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2"/>
  </p:notesMasterIdLst>
  <p:handoutMasterIdLst>
    <p:handoutMasterId r:id="rId23"/>
  </p:handoutMasterIdLst>
  <p:sldIdLst>
    <p:sldId id="256" r:id="rId2"/>
    <p:sldId id="280" r:id="rId3"/>
    <p:sldId id="284" r:id="rId4"/>
    <p:sldId id="297" r:id="rId5"/>
    <p:sldId id="298" r:id="rId6"/>
    <p:sldId id="299" r:id="rId7"/>
    <p:sldId id="296" r:id="rId8"/>
    <p:sldId id="272" r:id="rId9"/>
    <p:sldId id="291" r:id="rId10"/>
    <p:sldId id="283" r:id="rId11"/>
    <p:sldId id="294" r:id="rId12"/>
    <p:sldId id="257" r:id="rId13"/>
    <p:sldId id="289" r:id="rId14"/>
    <p:sldId id="300" r:id="rId15"/>
    <p:sldId id="301" r:id="rId16"/>
    <p:sldId id="258" r:id="rId17"/>
    <p:sldId id="302" r:id="rId18"/>
    <p:sldId id="293" r:id="rId19"/>
    <p:sldId id="305" r:id="rId20"/>
    <p:sldId id="304" r:id="rId2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568" autoAdjust="0"/>
  </p:normalViewPr>
  <p:slideViewPr>
    <p:cSldViewPr>
      <p:cViewPr>
        <p:scale>
          <a:sx n="88" d="100"/>
          <a:sy n="88" d="100"/>
        </p:scale>
        <p:origin x="-1464" y="-72"/>
      </p:cViewPr>
      <p:guideLst>
        <p:guide orient="horz" pos="2160"/>
        <p:guide pos="2880"/>
      </p:guideLst>
    </p:cSldViewPr>
  </p:slideViewPr>
  <p:notesTextViewPr>
    <p:cViewPr>
      <p:scale>
        <a:sx n="1" d="1"/>
        <a:sy n="1" d="1"/>
      </p:scale>
      <p:origin x="0" y="588"/>
    </p:cViewPr>
  </p:notesTextViewPr>
  <p:sorterViewPr>
    <p:cViewPr>
      <p:scale>
        <a:sx n="100" d="100"/>
        <a:sy n="100" d="100"/>
      </p:scale>
      <p:origin x="0" y="64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C5E107A-C16A-47A3-BF27-2DFB340665CA}" type="doc">
      <dgm:prSet loTypeId="urn:microsoft.com/office/officeart/2005/8/layout/hProcess9" loCatId="process" qsTypeId="urn:microsoft.com/office/officeart/2005/8/quickstyle/simple1" qsCatId="simple" csTypeId="urn:microsoft.com/office/officeart/2005/8/colors/accent1_2" csCatId="accent1" phldr="1"/>
      <dgm:spPr/>
    </dgm:pt>
    <dgm:pt modelId="{95F81668-B708-49BF-8EAA-C57FDED195B6}">
      <dgm:prSet phldrT="[Text]" custT="1"/>
      <dgm:spPr/>
      <dgm:t>
        <a:bodyPr/>
        <a:lstStyle/>
        <a:p>
          <a:r>
            <a:rPr lang="en-US" sz="1600" b="1" u="none" dirty="0">
              <a:solidFill>
                <a:srgbClr val="FFC000"/>
              </a:solidFill>
            </a:rPr>
            <a:t>ACTIVITY</a:t>
          </a:r>
          <a:r>
            <a:rPr lang="en-US" sz="1800" b="1" dirty="0"/>
            <a:t> </a:t>
          </a:r>
        </a:p>
        <a:p>
          <a:r>
            <a:rPr lang="en-US" sz="1800" b="1" dirty="0"/>
            <a:t>Basket-ball Game</a:t>
          </a:r>
        </a:p>
      </dgm:t>
    </dgm:pt>
    <dgm:pt modelId="{8CC4B08D-4417-4194-8895-6107996D7C2F}" type="parTrans" cxnId="{F9E25B4A-75DC-4B76-8148-54D76917D645}">
      <dgm:prSet/>
      <dgm:spPr/>
      <dgm:t>
        <a:bodyPr/>
        <a:lstStyle/>
        <a:p>
          <a:endParaRPr lang="en-US"/>
        </a:p>
      </dgm:t>
    </dgm:pt>
    <dgm:pt modelId="{11ADBCE5-801C-4619-AB79-260C426EC5DA}" type="sibTrans" cxnId="{F9E25B4A-75DC-4B76-8148-54D76917D645}">
      <dgm:prSet/>
      <dgm:spPr/>
      <dgm:t>
        <a:bodyPr/>
        <a:lstStyle/>
        <a:p>
          <a:endParaRPr lang="en-US"/>
        </a:p>
      </dgm:t>
    </dgm:pt>
    <dgm:pt modelId="{C01A8D67-B7D1-4539-B195-C659F1CD9890}">
      <dgm:prSet phldrT="[Text]" custT="1"/>
      <dgm:spPr/>
      <dgm:t>
        <a:bodyPr/>
        <a:lstStyle/>
        <a:p>
          <a:r>
            <a:rPr lang="en-US" sz="1600" b="1" u="none" dirty="0">
              <a:solidFill>
                <a:srgbClr val="FFC000"/>
              </a:solidFill>
            </a:rPr>
            <a:t>BEING PRESENT</a:t>
          </a:r>
        </a:p>
        <a:p>
          <a:r>
            <a:rPr lang="en-US" sz="1800" b="1" u="none" dirty="0"/>
            <a:t>Seated in the Stand</a:t>
          </a:r>
        </a:p>
      </dgm:t>
    </dgm:pt>
    <dgm:pt modelId="{CB13D0CE-C228-4DB6-A4A2-665C01B3DAB0}" type="parTrans" cxnId="{D4689E09-17E9-4FFA-BBF7-D71F926B5D31}">
      <dgm:prSet/>
      <dgm:spPr/>
      <dgm:t>
        <a:bodyPr/>
        <a:lstStyle/>
        <a:p>
          <a:endParaRPr lang="en-US"/>
        </a:p>
      </dgm:t>
    </dgm:pt>
    <dgm:pt modelId="{3A8DB457-E1FB-4777-A7E0-1EB106F192A2}" type="sibTrans" cxnId="{D4689E09-17E9-4FFA-BBF7-D71F926B5D31}">
      <dgm:prSet/>
      <dgm:spPr/>
      <dgm:t>
        <a:bodyPr/>
        <a:lstStyle/>
        <a:p>
          <a:endParaRPr lang="en-US"/>
        </a:p>
      </dgm:t>
    </dgm:pt>
    <dgm:pt modelId="{0B37F639-86E8-4B67-BBA3-3197639894E0}">
      <dgm:prSet phldrT="[Text]" custT="1"/>
      <dgm:spPr/>
      <dgm:t>
        <a:bodyPr/>
        <a:lstStyle/>
        <a:p>
          <a:r>
            <a:rPr lang="en-US" sz="1600" b="1" u="none" dirty="0">
              <a:solidFill>
                <a:srgbClr val="FFC000"/>
              </a:solidFill>
            </a:rPr>
            <a:t>HAVING PRESENCE</a:t>
          </a:r>
        </a:p>
        <a:p>
          <a:r>
            <a:rPr lang="en-US" sz="1800" b="1" u="none" dirty="0"/>
            <a:t>Cheering along with others</a:t>
          </a:r>
        </a:p>
      </dgm:t>
    </dgm:pt>
    <dgm:pt modelId="{78882397-9BBC-418F-8A22-52BC82D046D0}" type="parTrans" cxnId="{B4A2E246-C4DA-4DA0-AB7B-3E07B6E2100F}">
      <dgm:prSet/>
      <dgm:spPr/>
      <dgm:t>
        <a:bodyPr/>
        <a:lstStyle/>
        <a:p>
          <a:endParaRPr lang="en-US"/>
        </a:p>
      </dgm:t>
    </dgm:pt>
    <dgm:pt modelId="{28668CAD-0EA6-4321-A818-8C86CE3071C9}" type="sibTrans" cxnId="{B4A2E246-C4DA-4DA0-AB7B-3E07B6E2100F}">
      <dgm:prSet/>
      <dgm:spPr/>
      <dgm:t>
        <a:bodyPr/>
        <a:lstStyle/>
        <a:p>
          <a:endParaRPr lang="en-US"/>
        </a:p>
      </dgm:t>
    </dgm:pt>
    <dgm:pt modelId="{CE29BDF5-50A3-499D-B5B6-105E773AA50E}">
      <dgm:prSet phldrT="[Text]" custT="1"/>
      <dgm:spPr/>
      <dgm:t>
        <a:bodyPr/>
        <a:lstStyle/>
        <a:p>
          <a:r>
            <a:rPr lang="en-US" sz="1600" b="1" u="none" dirty="0">
              <a:solidFill>
                <a:srgbClr val="FFC000"/>
              </a:solidFill>
            </a:rPr>
            <a:t>ACTIVELY PARTICIPATING</a:t>
          </a:r>
        </a:p>
        <a:p>
          <a:r>
            <a:rPr lang="en-US" sz="1800" b="1" u="none" dirty="0"/>
            <a:t>Dressed in team colors, commenting</a:t>
          </a:r>
        </a:p>
      </dgm:t>
    </dgm:pt>
    <dgm:pt modelId="{3D5F00DD-8D98-4090-B2F7-C87F2ABFEBF8}" type="parTrans" cxnId="{CE1AC3DB-8480-4CC2-9EF5-B5FD5E45181F}">
      <dgm:prSet/>
      <dgm:spPr/>
      <dgm:t>
        <a:bodyPr/>
        <a:lstStyle/>
        <a:p>
          <a:endParaRPr lang="en-US"/>
        </a:p>
      </dgm:t>
    </dgm:pt>
    <dgm:pt modelId="{07FCE50F-E4A4-44E8-A370-513C0F4BB4E7}" type="sibTrans" cxnId="{CE1AC3DB-8480-4CC2-9EF5-B5FD5E45181F}">
      <dgm:prSet/>
      <dgm:spPr/>
      <dgm:t>
        <a:bodyPr/>
        <a:lstStyle/>
        <a:p>
          <a:endParaRPr lang="en-US"/>
        </a:p>
      </dgm:t>
    </dgm:pt>
    <dgm:pt modelId="{1E03693F-7AB5-4CC9-AFC2-534CFD6A84CC}">
      <dgm:prSet phldrT="[Text]" custT="1"/>
      <dgm:spPr/>
      <dgm:t>
        <a:bodyPr/>
        <a:lstStyle/>
        <a:p>
          <a:r>
            <a:rPr lang="en-US" sz="1600" b="1" u="none" dirty="0">
              <a:solidFill>
                <a:srgbClr val="FFC000"/>
              </a:solidFill>
            </a:rPr>
            <a:t>CONNECTING</a:t>
          </a:r>
        </a:p>
        <a:p>
          <a:r>
            <a:rPr lang="en-US" sz="1800" b="1" u="none" dirty="0"/>
            <a:t>Going with others to the game, or to a party after game</a:t>
          </a:r>
        </a:p>
      </dgm:t>
    </dgm:pt>
    <dgm:pt modelId="{1E8E2517-64CC-4D99-97A5-DDB3CE00EEF5}" type="parTrans" cxnId="{6582AD4E-EE8E-4C6F-8526-A2D157D07D9C}">
      <dgm:prSet/>
      <dgm:spPr/>
      <dgm:t>
        <a:bodyPr/>
        <a:lstStyle/>
        <a:p>
          <a:endParaRPr lang="en-US"/>
        </a:p>
      </dgm:t>
    </dgm:pt>
    <dgm:pt modelId="{B849063B-790E-4170-AD15-6A9ADDC84C2A}" type="sibTrans" cxnId="{6582AD4E-EE8E-4C6F-8526-A2D157D07D9C}">
      <dgm:prSet/>
      <dgm:spPr/>
      <dgm:t>
        <a:bodyPr/>
        <a:lstStyle/>
        <a:p>
          <a:endParaRPr lang="en-US"/>
        </a:p>
      </dgm:t>
    </dgm:pt>
    <dgm:pt modelId="{3402565B-F6B2-4AC3-A0F8-A86DCBB99092}">
      <dgm:prSet phldrT="[Text]" custT="1"/>
      <dgm:spPr/>
      <dgm:t>
        <a:bodyPr/>
        <a:lstStyle/>
        <a:p>
          <a:r>
            <a:rPr lang="en-US" sz="1600" b="1" u="none" dirty="0">
              <a:solidFill>
                <a:srgbClr val="FFC000"/>
              </a:solidFill>
            </a:rPr>
            <a:t>CONTRIBUTING</a:t>
          </a:r>
          <a:endParaRPr lang="en-US" sz="1800" b="1" u="none" dirty="0">
            <a:solidFill>
              <a:srgbClr val="FFC000"/>
            </a:solidFill>
          </a:endParaRPr>
        </a:p>
        <a:p>
          <a:r>
            <a:rPr lang="en-US" sz="1800" b="1" u="none" dirty="0"/>
            <a:t>Selling snacks at game, giving others ride to game</a:t>
          </a:r>
        </a:p>
      </dgm:t>
    </dgm:pt>
    <dgm:pt modelId="{443D27F5-0AF4-4C5C-9B0A-8CAD1E05F5E3}" type="parTrans" cxnId="{6947A559-ED7C-495B-927A-70EB4ABFB2FF}">
      <dgm:prSet/>
      <dgm:spPr/>
      <dgm:t>
        <a:bodyPr/>
        <a:lstStyle/>
        <a:p>
          <a:endParaRPr lang="en-US"/>
        </a:p>
      </dgm:t>
    </dgm:pt>
    <dgm:pt modelId="{DAACB73A-950A-402C-9FF0-8AEB86AD01AA}" type="sibTrans" cxnId="{6947A559-ED7C-495B-927A-70EB4ABFB2FF}">
      <dgm:prSet/>
      <dgm:spPr/>
      <dgm:t>
        <a:bodyPr/>
        <a:lstStyle/>
        <a:p>
          <a:endParaRPr lang="en-US"/>
        </a:p>
      </dgm:t>
    </dgm:pt>
    <dgm:pt modelId="{11918DC1-8D66-4B18-918A-70E0915A3A8D}" type="pres">
      <dgm:prSet presAssocID="{2C5E107A-C16A-47A3-BF27-2DFB340665CA}" presName="CompostProcess" presStyleCnt="0">
        <dgm:presLayoutVars>
          <dgm:dir/>
          <dgm:resizeHandles val="exact"/>
        </dgm:presLayoutVars>
      </dgm:prSet>
      <dgm:spPr/>
    </dgm:pt>
    <dgm:pt modelId="{6FCE4331-76DB-4A3C-89E4-2DBD5EF537EC}" type="pres">
      <dgm:prSet presAssocID="{2C5E107A-C16A-47A3-BF27-2DFB340665CA}" presName="arrow" presStyleLbl="bgShp" presStyleIdx="0" presStyleCnt="1" custLinFactNeighborX="464"/>
      <dgm:spPr/>
    </dgm:pt>
    <dgm:pt modelId="{CE3CC84E-A385-4556-AC98-CCDFD9CFB428}" type="pres">
      <dgm:prSet presAssocID="{2C5E107A-C16A-47A3-BF27-2DFB340665CA}" presName="linearProcess" presStyleCnt="0"/>
      <dgm:spPr/>
    </dgm:pt>
    <dgm:pt modelId="{A452513A-0DEE-4F03-B31C-656EB4B5C2D9}" type="pres">
      <dgm:prSet presAssocID="{95F81668-B708-49BF-8EAA-C57FDED195B6}" presName="textNode" presStyleLbl="node1" presStyleIdx="0" presStyleCnt="6">
        <dgm:presLayoutVars>
          <dgm:bulletEnabled val="1"/>
        </dgm:presLayoutVars>
      </dgm:prSet>
      <dgm:spPr/>
      <dgm:t>
        <a:bodyPr/>
        <a:lstStyle/>
        <a:p>
          <a:endParaRPr lang="en-US"/>
        </a:p>
      </dgm:t>
    </dgm:pt>
    <dgm:pt modelId="{3AF41E62-50BC-4379-B509-3A0C5148A252}" type="pres">
      <dgm:prSet presAssocID="{11ADBCE5-801C-4619-AB79-260C426EC5DA}" presName="sibTrans" presStyleCnt="0"/>
      <dgm:spPr/>
    </dgm:pt>
    <dgm:pt modelId="{2642F9DF-8081-42E0-A593-E06ADF359748}" type="pres">
      <dgm:prSet presAssocID="{C01A8D67-B7D1-4539-B195-C659F1CD9890}" presName="textNode" presStyleLbl="node1" presStyleIdx="1" presStyleCnt="6" custAng="0" custLinFactNeighborX="-62860" custLinFactNeighborY="-926">
        <dgm:presLayoutVars>
          <dgm:bulletEnabled val="1"/>
        </dgm:presLayoutVars>
      </dgm:prSet>
      <dgm:spPr/>
      <dgm:t>
        <a:bodyPr/>
        <a:lstStyle/>
        <a:p>
          <a:endParaRPr lang="en-US"/>
        </a:p>
      </dgm:t>
    </dgm:pt>
    <dgm:pt modelId="{9FC094C7-9518-46C1-80D3-1648E1C85ED1}" type="pres">
      <dgm:prSet presAssocID="{3A8DB457-E1FB-4777-A7E0-1EB106F192A2}" presName="sibTrans" presStyleCnt="0"/>
      <dgm:spPr/>
    </dgm:pt>
    <dgm:pt modelId="{DC52CD6F-5947-4738-881F-17CE0F7DC0AE}" type="pres">
      <dgm:prSet presAssocID="{0B37F639-86E8-4B67-BBA3-3197639894E0}" presName="textNode" presStyleLbl="node1" presStyleIdx="2" presStyleCnt="6" custScaleX="115093" custLinFactX="-2832" custLinFactNeighborX="-100000" custLinFactNeighborY="-926">
        <dgm:presLayoutVars>
          <dgm:bulletEnabled val="1"/>
        </dgm:presLayoutVars>
      </dgm:prSet>
      <dgm:spPr/>
      <dgm:t>
        <a:bodyPr/>
        <a:lstStyle/>
        <a:p>
          <a:endParaRPr lang="en-US"/>
        </a:p>
      </dgm:t>
    </dgm:pt>
    <dgm:pt modelId="{4654C389-D3D2-4AEC-85CB-25DD1E4B2EB2}" type="pres">
      <dgm:prSet presAssocID="{28668CAD-0EA6-4321-A818-8C86CE3071C9}" presName="sibTrans" presStyleCnt="0"/>
      <dgm:spPr/>
    </dgm:pt>
    <dgm:pt modelId="{AB29BE93-976E-4809-8717-52E61EAF750C}" type="pres">
      <dgm:prSet presAssocID="{CE29BDF5-50A3-499D-B5B6-105E773AA50E}" presName="textNode" presStyleLbl="node1" presStyleIdx="3" presStyleCnt="6" custScaleX="154899" custLinFactX="-7819" custLinFactNeighborX="-100000" custLinFactNeighborY="-926">
        <dgm:presLayoutVars>
          <dgm:bulletEnabled val="1"/>
        </dgm:presLayoutVars>
      </dgm:prSet>
      <dgm:spPr/>
      <dgm:t>
        <a:bodyPr/>
        <a:lstStyle/>
        <a:p>
          <a:endParaRPr lang="en-US"/>
        </a:p>
      </dgm:t>
    </dgm:pt>
    <dgm:pt modelId="{68FA7237-52FD-42E4-8491-241428CE7171}" type="pres">
      <dgm:prSet presAssocID="{07FCE50F-E4A4-44E8-A370-513C0F4BB4E7}" presName="sibTrans" presStyleCnt="0"/>
      <dgm:spPr/>
    </dgm:pt>
    <dgm:pt modelId="{217393A2-3DC8-4066-B493-475D5BDA0101}" type="pres">
      <dgm:prSet presAssocID="{1E03693F-7AB5-4CC9-AFC2-534CFD6A84CC}" presName="textNode" presStyleLbl="node1" presStyleIdx="4" presStyleCnt="6" custScaleX="140028" custLinFactX="-16002" custLinFactNeighborX="-100000" custLinFactNeighborY="-926">
        <dgm:presLayoutVars>
          <dgm:bulletEnabled val="1"/>
        </dgm:presLayoutVars>
      </dgm:prSet>
      <dgm:spPr/>
      <dgm:t>
        <a:bodyPr/>
        <a:lstStyle/>
        <a:p>
          <a:endParaRPr lang="en-US"/>
        </a:p>
      </dgm:t>
    </dgm:pt>
    <dgm:pt modelId="{D776944C-F4EE-4CB3-8A2C-FCB9470E553F}" type="pres">
      <dgm:prSet presAssocID="{B849063B-790E-4170-AD15-6A9ADDC84C2A}" presName="sibTrans" presStyleCnt="0"/>
      <dgm:spPr/>
    </dgm:pt>
    <dgm:pt modelId="{228918DF-C3A0-4F63-869A-2BEA090B1A7E}" type="pres">
      <dgm:prSet presAssocID="{3402565B-F6B2-4AC3-A0F8-A86DCBB99092}" presName="textNode" presStyleLbl="node1" presStyleIdx="5" presStyleCnt="6" custScaleX="156357" custLinFactX="-22946" custLinFactNeighborX="-100000" custLinFactNeighborY="-926">
        <dgm:presLayoutVars>
          <dgm:bulletEnabled val="1"/>
        </dgm:presLayoutVars>
      </dgm:prSet>
      <dgm:spPr/>
      <dgm:t>
        <a:bodyPr/>
        <a:lstStyle/>
        <a:p>
          <a:endParaRPr lang="en-US"/>
        </a:p>
      </dgm:t>
    </dgm:pt>
  </dgm:ptLst>
  <dgm:cxnLst>
    <dgm:cxn modelId="{6582AD4E-EE8E-4C6F-8526-A2D157D07D9C}" srcId="{2C5E107A-C16A-47A3-BF27-2DFB340665CA}" destId="{1E03693F-7AB5-4CC9-AFC2-534CFD6A84CC}" srcOrd="4" destOrd="0" parTransId="{1E8E2517-64CC-4D99-97A5-DDB3CE00EEF5}" sibTransId="{B849063B-790E-4170-AD15-6A9ADDC84C2A}"/>
    <dgm:cxn modelId="{30771985-06C8-4281-A2D6-071DE66E5AF8}" type="presOf" srcId="{CE29BDF5-50A3-499D-B5B6-105E773AA50E}" destId="{AB29BE93-976E-4809-8717-52E61EAF750C}" srcOrd="0" destOrd="0" presId="urn:microsoft.com/office/officeart/2005/8/layout/hProcess9"/>
    <dgm:cxn modelId="{D4689E09-17E9-4FFA-BBF7-D71F926B5D31}" srcId="{2C5E107A-C16A-47A3-BF27-2DFB340665CA}" destId="{C01A8D67-B7D1-4539-B195-C659F1CD9890}" srcOrd="1" destOrd="0" parTransId="{CB13D0CE-C228-4DB6-A4A2-665C01B3DAB0}" sibTransId="{3A8DB457-E1FB-4777-A7E0-1EB106F192A2}"/>
    <dgm:cxn modelId="{CE1AC3DB-8480-4CC2-9EF5-B5FD5E45181F}" srcId="{2C5E107A-C16A-47A3-BF27-2DFB340665CA}" destId="{CE29BDF5-50A3-499D-B5B6-105E773AA50E}" srcOrd="3" destOrd="0" parTransId="{3D5F00DD-8D98-4090-B2F7-C87F2ABFEBF8}" sibTransId="{07FCE50F-E4A4-44E8-A370-513C0F4BB4E7}"/>
    <dgm:cxn modelId="{F9E25B4A-75DC-4B76-8148-54D76917D645}" srcId="{2C5E107A-C16A-47A3-BF27-2DFB340665CA}" destId="{95F81668-B708-49BF-8EAA-C57FDED195B6}" srcOrd="0" destOrd="0" parTransId="{8CC4B08D-4417-4194-8895-6107996D7C2F}" sibTransId="{11ADBCE5-801C-4619-AB79-260C426EC5DA}"/>
    <dgm:cxn modelId="{27E9671B-4383-4108-9AC7-7305AA5E06FD}" type="presOf" srcId="{95F81668-B708-49BF-8EAA-C57FDED195B6}" destId="{A452513A-0DEE-4F03-B31C-656EB4B5C2D9}" srcOrd="0" destOrd="0" presId="urn:microsoft.com/office/officeart/2005/8/layout/hProcess9"/>
    <dgm:cxn modelId="{BA9BEA67-B421-4846-B648-149DFDFD9E85}" type="presOf" srcId="{2C5E107A-C16A-47A3-BF27-2DFB340665CA}" destId="{11918DC1-8D66-4B18-918A-70E0915A3A8D}" srcOrd="0" destOrd="0" presId="urn:microsoft.com/office/officeart/2005/8/layout/hProcess9"/>
    <dgm:cxn modelId="{9AEF095D-1A6B-4AC6-93FA-43DA95E8C5C3}" type="presOf" srcId="{1E03693F-7AB5-4CC9-AFC2-534CFD6A84CC}" destId="{217393A2-3DC8-4066-B493-475D5BDA0101}" srcOrd="0" destOrd="0" presId="urn:microsoft.com/office/officeart/2005/8/layout/hProcess9"/>
    <dgm:cxn modelId="{E001B2DF-AD46-4BDD-9CF6-631149075EE3}" type="presOf" srcId="{3402565B-F6B2-4AC3-A0F8-A86DCBB99092}" destId="{228918DF-C3A0-4F63-869A-2BEA090B1A7E}" srcOrd="0" destOrd="0" presId="urn:microsoft.com/office/officeart/2005/8/layout/hProcess9"/>
    <dgm:cxn modelId="{0F8B4DD0-F52B-4069-8041-7A7794F7EE8E}" type="presOf" srcId="{C01A8D67-B7D1-4539-B195-C659F1CD9890}" destId="{2642F9DF-8081-42E0-A593-E06ADF359748}" srcOrd="0" destOrd="0" presId="urn:microsoft.com/office/officeart/2005/8/layout/hProcess9"/>
    <dgm:cxn modelId="{6947A559-ED7C-495B-927A-70EB4ABFB2FF}" srcId="{2C5E107A-C16A-47A3-BF27-2DFB340665CA}" destId="{3402565B-F6B2-4AC3-A0F8-A86DCBB99092}" srcOrd="5" destOrd="0" parTransId="{443D27F5-0AF4-4C5C-9B0A-8CAD1E05F5E3}" sibTransId="{DAACB73A-950A-402C-9FF0-8AEB86AD01AA}"/>
    <dgm:cxn modelId="{B4A2E246-C4DA-4DA0-AB7B-3E07B6E2100F}" srcId="{2C5E107A-C16A-47A3-BF27-2DFB340665CA}" destId="{0B37F639-86E8-4B67-BBA3-3197639894E0}" srcOrd="2" destOrd="0" parTransId="{78882397-9BBC-418F-8A22-52BC82D046D0}" sibTransId="{28668CAD-0EA6-4321-A818-8C86CE3071C9}"/>
    <dgm:cxn modelId="{1105F0A1-4357-4211-A41F-1E93A620EE5A}" type="presOf" srcId="{0B37F639-86E8-4B67-BBA3-3197639894E0}" destId="{DC52CD6F-5947-4738-881F-17CE0F7DC0AE}" srcOrd="0" destOrd="0" presId="urn:microsoft.com/office/officeart/2005/8/layout/hProcess9"/>
    <dgm:cxn modelId="{5E91772C-3A75-46D2-8C3F-E030FEE0F8F6}" type="presParOf" srcId="{11918DC1-8D66-4B18-918A-70E0915A3A8D}" destId="{6FCE4331-76DB-4A3C-89E4-2DBD5EF537EC}" srcOrd="0" destOrd="0" presId="urn:microsoft.com/office/officeart/2005/8/layout/hProcess9"/>
    <dgm:cxn modelId="{CAAD9895-0F44-4279-87AC-2F2C45B4A047}" type="presParOf" srcId="{11918DC1-8D66-4B18-918A-70E0915A3A8D}" destId="{CE3CC84E-A385-4556-AC98-CCDFD9CFB428}" srcOrd="1" destOrd="0" presId="urn:microsoft.com/office/officeart/2005/8/layout/hProcess9"/>
    <dgm:cxn modelId="{C0D614B4-9639-44AF-A54C-6AF8906850AB}" type="presParOf" srcId="{CE3CC84E-A385-4556-AC98-CCDFD9CFB428}" destId="{A452513A-0DEE-4F03-B31C-656EB4B5C2D9}" srcOrd="0" destOrd="0" presId="urn:microsoft.com/office/officeart/2005/8/layout/hProcess9"/>
    <dgm:cxn modelId="{ED669645-300B-4363-9391-A387749AD78F}" type="presParOf" srcId="{CE3CC84E-A385-4556-AC98-CCDFD9CFB428}" destId="{3AF41E62-50BC-4379-B509-3A0C5148A252}" srcOrd="1" destOrd="0" presId="urn:microsoft.com/office/officeart/2005/8/layout/hProcess9"/>
    <dgm:cxn modelId="{60D4F5C3-3F8F-4AC2-855B-CF6C1A0BAC56}" type="presParOf" srcId="{CE3CC84E-A385-4556-AC98-CCDFD9CFB428}" destId="{2642F9DF-8081-42E0-A593-E06ADF359748}" srcOrd="2" destOrd="0" presId="urn:microsoft.com/office/officeart/2005/8/layout/hProcess9"/>
    <dgm:cxn modelId="{B18488F4-5262-4A63-8EB7-0DB9EA54D282}" type="presParOf" srcId="{CE3CC84E-A385-4556-AC98-CCDFD9CFB428}" destId="{9FC094C7-9518-46C1-80D3-1648E1C85ED1}" srcOrd="3" destOrd="0" presId="urn:microsoft.com/office/officeart/2005/8/layout/hProcess9"/>
    <dgm:cxn modelId="{5D9D0E5E-AC59-4772-A8B0-D4B71625B0B1}" type="presParOf" srcId="{CE3CC84E-A385-4556-AC98-CCDFD9CFB428}" destId="{DC52CD6F-5947-4738-881F-17CE0F7DC0AE}" srcOrd="4" destOrd="0" presId="urn:microsoft.com/office/officeart/2005/8/layout/hProcess9"/>
    <dgm:cxn modelId="{E3E48152-AA0D-494D-844B-E917C76C9C9D}" type="presParOf" srcId="{CE3CC84E-A385-4556-AC98-CCDFD9CFB428}" destId="{4654C389-D3D2-4AEC-85CB-25DD1E4B2EB2}" srcOrd="5" destOrd="0" presId="urn:microsoft.com/office/officeart/2005/8/layout/hProcess9"/>
    <dgm:cxn modelId="{18D02159-AEE7-4316-9D42-3CEE9C629345}" type="presParOf" srcId="{CE3CC84E-A385-4556-AC98-CCDFD9CFB428}" destId="{AB29BE93-976E-4809-8717-52E61EAF750C}" srcOrd="6" destOrd="0" presId="urn:microsoft.com/office/officeart/2005/8/layout/hProcess9"/>
    <dgm:cxn modelId="{32D4F264-39A2-4A64-B976-E93D7C0CCF21}" type="presParOf" srcId="{CE3CC84E-A385-4556-AC98-CCDFD9CFB428}" destId="{68FA7237-52FD-42E4-8491-241428CE7171}" srcOrd="7" destOrd="0" presId="urn:microsoft.com/office/officeart/2005/8/layout/hProcess9"/>
    <dgm:cxn modelId="{78F8A056-1D36-494A-922B-4872725B0D8C}" type="presParOf" srcId="{CE3CC84E-A385-4556-AC98-CCDFD9CFB428}" destId="{217393A2-3DC8-4066-B493-475D5BDA0101}" srcOrd="8" destOrd="0" presId="urn:microsoft.com/office/officeart/2005/8/layout/hProcess9"/>
    <dgm:cxn modelId="{879ABD6D-3854-44AE-BEEF-8F8F34CCC197}" type="presParOf" srcId="{CE3CC84E-A385-4556-AC98-CCDFD9CFB428}" destId="{D776944C-F4EE-4CB3-8A2C-FCB9470E553F}" srcOrd="9" destOrd="0" presId="urn:microsoft.com/office/officeart/2005/8/layout/hProcess9"/>
    <dgm:cxn modelId="{E729F949-7004-4977-B477-0A1F86BCD9A2}" type="presParOf" srcId="{CE3CC84E-A385-4556-AC98-CCDFD9CFB428}" destId="{228918DF-C3A0-4F63-869A-2BEA090B1A7E}" srcOrd="10"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CE4331-76DB-4A3C-89E4-2DBD5EF537EC}">
      <dsp:nvSpPr>
        <dsp:cNvPr id="0" name=""/>
        <dsp:cNvSpPr/>
      </dsp:nvSpPr>
      <dsp:spPr>
        <a:xfrm>
          <a:off x="703817" y="0"/>
          <a:ext cx="7578090" cy="4114800"/>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452513A-0DEE-4F03-B31C-656EB4B5C2D9}">
      <dsp:nvSpPr>
        <dsp:cNvPr id="0" name=""/>
        <dsp:cNvSpPr/>
      </dsp:nvSpPr>
      <dsp:spPr>
        <a:xfrm>
          <a:off x="2280" y="1234440"/>
          <a:ext cx="1048691" cy="16459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u="none" kern="1200" dirty="0">
              <a:solidFill>
                <a:srgbClr val="FFC000"/>
              </a:solidFill>
            </a:rPr>
            <a:t>ACTIVITY</a:t>
          </a:r>
          <a:r>
            <a:rPr lang="en-US" sz="1800" b="1" kern="1200" dirty="0"/>
            <a:t> </a:t>
          </a:r>
        </a:p>
        <a:p>
          <a:pPr lvl="0" algn="ctr" defTabSz="711200">
            <a:lnSpc>
              <a:spcPct val="90000"/>
            </a:lnSpc>
            <a:spcBef>
              <a:spcPct val="0"/>
            </a:spcBef>
            <a:spcAft>
              <a:spcPct val="35000"/>
            </a:spcAft>
          </a:pPr>
          <a:r>
            <a:rPr lang="en-US" sz="1800" b="1" kern="1200" dirty="0"/>
            <a:t>Basket-ball Game</a:t>
          </a:r>
        </a:p>
      </dsp:txBody>
      <dsp:txXfrm>
        <a:off x="53473" y="1285633"/>
        <a:ext cx="946305" cy="1543534"/>
      </dsp:txXfrm>
    </dsp:sp>
    <dsp:sp modelId="{2642F9DF-8081-42E0-A593-E06ADF359748}">
      <dsp:nvSpPr>
        <dsp:cNvPr id="0" name=""/>
        <dsp:cNvSpPr/>
      </dsp:nvSpPr>
      <dsp:spPr>
        <a:xfrm>
          <a:off x="1115886" y="1219198"/>
          <a:ext cx="1048691" cy="16459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u="none" kern="1200" dirty="0">
              <a:solidFill>
                <a:srgbClr val="FFC000"/>
              </a:solidFill>
            </a:rPr>
            <a:t>BEING PRESENT</a:t>
          </a:r>
        </a:p>
        <a:p>
          <a:pPr lvl="0" algn="ctr" defTabSz="711200">
            <a:lnSpc>
              <a:spcPct val="90000"/>
            </a:lnSpc>
            <a:spcBef>
              <a:spcPct val="0"/>
            </a:spcBef>
            <a:spcAft>
              <a:spcPct val="35000"/>
            </a:spcAft>
          </a:pPr>
          <a:r>
            <a:rPr lang="en-US" sz="1800" b="1" u="none" kern="1200" dirty="0"/>
            <a:t>Seated in the Stand</a:t>
          </a:r>
        </a:p>
      </dsp:txBody>
      <dsp:txXfrm>
        <a:off x="1167079" y="1270391"/>
        <a:ext cx="946305" cy="1543534"/>
      </dsp:txXfrm>
    </dsp:sp>
    <dsp:sp modelId="{DC52CD6F-5947-4738-881F-17CE0F7DC0AE}">
      <dsp:nvSpPr>
        <dsp:cNvPr id="0" name=""/>
        <dsp:cNvSpPr/>
      </dsp:nvSpPr>
      <dsp:spPr>
        <a:xfrm>
          <a:off x="2244746" y="1219198"/>
          <a:ext cx="1206970" cy="16459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u="none" kern="1200" dirty="0">
              <a:solidFill>
                <a:srgbClr val="FFC000"/>
              </a:solidFill>
            </a:rPr>
            <a:t>HAVING PRESENCE</a:t>
          </a:r>
        </a:p>
        <a:p>
          <a:pPr lvl="0" algn="ctr" defTabSz="711200">
            <a:lnSpc>
              <a:spcPct val="90000"/>
            </a:lnSpc>
            <a:spcBef>
              <a:spcPct val="0"/>
            </a:spcBef>
            <a:spcAft>
              <a:spcPct val="35000"/>
            </a:spcAft>
          </a:pPr>
          <a:r>
            <a:rPr lang="en-US" sz="1800" b="1" u="none" kern="1200" dirty="0"/>
            <a:t>Cheering along with others</a:t>
          </a:r>
        </a:p>
      </dsp:txBody>
      <dsp:txXfrm>
        <a:off x="2303665" y="1278117"/>
        <a:ext cx="1089132" cy="1528082"/>
      </dsp:txXfrm>
    </dsp:sp>
    <dsp:sp modelId="{AB29BE93-976E-4809-8717-52E61EAF750C}">
      <dsp:nvSpPr>
        <dsp:cNvPr id="0" name=""/>
        <dsp:cNvSpPr/>
      </dsp:nvSpPr>
      <dsp:spPr>
        <a:xfrm>
          <a:off x="3574200" y="1219198"/>
          <a:ext cx="1624412" cy="16459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u="none" kern="1200" dirty="0">
              <a:solidFill>
                <a:srgbClr val="FFC000"/>
              </a:solidFill>
            </a:rPr>
            <a:t>ACTIVELY PARTICIPATING</a:t>
          </a:r>
        </a:p>
        <a:p>
          <a:pPr lvl="0" algn="ctr" defTabSz="711200">
            <a:lnSpc>
              <a:spcPct val="90000"/>
            </a:lnSpc>
            <a:spcBef>
              <a:spcPct val="0"/>
            </a:spcBef>
            <a:spcAft>
              <a:spcPct val="35000"/>
            </a:spcAft>
          </a:pPr>
          <a:r>
            <a:rPr lang="en-US" sz="1800" b="1" u="none" kern="1200" dirty="0"/>
            <a:t>Dressed in team colors, commenting</a:t>
          </a:r>
        </a:p>
      </dsp:txBody>
      <dsp:txXfrm>
        <a:off x="3653497" y="1298495"/>
        <a:ext cx="1465818" cy="1487326"/>
      </dsp:txXfrm>
    </dsp:sp>
    <dsp:sp modelId="{217393A2-3DC8-4066-B493-475D5BDA0101}">
      <dsp:nvSpPr>
        <dsp:cNvPr id="0" name=""/>
        <dsp:cNvSpPr/>
      </dsp:nvSpPr>
      <dsp:spPr>
        <a:xfrm>
          <a:off x="5287580" y="1219198"/>
          <a:ext cx="1468461" cy="16459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u="none" kern="1200" dirty="0">
              <a:solidFill>
                <a:srgbClr val="FFC000"/>
              </a:solidFill>
            </a:rPr>
            <a:t>CONNECTING</a:t>
          </a:r>
        </a:p>
        <a:p>
          <a:pPr lvl="0" algn="ctr" defTabSz="711200">
            <a:lnSpc>
              <a:spcPct val="90000"/>
            </a:lnSpc>
            <a:spcBef>
              <a:spcPct val="0"/>
            </a:spcBef>
            <a:spcAft>
              <a:spcPct val="35000"/>
            </a:spcAft>
          </a:pPr>
          <a:r>
            <a:rPr lang="en-US" sz="1800" b="1" u="none" kern="1200" dirty="0"/>
            <a:t>Going with others to the game, or to a party after game</a:t>
          </a:r>
        </a:p>
      </dsp:txBody>
      <dsp:txXfrm>
        <a:off x="5359264" y="1290882"/>
        <a:ext cx="1325093" cy="1502552"/>
      </dsp:txXfrm>
    </dsp:sp>
    <dsp:sp modelId="{228918DF-C3A0-4F63-869A-2BEA090B1A7E}">
      <dsp:nvSpPr>
        <dsp:cNvPr id="0" name=""/>
        <dsp:cNvSpPr/>
      </dsp:nvSpPr>
      <dsp:spPr>
        <a:xfrm>
          <a:off x="6858002" y="1219198"/>
          <a:ext cx="1639702" cy="16459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u="none" kern="1200" dirty="0">
              <a:solidFill>
                <a:srgbClr val="FFC000"/>
              </a:solidFill>
            </a:rPr>
            <a:t>CONTRIBUTING</a:t>
          </a:r>
          <a:endParaRPr lang="en-US" sz="1800" b="1" u="none" kern="1200" dirty="0">
            <a:solidFill>
              <a:srgbClr val="FFC000"/>
            </a:solidFill>
          </a:endParaRPr>
        </a:p>
        <a:p>
          <a:pPr lvl="0" algn="ctr" defTabSz="711200">
            <a:lnSpc>
              <a:spcPct val="90000"/>
            </a:lnSpc>
            <a:spcBef>
              <a:spcPct val="0"/>
            </a:spcBef>
            <a:spcAft>
              <a:spcPct val="35000"/>
            </a:spcAft>
          </a:pPr>
          <a:r>
            <a:rPr lang="en-US" sz="1800" b="1" u="none" kern="1200" dirty="0"/>
            <a:t>Selling snacks at game, giving others ride to game</a:t>
          </a:r>
        </a:p>
      </dsp:txBody>
      <dsp:txXfrm>
        <a:off x="6938046" y="1299242"/>
        <a:ext cx="1479614" cy="1485832"/>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946" cy="464345"/>
          </a:xfrm>
          <a:prstGeom prst="rect">
            <a:avLst/>
          </a:prstGeom>
        </p:spPr>
        <p:txBody>
          <a:bodyPr vert="horz" lIns="91257" tIns="45629" rIns="91257" bIns="45629" rtlCol="0"/>
          <a:lstStyle>
            <a:lvl1pPr algn="l">
              <a:defRPr sz="1200"/>
            </a:lvl1pPr>
          </a:lstStyle>
          <a:p>
            <a:endParaRPr lang="en-US"/>
          </a:p>
        </p:txBody>
      </p:sp>
      <p:sp>
        <p:nvSpPr>
          <p:cNvPr id="3" name="Date Placeholder 2"/>
          <p:cNvSpPr>
            <a:spLocks noGrp="1"/>
          </p:cNvSpPr>
          <p:nvPr>
            <p:ph type="dt" sz="quarter" idx="1"/>
          </p:nvPr>
        </p:nvSpPr>
        <p:spPr>
          <a:xfrm>
            <a:off x="3970871" y="0"/>
            <a:ext cx="3037946" cy="464345"/>
          </a:xfrm>
          <a:prstGeom prst="rect">
            <a:avLst/>
          </a:prstGeom>
        </p:spPr>
        <p:txBody>
          <a:bodyPr vert="horz" lIns="91257" tIns="45629" rIns="91257" bIns="45629" rtlCol="0"/>
          <a:lstStyle>
            <a:lvl1pPr algn="r">
              <a:defRPr sz="1200"/>
            </a:lvl1pPr>
          </a:lstStyle>
          <a:p>
            <a:fld id="{AB2344B7-A0EB-45AB-A6CF-A5C47BA967E6}" type="datetimeFigureOut">
              <a:rPr lang="en-US" smtClean="0"/>
              <a:t>6/11/2019</a:t>
            </a:fld>
            <a:endParaRPr lang="en-US"/>
          </a:p>
        </p:txBody>
      </p:sp>
      <p:sp>
        <p:nvSpPr>
          <p:cNvPr id="4" name="Footer Placeholder 3"/>
          <p:cNvSpPr>
            <a:spLocks noGrp="1"/>
          </p:cNvSpPr>
          <p:nvPr>
            <p:ph type="ftr" sz="quarter" idx="2"/>
          </p:nvPr>
        </p:nvSpPr>
        <p:spPr>
          <a:xfrm>
            <a:off x="0" y="8830471"/>
            <a:ext cx="3037946" cy="464345"/>
          </a:xfrm>
          <a:prstGeom prst="rect">
            <a:avLst/>
          </a:prstGeom>
        </p:spPr>
        <p:txBody>
          <a:bodyPr vert="horz" lIns="91257" tIns="45629" rIns="91257" bIns="45629" rtlCol="0" anchor="b"/>
          <a:lstStyle>
            <a:lvl1pPr algn="l">
              <a:defRPr sz="1200"/>
            </a:lvl1pPr>
          </a:lstStyle>
          <a:p>
            <a:endParaRPr lang="en-US"/>
          </a:p>
        </p:txBody>
      </p:sp>
      <p:sp>
        <p:nvSpPr>
          <p:cNvPr id="5" name="Slide Number Placeholder 4"/>
          <p:cNvSpPr>
            <a:spLocks noGrp="1"/>
          </p:cNvSpPr>
          <p:nvPr>
            <p:ph type="sldNum" sz="quarter" idx="3"/>
          </p:nvPr>
        </p:nvSpPr>
        <p:spPr>
          <a:xfrm>
            <a:off x="3970871" y="8830471"/>
            <a:ext cx="3037946" cy="464345"/>
          </a:xfrm>
          <a:prstGeom prst="rect">
            <a:avLst/>
          </a:prstGeom>
        </p:spPr>
        <p:txBody>
          <a:bodyPr vert="horz" lIns="91257" tIns="45629" rIns="91257" bIns="45629" rtlCol="0" anchor="b"/>
          <a:lstStyle>
            <a:lvl1pPr algn="r">
              <a:defRPr sz="1200"/>
            </a:lvl1pPr>
          </a:lstStyle>
          <a:p>
            <a:fld id="{56914F6B-7217-4826-A77E-65342F42A1E5}" type="slidenum">
              <a:rPr lang="en-US" smtClean="0"/>
              <a:t>‹#›</a:t>
            </a:fld>
            <a:endParaRPr lang="en-US"/>
          </a:p>
        </p:txBody>
      </p:sp>
    </p:spTree>
    <p:extLst>
      <p:ext uri="{BB962C8B-B14F-4D97-AF65-F5344CB8AC3E}">
        <p14:creationId xmlns:p14="http://schemas.microsoft.com/office/powerpoint/2010/main" val="21397476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3" tIns="46587" rIns="93173" bIns="46587"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3" tIns="46587" rIns="93173" bIns="46587" rtlCol="0"/>
          <a:lstStyle>
            <a:lvl1pPr algn="r">
              <a:defRPr sz="1200"/>
            </a:lvl1pPr>
          </a:lstStyle>
          <a:p>
            <a:fld id="{2053D4B9-8F69-4CA7-BAFB-DC6544F63045}" type="datetimeFigureOut">
              <a:rPr lang="en-US" smtClean="0"/>
              <a:t>6/11/2019</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3" tIns="46587" rIns="93173" bIns="46587"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3" tIns="46587" rIns="93173" bIns="4658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3" tIns="46587" rIns="93173" bIns="46587"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3" tIns="46587" rIns="93173" bIns="46587" rtlCol="0" anchor="b"/>
          <a:lstStyle>
            <a:lvl1pPr algn="r">
              <a:defRPr sz="1200"/>
            </a:lvl1pPr>
          </a:lstStyle>
          <a:p>
            <a:fld id="{658C3C68-110E-4028-A4B1-B0FB787A9E33}" type="slidenum">
              <a:rPr lang="en-US" smtClean="0"/>
              <a:t>‹#›</a:t>
            </a:fld>
            <a:endParaRPr lang="en-US"/>
          </a:p>
        </p:txBody>
      </p:sp>
    </p:spTree>
    <p:extLst>
      <p:ext uri="{BB962C8B-B14F-4D97-AF65-F5344CB8AC3E}">
        <p14:creationId xmlns:p14="http://schemas.microsoft.com/office/powerpoint/2010/main" val="27444913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Challenging Topic </a:t>
            </a:r>
            <a:r>
              <a:rPr lang="en-US"/>
              <a:t>to discuss. </a:t>
            </a:r>
            <a:endParaRPr lang="en-US" dirty="0"/>
          </a:p>
        </p:txBody>
      </p:sp>
      <p:sp>
        <p:nvSpPr>
          <p:cNvPr id="4" name="Slide Number Placeholder 3"/>
          <p:cNvSpPr>
            <a:spLocks noGrp="1"/>
          </p:cNvSpPr>
          <p:nvPr>
            <p:ph type="sldNum" sz="quarter" idx="10"/>
          </p:nvPr>
        </p:nvSpPr>
        <p:spPr/>
        <p:txBody>
          <a:bodyPr/>
          <a:lstStyle/>
          <a:p>
            <a:fld id="{658C3C68-110E-4028-A4B1-B0FB787A9E33}" type="slidenum">
              <a:rPr lang="en-US" smtClean="0"/>
              <a:t>1</a:t>
            </a:fld>
            <a:endParaRPr lang="en-US"/>
          </a:p>
        </p:txBody>
      </p:sp>
    </p:spTree>
    <p:extLst>
      <p:ext uri="{BB962C8B-B14F-4D97-AF65-F5344CB8AC3E}">
        <p14:creationId xmlns:p14="http://schemas.microsoft.com/office/powerpoint/2010/main" val="23579650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may or may not find all of them helpful but you can choose the ones that are the most helpful for you given your individual circumstance. </a:t>
            </a:r>
          </a:p>
          <a:p>
            <a:r>
              <a:rPr lang="en-US" dirty="0"/>
              <a:t>Each category here, we’re going to cover…</a:t>
            </a:r>
          </a:p>
        </p:txBody>
      </p:sp>
      <p:sp>
        <p:nvSpPr>
          <p:cNvPr id="4" name="Slide Number Placeholder 3"/>
          <p:cNvSpPr>
            <a:spLocks noGrp="1"/>
          </p:cNvSpPr>
          <p:nvPr>
            <p:ph type="sldNum" sz="quarter" idx="10"/>
          </p:nvPr>
        </p:nvSpPr>
        <p:spPr/>
        <p:txBody>
          <a:bodyPr/>
          <a:lstStyle/>
          <a:p>
            <a:fld id="{658C3C68-110E-4028-A4B1-B0FB787A9E33}" type="slidenum">
              <a:rPr lang="en-US" smtClean="0"/>
              <a:t>10</a:t>
            </a:fld>
            <a:endParaRPr lang="en-US"/>
          </a:p>
        </p:txBody>
      </p:sp>
    </p:spTree>
    <p:extLst>
      <p:ext uri="{BB962C8B-B14F-4D97-AF65-F5344CB8AC3E}">
        <p14:creationId xmlns:p14="http://schemas.microsoft.com/office/powerpoint/2010/main" val="6020928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Think about current connections, how can you deepen those connections AND USE them to connect to other activities and people. </a:t>
            </a:r>
          </a:p>
          <a:p>
            <a:r>
              <a:rPr lang="en-US" dirty="0"/>
              <a:t>Who can you bring inward? Are there blank spaces?  Can you move people from one area into another to create balance. </a:t>
            </a:r>
          </a:p>
          <a:p>
            <a:r>
              <a:rPr lang="en-US" dirty="0"/>
              <a:t>(School could be </a:t>
            </a:r>
            <a:r>
              <a:rPr lang="en-US"/>
              <a:t>work/volunteer</a:t>
            </a:r>
            <a:r>
              <a:rPr lang="en-US" smtClean="0"/>
              <a:t>)</a:t>
            </a:r>
            <a:endParaRPr lang="en-US" dirty="0"/>
          </a:p>
          <a:p>
            <a:endParaRPr lang="en-US" dirty="0"/>
          </a:p>
        </p:txBody>
      </p:sp>
      <p:sp>
        <p:nvSpPr>
          <p:cNvPr id="4" name="Slide Number Placeholder 3"/>
          <p:cNvSpPr>
            <a:spLocks noGrp="1"/>
          </p:cNvSpPr>
          <p:nvPr>
            <p:ph type="sldNum" sz="quarter" idx="10"/>
          </p:nvPr>
        </p:nvSpPr>
        <p:spPr/>
        <p:txBody>
          <a:bodyPr/>
          <a:lstStyle/>
          <a:p>
            <a:fld id="{658C3C68-110E-4028-A4B1-B0FB787A9E33}" type="slidenum">
              <a:rPr lang="en-US" smtClean="0"/>
              <a:t>11</a:t>
            </a:fld>
            <a:endParaRPr lang="en-US"/>
          </a:p>
        </p:txBody>
      </p:sp>
    </p:spTree>
    <p:extLst>
      <p:ext uri="{BB962C8B-B14F-4D97-AF65-F5344CB8AC3E}">
        <p14:creationId xmlns:p14="http://schemas.microsoft.com/office/powerpoint/2010/main" val="42815716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2571">
              <a:defRPr/>
            </a:pPr>
            <a:r>
              <a:rPr lang="en-US" dirty="0"/>
              <a:t>Sometimes it’s the little things that indicate membership, like going to lockers at the same time as other kids, starting and ending their day in the same “homeroom”. </a:t>
            </a:r>
          </a:p>
          <a:p>
            <a:pPr defTabSz="912571">
              <a:defRPr/>
            </a:pPr>
            <a:r>
              <a:rPr lang="en-US" dirty="0"/>
              <a:t>Great opportunity for making friends regardless of whether or not you have a disability. The more people that you expose yourself/loved one to give more opportunity to create friendships. </a:t>
            </a:r>
          </a:p>
          <a:p>
            <a:endParaRPr lang="en-US" dirty="0"/>
          </a:p>
        </p:txBody>
      </p:sp>
      <p:sp>
        <p:nvSpPr>
          <p:cNvPr id="4" name="Slide Number Placeholder 3"/>
          <p:cNvSpPr>
            <a:spLocks noGrp="1"/>
          </p:cNvSpPr>
          <p:nvPr>
            <p:ph type="sldNum" sz="quarter" idx="10"/>
          </p:nvPr>
        </p:nvSpPr>
        <p:spPr/>
        <p:txBody>
          <a:bodyPr/>
          <a:lstStyle/>
          <a:p>
            <a:fld id="{658C3C68-110E-4028-A4B1-B0FB787A9E33}" type="slidenum">
              <a:rPr lang="en-US" smtClean="0"/>
              <a:t>12</a:t>
            </a:fld>
            <a:endParaRPr lang="en-US"/>
          </a:p>
        </p:txBody>
      </p:sp>
    </p:spTree>
    <p:extLst>
      <p:ext uri="{BB962C8B-B14F-4D97-AF65-F5344CB8AC3E}">
        <p14:creationId xmlns:p14="http://schemas.microsoft.com/office/powerpoint/2010/main" val="19502748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make a plan!  Lists interests &amp; </a:t>
            </a:r>
            <a:r>
              <a:rPr lang="en-US" dirty="0" smtClean="0"/>
              <a:t>talents/skills. </a:t>
            </a:r>
            <a:r>
              <a:rPr lang="en-US" dirty="0"/>
              <a:t>Now where can they go where other people have those interests (not necessarily with another disability just everyday areas, if possible.)  Start where you can and build from there! </a:t>
            </a:r>
          </a:p>
          <a:p>
            <a:endParaRPr lang="en-US" dirty="0"/>
          </a:p>
          <a:p>
            <a:r>
              <a:rPr lang="en-US" dirty="0"/>
              <a:t>How can we help facilitate and make that happen? </a:t>
            </a:r>
          </a:p>
          <a:p>
            <a:pPr marL="228600" indent="-228600">
              <a:buAutoNum type="alphaLcParenR"/>
            </a:pPr>
            <a:r>
              <a:rPr lang="en-US" dirty="0"/>
              <a:t>What supports would my family member need to be successful? </a:t>
            </a:r>
          </a:p>
          <a:p>
            <a:pPr marL="228600" indent="-228600">
              <a:buAutoNum type="alphaLcParenR"/>
            </a:pPr>
            <a:r>
              <a:rPr lang="en-US" dirty="0"/>
              <a:t>Perhaps task with come up with 1-2 ways to be intentional that would help make that happen. </a:t>
            </a:r>
          </a:p>
        </p:txBody>
      </p:sp>
      <p:sp>
        <p:nvSpPr>
          <p:cNvPr id="4" name="Slide Number Placeholder 3"/>
          <p:cNvSpPr>
            <a:spLocks noGrp="1"/>
          </p:cNvSpPr>
          <p:nvPr>
            <p:ph type="sldNum" sz="quarter" idx="10"/>
          </p:nvPr>
        </p:nvSpPr>
        <p:spPr/>
        <p:txBody>
          <a:bodyPr/>
          <a:lstStyle/>
          <a:p>
            <a:fld id="{658C3C68-110E-4028-A4B1-B0FB787A9E33}" type="slidenum">
              <a:rPr lang="en-US" smtClean="0"/>
              <a:t>13</a:t>
            </a:fld>
            <a:endParaRPr lang="en-US"/>
          </a:p>
        </p:txBody>
      </p:sp>
    </p:spTree>
    <p:extLst>
      <p:ext uri="{BB962C8B-B14F-4D97-AF65-F5344CB8AC3E}">
        <p14:creationId xmlns:p14="http://schemas.microsoft.com/office/powerpoint/2010/main" val="16015194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Often in the position of having to explain our family member’s differences/disability. So, let’s have things to say in front of our family member that are empowering and positive but can explain to others to help them understand and be a good friend. i.e. 1) when Brittany’s daughter is overwhelmed she tugs at ears and the strategy is when you notice to ask person if they need to take a break in a quiet place. 2) My son hears and understands everything you say. If you don’t understand him, ask him to repeat, use his talker, but please don’t pretend you heard. </a:t>
            </a:r>
          </a:p>
          <a:p>
            <a:endParaRPr lang="en-US" dirty="0"/>
          </a:p>
          <a:p>
            <a:r>
              <a:rPr lang="en-US" dirty="0"/>
              <a:t>Who would like to give an example of what they came up with? </a:t>
            </a:r>
          </a:p>
        </p:txBody>
      </p:sp>
      <p:sp>
        <p:nvSpPr>
          <p:cNvPr id="4" name="Slide Number Placeholder 3"/>
          <p:cNvSpPr>
            <a:spLocks noGrp="1"/>
          </p:cNvSpPr>
          <p:nvPr>
            <p:ph type="sldNum" sz="quarter" idx="10"/>
          </p:nvPr>
        </p:nvSpPr>
        <p:spPr/>
        <p:txBody>
          <a:bodyPr/>
          <a:lstStyle/>
          <a:p>
            <a:fld id="{658C3C68-110E-4028-A4B1-B0FB787A9E33}" type="slidenum">
              <a:rPr lang="en-US" smtClean="0"/>
              <a:t>14</a:t>
            </a:fld>
            <a:endParaRPr lang="en-US"/>
          </a:p>
        </p:txBody>
      </p:sp>
    </p:spTree>
    <p:extLst>
      <p:ext uri="{BB962C8B-B14F-4D97-AF65-F5344CB8AC3E}">
        <p14:creationId xmlns:p14="http://schemas.microsoft.com/office/powerpoint/2010/main" val="7274934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Intro to next slide</a:t>
            </a:r>
          </a:p>
        </p:txBody>
      </p:sp>
      <p:sp>
        <p:nvSpPr>
          <p:cNvPr id="4" name="Slide Number Placeholder 3"/>
          <p:cNvSpPr>
            <a:spLocks noGrp="1"/>
          </p:cNvSpPr>
          <p:nvPr>
            <p:ph type="sldNum" sz="quarter" idx="10"/>
          </p:nvPr>
        </p:nvSpPr>
        <p:spPr/>
        <p:txBody>
          <a:bodyPr/>
          <a:lstStyle/>
          <a:p>
            <a:fld id="{658C3C68-110E-4028-A4B1-B0FB787A9E33}" type="slidenum">
              <a:rPr lang="en-US" smtClean="0"/>
              <a:t>15</a:t>
            </a:fld>
            <a:endParaRPr lang="en-US"/>
          </a:p>
        </p:txBody>
      </p:sp>
    </p:spTree>
    <p:extLst>
      <p:ext uri="{BB962C8B-B14F-4D97-AF65-F5344CB8AC3E}">
        <p14:creationId xmlns:p14="http://schemas.microsoft.com/office/powerpoint/2010/main" val="33107423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8C3C68-110E-4028-A4B1-B0FB787A9E33}" type="slidenum">
              <a:rPr lang="en-US" smtClean="0"/>
              <a:t>16</a:t>
            </a:fld>
            <a:endParaRPr lang="en-US"/>
          </a:p>
        </p:txBody>
      </p:sp>
    </p:spTree>
    <p:extLst>
      <p:ext uri="{BB962C8B-B14F-4D97-AF65-F5344CB8AC3E}">
        <p14:creationId xmlns:p14="http://schemas.microsoft.com/office/powerpoint/2010/main" val="9900686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Spaghetti </a:t>
            </a:r>
            <a:r>
              <a:rPr lang="en-US" dirty="0"/>
              <a:t>Dinner Example</a:t>
            </a:r>
          </a:p>
        </p:txBody>
      </p:sp>
      <p:sp>
        <p:nvSpPr>
          <p:cNvPr id="4" name="Slide Number Placeholder 3"/>
          <p:cNvSpPr>
            <a:spLocks noGrp="1"/>
          </p:cNvSpPr>
          <p:nvPr>
            <p:ph type="sldNum" sz="quarter" idx="10"/>
          </p:nvPr>
        </p:nvSpPr>
        <p:spPr/>
        <p:txBody>
          <a:bodyPr/>
          <a:lstStyle/>
          <a:p>
            <a:fld id="{658C3C68-110E-4028-A4B1-B0FB787A9E33}" type="slidenum">
              <a:rPr lang="en-US" smtClean="0"/>
              <a:t>17</a:t>
            </a:fld>
            <a:endParaRPr lang="en-US"/>
          </a:p>
        </p:txBody>
      </p:sp>
    </p:spTree>
    <p:extLst>
      <p:ext uri="{BB962C8B-B14F-4D97-AF65-F5344CB8AC3E}">
        <p14:creationId xmlns:p14="http://schemas.microsoft.com/office/powerpoint/2010/main" val="29391216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8C3C68-110E-4028-A4B1-B0FB787A9E33}" type="slidenum">
              <a:rPr lang="en-US" smtClean="0"/>
              <a:t>18</a:t>
            </a:fld>
            <a:endParaRPr lang="en-US"/>
          </a:p>
        </p:txBody>
      </p:sp>
    </p:spTree>
    <p:extLst>
      <p:ext uri="{BB962C8B-B14F-4D97-AF65-F5344CB8AC3E}">
        <p14:creationId xmlns:p14="http://schemas.microsoft.com/office/powerpoint/2010/main" val="325597277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8C3C68-110E-4028-A4B1-B0FB787A9E33}" type="slidenum">
              <a:rPr lang="en-US" smtClean="0"/>
              <a:t>19</a:t>
            </a:fld>
            <a:endParaRPr lang="en-US"/>
          </a:p>
        </p:txBody>
      </p:sp>
    </p:spTree>
    <p:extLst>
      <p:ext uri="{BB962C8B-B14F-4D97-AF65-F5344CB8AC3E}">
        <p14:creationId xmlns:p14="http://schemas.microsoft.com/office/powerpoint/2010/main" val="7396451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“Love this quote and has become a mantra”</a:t>
            </a:r>
          </a:p>
        </p:txBody>
      </p:sp>
      <p:sp>
        <p:nvSpPr>
          <p:cNvPr id="4" name="Slide Number Placeholder 3"/>
          <p:cNvSpPr>
            <a:spLocks noGrp="1"/>
          </p:cNvSpPr>
          <p:nvPr>
            <p:ph type="sldNum" sz="quarter" idx="10"/>
          </p:nvPr>
        </p:nvSpPr>
        <p:spPr/>
        <p:txBody>
          <a:bodyPr/>
          <a:lstStyle/>
          <a:p>
            <a:fld id="{658C3C68-110E-4028-A4B1-B0FB787A9E33}" type="slidenum">
              <a:rPr lang="en-US" smtClean="0"/>
              <a:t>2</a:t>
            </a:fld>
            <a:endParaRPr lang="en-US"/>
          </a:p>
        </p:txBody>
      </p:sp>
    </p:spTree>
    <p:extLst>
      <p:ext uri="{BB962C8B-B14F-4D97-AF65-F5344CB8AC3E}">
        <p14:creationId xmlns:p14="http://schemas.microsoft.com/office/powerpoint/2010/main" val="213459049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8C3C68-110E-4028-A4B1-B0FB787A9E33}" type="slidenum">
              <a:rPr lang="en-US" smtClean="0"/>
              <a:t>20</a:t>
            </a:fld>
            <a:endParaRPr lang="en-US"/>
          </a:p>
        </p:txBody>
      </p:sp>
    </p:spTree>
    <p:extLst>
      <p:ext uri="{BB962C8B-B14F-4D97-AF65-F5344CB8AC3E}">
        <p14:creationId xmlns:p14="http://schemas.microsoft.com/office/powerpoint/2010/main" val="5047640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out index cards and markers. “Think about a good friend.”</a:t>
            </a:r>
          </a:p>
          <a:p>
            <a:r>
              <a:rPr lang="en-US" dirty="0"/>
              <a:t>10-15 minutes</a:t>
            </a:r>
          </a:p>
          <a:p>
            <a:r>
              <a:rPr lang="en-US" dirty="0"/>
              <a:t>On Dry Erase/Easel make: 1 </a:t>
            </a:r>
            <a:r>
              <a:rPr lang="en-US" dirty="0" err="1"/>
              <a:t>collumn</a:t>
            </a:r>
            <a:r>
              <a:rPr lang="en-US" dirty="0"/>
              <a:t> for each: Where, How Long, Why (quality or characteristic you love about friend)</a:t>
            </a:r>
          </a:p>
          <a:p>
            <a:r>
              <a:rPr lang="en-US" dirty="0"/>
              <a:t>Write down name of friend on index card – make it big and bold because we’re honoring them today. </a:t>
            </a:r>
          </a:p>
          <a:p>
            <a:r>
              <a:rPr lang="en-US" dirty="0"/>
              <a:t>“Who wants to tell me about their friend” have another volunteer tape to wall while person answers the 3 questions. </a:t>
            </a:r>
          </a:p>
          <a:p>
            <a:r>
              <a:rPr lang="en-US" dirty="0"/>
              <a:t>Typically 8-10 volunteers. Then collect all names and put on wall. </a:t>
            </a:r>
          </a:p>
          <a:p>
            <a:r>
              <a:rPr lang="en-US" dirty="0"/>
              <a:t>“Let’s discuss what we observe on the chart”:  What is friendship and why is it important</a:t>
            </a:r>
          </a:p>
          <a:p>
            <a:pPr marL="228600" indent="-228600">
              <a:buAutoNum type="alphaLcParenR"/>
            </a:pPr>
            <a:r>
              <a:rPr lang="en-US" dirty="0"/>
              <a:t>Where we meet and make friends tends to be places where we go regularly (school, neighborhood, etc.)</a:t>
            </a:r>
          </a:p>
          <a:p>
            <a:pPr marL="228600" indent="-228600">
              <a:buAutoNum type="alphaLcParenR"/>
            </a:pPr>
            <a:r>
              <a:rPr lang="en-US" dirty="0"/>
              <a:t>What brings us together are shared interests or shared experiences (i.e. Family Leadership Series) – what are places where we go with shared interests</a:t>
            </a:r>
          </a:p>
          <a:p>
            <a:pPr marL="228600" indent="-228600">
              <a:buAutoNum type="alphaLcParenR"/>
            </a:pPr>
            <a:r>
              <a:rPr lang="en-US" dirty="0"/>
              <a:t>Different phases of lives, you’ll meet and make new and/or different friends</a:t>
            </a:r>
          </a:p>
          <a:p>
            <a:pPr marL="228600" indent="-228600">
              <a:buAutoNum type="alphaLcParenR"/>
            </a:pPr>
            <a:r>
              <a:rPr lang="en-US" dirty="0"/>
              <a:t>Discuss why: does things with me, holds me accountable/tough love, listens, compassionate, etc. </a:t>
            </a:r>
          </a:p>
          <a:p>
            <a:pPr marL="228600" indent="-228600">
              <a:buAutoNum type="alphaLcParenR"/>
            </a:pPr>
            <a:endParaRPr lang="en-US" dirty="0"/>
          </a:p>
          <a:p>
            <a:pPr marL="228600" indent="-228600">
              <a:buAutoNum type="alphaLcParenR"/>
            </a:pPr>
            <a:endParaRPr lang="en-US"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658C3C68-110E-4028-A4B1-B0FB787A9E33}" type="slidenum">
              <a:rPr lang="en-US" smtClean="0"/>
              <a:t>3</a:t>
            </a:fld>
            <a:endParaRPr lang="en-US"/>
          </a:p>
        </p:txBody>
      </p:sp>
    </p:spTree>
    <p:extLst>
      <p:ext uri="{BB962C8B-B14F-4D97-AF65-F5344CB8AC3E}">
        <p14:creationId xmlns:p14="http://schemas.microsoft.com/office/powerpoint/2010/main" val="10429664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didn’t value friendships, you wouldn’t be here tonight.</a:t>
            </a:r>
            <a:r>
              <a:rPr lang="en-US" baseline="0" dirty="0"/>
              <a:t> So we are just going to take a few minutes to reinforce why this is so important, because you may need to remind others when you return home.</a:t>
            </a:r>
          </a:p>
          <a:p>
            <a:endParaRPr lang="en-US" baseline="0" dirty="0"/>
          </a:p>
          <a:p>
            <a:pPr marL="171450" indent="-171450" defTabSz="912571">
              <a:buFont typeface="Arial" panose="020B0604020202020204" pitchFamily="34" charset="0"/>
              <a:buChar char="•"/>
              <a:defRPr/>
            </a:pPr>
            <a:r>
              <a:rPr lang="en-US" dirty="0"/>
              <a:t>Based</a:t>
            </a:r>
            <a:r>
              <a:rPr lang="en-US" baseline="0" dirty="0"/>
              <a:t> on the Harvard Study of Adult Development, which may be the longest study of adult life ever done, and has tracked the lives of 724 men for 75 years. The clearest message from the study according to Director Robert </a:t>
            </a:r>
            <a:r>
              <a:rPr lang="en-US" baseline="0" dirty="0" err="1"/>
              <a:t>Walinger</a:t>
            </a:r>
            <a:r>
              <a:rPr lang="en-US" baseline="0" dirty="0"/>
              <a:t> is that “good relationships keep us happier and healthier. Period.”</a:t>
            </a:r>
          </a:p>
          <a:p>
            <a:pPr marL="171450" indent="-171450" defTabSz="912571">
              <a:buFont typeface="Arial" panose="020B0604020202020204" pitchFamily="34" charset="0"/>
              <a:buChar char="•"/>
              <a:defRPr/>
            </a:pPr>
            <a:endParaRPr lang="en-US" baseline="0" dirty="0"/>
          </a:p>
          <a:p>
            <a:pPr marL="171450" indent="-171450" defTabSz="912571">
              <a:buFont typeface="Arial" panose="020B0604020202020204" pitchFamily="34" charset="0"/>
              <a:buChar char="•"/>
              <a:defRPr/>
            </a:pPr>
            <a:r>
              <a:rPr lang="en-US" baseline="0" dirty="0"/>
              <a:t>In another study of women with </a:t>
            </a:r>
            <a:r>
              <a:rPr lang="en-US" baseline="0" dirty="0" smtClean="0"/>
              <a:t>cancer called the U.S. Nurse’s Study, </a:t>
            </a:r>
            <a:r>
              <a:rPr lang="en-US" baseline="0" dirty="0"/>
              <a:t>having a good friend (not a spouse) had statistic significantly improvement in regaining heath. </a:t>
            </a:r>
            <a:r>
              <a:rPr lang="en-US" baseline="0" dirty="0" smtClean="0"/>
              <a:t>They found that these women with breast cancer were 4 times more likely to survive if they had friends. </a:t>
            </a:r>
            <a:br>
              <a:rPr lang="en-US" baseline="0" dirty="0" smtClean="0"/>
            </a:br>
            <a:endParaRPr lang="en-US" baseline="0" dirty="0" smtClean="0"/>
          </a:p>
          <a:p>
            <a:pPr marL="171450" indent="-171450" defTabSz="912571">
              <a:buFont typeface="Arial" panose="020B0604020202020204" pitchFamily="34" charset="0"/>
              <a:buChar char="•"/>
              <a:defRPr/>
            </a:pPr>
            <a:r>
              <a:rPr lang="en-US" baseline="0" dirty="0" smtClean="0"/>
              <a:t>Loneliness can shorten your life the same amount as smoking or being morbidly obese. </a:t>
            </a:r>
            <a:br>
              <a:rPr lang="en-US" baseline="0" dirty="0" smtClean="0"/>
            </a:br>
            <a:endParaRPr lang="en-US" baseline="0" dirty="0"/>
          </a:p>
          <a:p>
            <a:pPr marL="171450" indent="-171450" defTabSz="912571">
              <a:buFont typeface="Arial" panose="020B0604020202020204" pitchFamily="34" charset="0"/>
              <a:buChar char="•"/>
              <a:defRPr/>
            </a:pPr>
            <a:r>
              <a:rPr lang="en-US" baseline="0" dirty="0"/>
              <a:t>The most important thing in the studies is the QUALITY not QUANTITY that make the difference in quality of life. </a:t>
            </a:r>
            <a:endParaRPr lang="en-US" dirty="0"/>
          </a:p>
          <a:p>
            <a:endParaRPr lang="en-US" dirty="0"/>
          </a:p>
        </p:txBody>
      </p:sp>
      <p:sp>
        <p:nvSpPr>
          <p:cNvPr id="4" name="Slide Number Placeholder 3"/>
          <p:cNvSpPr>
            <a:spLocks noGrp="1"/>
          </p:cNvSpPr>
          <p:nvPr>
            <p:ph type="sldNum" sz="quarter" idx="10"/>
          </p:nvPr>
        </p:nvSpPr>
        <p:spPr/>
        <p:txBody>
          <a:bodyPr/>
          <a:lstStyle/>
          <a:p>
            <a:fld id="{658C3C68-110E-4028-A4B1-B0FB787A9E33}" type="slidenum">
              <a:rPr lang="en-US" smtClean="0"/>
              <a:t>4</a:t>
            </a:fld>
            <a:endParaRPr lang="en-US"/>
          </a:p>
        </p:txBody>
      </p:sp>
    </p:spTree>
    <p:extLst>
      <p:ext uri="{BB962C8B-B14F-4D97-AF65-F5344CB8AC3E}">
        <p14:creationId xmlns:p14="http://schemas.microsoft.com/office/powerpoint/2010/main" val="40343056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can take a good deal of time and</a:t>
            </a:r>
            <a:r>
              <a:rPr lang="en-US" baseline="0" dirty="0"/>
              <a:t> energy for us to support our kids in making friends, but it is worth it in the end! Keep the goal in mind so you don’t give up!</a:t>
            </a:r>
          </a:p>
          <a:p>
            <a:endParaRPr lang="en-US" baseline="0" dirty="0"/>
          </a:p>
        </p:txBody>
      </p:sp>
      <p:sp>
        <p:nvSpPr>
          <p:cNvPr id="4" name="Slide Number Placeholder 3"/>
          <p:cNvSpPr>
            <a:spLocks noGrp="1"/>
          </p:cNvSpPr>
          <p:nvPr>
            <p:ph type="sldNum" sz="quarter" idx="10"/>
          </p:nvPr>
        </p:nvSpPr>
        <p:spPr/>
        <p:txBody>
          <a:bodyPr/>
          <a:lstStyle/>
          <a:p>
            <a:fld id="{658C3C68-110E-4028-A4B1-B0FB787A9E33}" type="slidenum">
              <a:rPr lang="en-US" smtClean="0"/>
              <a:t>5</a:t>
            </a:fld>
            <a:endParaRPr lang="en-US"/>
          </a:p>
        </p:txBody>
      </p:sp>
    </p:spTree>
    <p:extLst>
      <p:ext uri="{BB962C8B-B14F-4D97-AF65-F5344CB8AC3E}">
        <p14:creationId xmlns:p14="http://schemas.microsoft.com/office/powerpoint/2010/main" val="40343056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Unfortunately, we as parents are in the position of constantly teaching</a:t>
            </a:r>
            <a:r>
              <a:rPr lang="en-US" baseline="0" dirty="0"/>
              <a:t> the greater community about how to interact with our kids, and why it is so worthwhile to do so. It is exhausting, but in so doing, we are making the change we want to see in the world – one that will support our kids and others like them in the long-term, even after we are gone. </a:t>
            </a:r>
            <a:endParaRPr lang="en-US" dirty="0"/>
          </a:p>
        </p:txBody>
      </p:sp>
      <p:sp>
        <p:nvSpPr>
          <p:cNvPr id="4" name="Slide Number Placeholder 3"/>
          <p:cNvSpPr>
            <a:spLocks noGrp="1"/>
          </p:cNvSpPr>
          <p:nvPr>
            <p:ph type="sldNum" sz="quarter" idx="10"/>
          </p:nvPr>
        </p:nvSpPr>
        <p:spPr/>
        <p:txBody>
          <a:bodyPr/>
          <a:lstStyle/>
          <a:p>
            <a:fld id="{658C3C68-110E-4028-A4B1-B0FB787A9E33}" type="slidenum">
              <a:rPr lang="en-US" smtClean="0"/>
              <a:t>6</a:t>
            </a:fld>
            <a:endParaRPr lang="en-US"/>
          </a:p>
        </p:txBody>
      </p:sp>
    </p:spTree>
    <p:extLst>
      <p:ext uri="{BB962C8B-B14F-4D97-AF65-F5344CB8AC3E}">
        <p14:creationId xmlns:p14="http://schemas.microsoft.com/office/powerpoint/2010/main" val="40343056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Explaining</a:t>
            </a:r>
            <a:r>
              <a:rPr lang="en-US" baseline="0" dirty="0"/>
              <a:t> our philosophy, which is supported by research and personal experience. </a:t>
            </a:r>
            <a:r>
              <a:rPr lang="en-US" dirty="0"/>
              <a:t>Note that a true friendship is freely</a:t>
            </a:r>
            <a:r>
              <a:rPr lang="en-US" baseline="0" dirty="0"/>
              <a:t> given, not a paid staff. </a:t>
            </a:r>
          </a:p>
          <a:p>
            <a:r>
              <a:rPr lang="en-US" baseline="0" dirty="0"/>
              <a:t>Only being friends with one type of person (disability, background, culture, etc.) limits perspective and full life. Promote options to meet and integrate with people that aren’t like self, which is more difficult to engage, especially non-disabled persons. Takes more work to make friendships happen between people that aren’t alike. </a:t>
            </a:r>
            <a:endParaRPr lang="en-US" dirty="0"/>
          </a:p>
        </p:txBody>
      </p:sp>
      <p:sp>
        <p:nvSpPr>
          <p:cNvPr id="4" name="Slide Number Placeholder 3"/>
          <p:cNvSpPr>
            <a:spLocks noGrp="1"/>
          </p:cNvSpPr>
          <p:nvPr>
            <p:ph type="sldNum" sz="quarter" idx="10"/>
          </p:nvPr>
        </p:nvSpPr>
        <p:spPr/>
        <p:txBody>
          <a:bodyPr/>
          <a:lstStyle/>
          <a:p>
            <a:fld id="{658C3C68-110E-4028-A4B1-B0FB787A9E33}" type="slidenum">
              <a:rPr lang="en-US" smtClean="0"/>
              <a:t>7</a:t>
            </a:fld>
            <a:endParaRPr lang="en-US"/>
          </a:p>
        </p:txBody>
      </p:sp>
    </p:spTree>
    <p:extLst>
      <p:ext uri="{BB962C8B-B14F-4D97-AF65-F5344CB8AC3E}">
        <p14:creationId xmlns:p14="http://schemas.microsoft.com/office/powerpoint/2010/main" val="40343056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Going to discuss concrete strategies to address obstacles, so we won’t spend much time, we all know these. </a:t>
            </a:r>
          </a:p>
        </p:txBody>
      </p:sp>
      <p:sp>
        <p:nvSpPr>
          <p:cNvPr id="4" name="Slide Number Placeholder 3"/>
          <p:cNvSpPr>
            <a:spLocks noGrp="1"/>
          </p:cNvSpPr>
          <p:nvPr>
            <p:ph type="sldNum" sz="quarter" idx="10"/>
          </p:nvPr>
        </p:nvSpPr>
        <p:spPr/>
        <p:txBody>
          <a:bodyPr/>
          <a:lstStyle/>
          <a:p>
            <a:fld id="{658C3C68-110E-4028-A4B1-B0FB787A9E33}" type="slidenum">
              <a:rPr lang="en-US" smtClean="0"/>
              <a:t>8</a:t>
            </a:fld>
            <a:endParaRPr lang="en-US"/>
          </a:p>
        </p:txBody>
      </p:sp>
    </p:spTree>
    <p:extLst>
      <p:ext uri="{BB962C8B-B14F-4D97-AF65-F5344CB8AC3E}">
        <p14:creationId xmlns:p14="http://schemas.microsoft.com/office/powerpoint/2010/main" val="5773280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(Related to Partial participation) Sometimes</a:t>
            </a:r>
            <a:r>
              <a:rPr lang="en-US" baseline="0" dirty="0"/>
              <a:t> just getting to an activity is an accomplishment, but that is where this all starts. As we know, being present in the classroom or in the community is very different from participating. With participation comes opportunities to connect with others. Then, w</a:t>
            </a:r>
            <a:r>
              <a:rPr lang="en-US" dirty="0"/>
              <a:t>hen your child is</a:t>
            </a:r>
            <a:r>
              <a:rPr lang="en-US" baseline="0" dirty="0"/>
              <a:t> seen as contributing, that’s when things become truly reciprocal and friendships flourish!</a:t>
            </a:r>
          </a:p>
          <a:p>
            <a:endParaRPr lang="en-US" baseline="0" dirty="0"/>
          </a:p>
          <a:p>
            <a:r>
              <a:rPr lang="en-US" baseline="0" dirty="0"/>
              <a:t>Remember that different people participate and contribute in different ways! </a:t>
            </a:r>
            <a:endParaRPr lang="en-US" dirty="0"/>
          </a:p>
        </p:txBody>
      </p:sp>
      <p:sp>
        <p:nvSpPr>
          <p:cNvPr id="4" name="Slide Number Placeholder 3"/>
          <p:cNvSpPr>
            <a:spLocks noGrp="1"/>
          </p:cNvSpPr>
          <p:nvPr>
            <p:ph type="sldNum" sz="quarter" idx="10"/>
          </p:nvPr>
        </p:nvSpPr>
        <p:spPr/>
        <p:txBody>
          <a:bodyPr/>
          <a:lstStyle/>
          <a:p>
            <a:fld id="{658C3C68-110E-4028-A4B1-B0FB787A9E33}" type="slidenum">
              <a:rPr lang="en-US" smtClean="0"/>
              <a:t>9</a:t>
            </a:fld>
            <a:endParaRPr lang="en-US"/>
          </a:p>
        </p:txBody>
      </p:sp>
    </p:spTree>
    <p:extLst>
      <p:ext uri="{BB962C8B-B14F-4D97-AF65-F5344CB8AC3E}">
        <p14:creationId xmlns:p14="http://schemas.microsoft.com/office/powerpoint/2010/main" val="9316921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a:t>Click to edit Master subtitle style</a:t>
            </a:r>
            <a:endParaRPr lang="en-US" dirty="0"/>
          </a:p>
        </p:txBody>
      </p:sp>
      <p:sp>
        <p:nvSpPr>
          <p:cNvPr id="4" name="Date Placeholder 3"/>
          <p:cNvSpPr>
            <a:spLocks noGrp="1"/>
          </p:cNvSpPr>
          <p:nvPr>
            <p:ph type="dt" sz="half" idx="10"/>
          </p:nvPr>
        </p:nvSpPr>
        <p:spPr/>
        <p:txBody>
          <a:bodyPr/>
          <a:lstStyle/>
          <a:p>
            <a:fld id="{7D0065BE-0657-4A47-90AD-C21C55E16B19}" type="datetime4">
              <a:rPr lang="en-US" smtClean="0"/>
              <a:pPr/>
              <a:t>June 11, 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16C3AA4-67BE-44F7-809A-3582401494AF}" type="datetime4">
              <a:rPr lang="en-US" smtClean="0"/>
              <a:pPr/>
              <a:t>June 11, 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5172EEB-1769-4776-AD69-E7C1260563EB}" type="datetime4">
              <a:rPr lang="en-US" smtClean="0"/>
              <a:pPr/>
              <a:t>June 11, 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7BB8AF-C16A-4836-A92D-61834B5F0BA5}" type="datetime4">
              <a:rPr lang="en-US" smtClean="0"/>
              <a:pPr/>
              <a:t>June 11, 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a:t>Click to edit Master text styles</a:t>
            </a:r>
          </a:p>
        </p:txBody>
      </p:sp>
      <p:sp>
        <p:nvSpPr>
          <p:cNvPr id="4" name="Date Placeholder 3"/>
          <p:cNvSpPr>
            <a:spLocks noGrp="1"/>
          </p:cNvSpPr>
          <p:nvPr>
            <p:ph type="dt" sz="half" idx="10"/>
          </p:nvPr>
        </p:nvSpPr>
        <p:spPr/>
        <p:txBody>
          <a:bodyPr/>
          <a:lstStyle/>
          <a:p>
            <a:fld id="{647D2193-4505-4A75-99BB-880C6989A757}" type="datetime4">
              <a:rPr lang="en-US" smtClean="0"/>
              <a:pPr/>
              <a:t>June 11, 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13A18F4-33C3-445B-924C-31108C51719C}" type="datetime4">
              <a:rPr lang="en-US" smtClean="0"/>
              <a:pPr/>
              <a:t>June 11, 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54ED01-E2A0-4C1E-8E21-014B99041579}" type="slidenum">
              <a:rPr lang="en-US" smtClean="0"/>
              <a:pPr/>
              <a:t>‹#›</a:t>
            </a:fld>
            <a:endParaRPr lang="en-US"/>
          </a:p>
        </p:txBody>
      </p:sp>
      <p:sp>
        <p:nvSpPr>
          <p:cNvPr id="8" name="Title 7"/>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AF7543A-E259-478F-9E0D-57BA40E442B7}" type="datetime4">
              <a:rPr lang="en-US" smtClean="0"/>
              <a:pPr/>
              <a:t>June 11, 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EFB012D-77A1-44B0-BB26-329BA1EE55C9}" type="datetime4">
              <a:rPr lang="en-US" smtClean="0"/>
              <a:pPr/>
              <a:t>June 11, 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B7499E-3031-413E-B01E-B94970708CAA}" type="datetime4">
              <a:rPr lang="en-US" smtClean="0"/>
              <a:pPr/>
              <a:t>June 11, 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a:t>Click to edit Master text styles</a:t>
            </a:r>
          </a:p>
        </p:txBody>
      </p:sp>
      <p:sp>
        <p:nvSpPr>
          <p:cNvPr id="5" name="Date Placeholder 4"/>
          <p:cNvSpPr>
            <a:spLocks noGrp="1"/>
          </p:cNvSpPr>
          <p:nvPr>
            <p:ph type="dt" sz="half" idx="10"/>
          </p:nvPr>
        </p:nvSpPr>
        <p:spPr/>
        <p:txBody>
          <a:bodyPr/>
          <a:lstStyle/>
          <a:p>
            <a:fld id="{DC7EAB0C-2220-4D0E-A0DD-DB7FA0F742F4}" type="datetime4">
              <a:rPr lang="en-US" smtClean="0"/>
              <a:pPr/>
              <a:t>June 11, 2019</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2754ED01-E2A0-4C1E-8E21-014B99041579}"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3416D63-31BF-4B94-B6C5-E20B2C63F515}" type="datetime4">
              <a:rPr lang="en-US" smtClean="0"/>
              <a:pPr/>
              <a:t>June 11, 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62B1B13E-D5AF-485E-81A1-82A140076526}" type="datetime4">
              <a:rPr lang="en-US" smtClean="0"/>
              <a:pPr/>
              <a:t>June 11, 2019</a:t>
            </a:fld>
            <a:endParaRPr lang="en-US" dirty="0"/>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2754ED01-E2A0-4C1E-8E21-014B99041579}"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9.xml"/><Relationship Id="rId1" Type="http://schemas.openxmlformats.org/officeDocument/2006/relationships/slideLayout" Target="../slideLayouts/slideLayout4.xml"/><Relationship Id="rId4" Type="http://schemas.openxmlformats.org/officeDocument/2006/relationships/image" Target="../media/image11.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kare11.com/article/news/local/land-of-10000-stories/2nd-grade-friendship-binds-hs-honor-student-teen-with-autism/89-609564285"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rot="19140000">
            <a:off x="766090" y="1593937"/>
            <a:ext cx="6064640" cy="1204306"/>
          </a:xfrm>
        </p:spPr>
        <p:txBody>
          <a:bodyPr/>
          <a:lstStyle/>
          <a:p>
            <a:r>
              <a:rPr lang="en-US" dirty="0">
                <a:solidFill>
                  <a:schemeClr val="accent2"/>
                </a:solidFill>
                <a:latin typeface="Segoe Script" panose="020B0504020000000003" pitchFamily="34" charset="0"/>
              </a:rPr>
              <a:t>Supporting Friendship</a:t>
            </a:r>
          </a:p>
        </p:txBody>
      </p:sp>
      <p:sp>
        <p:nvSpPr>
          <p:cNvPr id="3" name="Subtitle 2"/>
          <p:cNvSpPr>
            <a:spLocks noGrp="1"/>
          </p:cNvSpPr>
          <p:nvPr>
            <p:ph type="subTitle" idx="1"/>
          </p:nvPr>
        </p:nvSpPr>
        <p:spPr/>
        <p:txBody>
          <a:bodyPr/>
          <a:lstStyle/>
          <a:p>
            <a:r>
              <a:rPr lang="en-US" dirty="0"/>
              <a:t>A Workshop for parents, by parents</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2460000">
            <a:off x="283859" y="993561"/>
            <a:ext cx="4572000" cy="2110154"/>
          </a:xfrm>
          <a:prstGeom prst="rect">
            <a:avLst/>
          </a:prstGeom>
        </p:spPr>
      </p:pic>
      <p:grpSp>
        <p:nvGrpSpPr>
          <p:cNvPr id="8" name="Group 7"/>
          <p:cNvGrpSpPr/>
          <p:nvPr/>
        </p:nvGrpSpPr>
        <p:grpSpPr>
          <a:xfrm>
            <a:off x="6781800" y="5002768"/>
            <a:ext cx="2237320" cy="1779032"/>
            <a:chOff x="5127071" y="4399245"/>
            <a:chExt cx="2237320" cy="1779032"/>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21266" y="4399245"/>
              <a:ext cx="2143125" cy="1409700"/>
            </a:xfrm>
            <a:prstGeom prst="rect">
              <a:avLst/>
            </a:prstGeom>
          </p:spPr>
        </p:pic>
        <p:sp>
          <p:nvSpPr>
            <p:cNvPr id="6" name="TextBox 5"/>
            <p:cNvSpPr txBox="1"/>
            <p:nvPr/>
          </p:nvSpPr>
          <p:spPr>
            <a:xfrm>
              <a:off x="5127071" y="5808945"/>
              <a:ext cx="2111929" cy="369332"/>
            </a:xfrm>
            <a:prstGeom prst="rect">
              <a:avLst/>
            </a:prstGeom>
            <a:noFill/>
          </p:spPr>
          <p:txBody>
            <a:bodyPr wrap="square" rtlCol="0">
              <a:spAutoFit/>
            </a:bodyPr>
            <a:lstStyle/>
            <a:p>
              <a:r>
                <a:rPr lang="en-US" b="1" dirty="0">
                  <a:solidFill>
                    <a:schemeClr val="accent3">
                      <a:lumMod val="50000"/>
                    </a:schemeClr>
                  </a:solidFill>
                </a:rPr>
                <a:t>Widening the Circle</a:t>
              </a:r>
            </a:p>
          </p:txBody>
        </p:sp>
      </p:grpSp>
      <p:sp>
        <p:nvSpPr>
          <p:cNvPr id="7" name="TextBox 6"/>
          <p:cNvSpPr txBox="1"/>
          <p:nvPr/>
        </p:nvSpPr>
        <p:spPr>
          <a:xfrm>
            <a:off x="3440540" y="3351572"/>
            <a:ext cx="5887661" cy="1600438"/>
          </a:xfrm>
          <a:prstGeom prst="rect">
            <a:avLst/>
          </a:prstGeom>
          <a:noFill/>
        </p:spPr>
        <p:txBody>
          <a:bodyPr wrap="square" rtlCol="0">
            <a:spAutoFit/>
          </a:bodyPr>
          <a:lstStyle/>
          <a:p>
            <a:pPr algn="ctr"/>
            <a:r>
              <a:rPr lang="en-US" sz="2000" b="1" dirty="0"/>
              <a:t>Created by Ingrid Flory &amp; Brittany Antuna </a:t>
            </a:r>
            <a:r>
              <a:rPr lang="en-US" b="1" dirty="0"/>
              <a:t/>
            </a:r>
            <a:br>
              <a:rPr lang="en-US" b="1" dirty="0"/>
            </a:br>
            <a:r>
              <a:rPr lang="en-US" sz="1400" dirty="0"/>
              <a:t>as a part of </a:t>
            </a:r>
            <a:r>
              <a:rPr lang="en-US" dirty="0"/>
              <a:t/>
            </a:r>
            <a:br>
              <a:rPr lang="en-US" dirty="0"/>
            </a:br>
            <a:r>
              <a:rPr lang="en-US" b="1" dirty="0"/>
              <a:t>Creating Our Common Wealth </a:t>
            </a:r>
            <a:br>
              <a:rPr lang="en-US" b="1" dirty="0"/>
            </a:br>
            <a:r>
              <a:rPr lang="en-US" sz="1400" dirty="0"/>
              <a:t>an initiative of the </a:t>
            </a:r>
            <a:r>
              <a:rPr lang="en-US" dirty="0"/>
              <a:t/>
            </a:r>
            <a:br>
              <a:rPr lang="en-US" dirty="0"/>
            </a:br>
            <a:r>
              <a:rPr lang="en-US" b="1" dirty="0"/>
              <a:t>Department of Developmental Services </a:t>
            </a:r>
            <a:br>
              <a:rPr lang="en-US" b="1" dirty="0"/>
            </a:br>
            <a:r>
              <a:rPr lang="en-US" sz="1400" dirty="0"/>
              <a:t>in partnership with:</a:t>
            </a:r>
          </a:p>
        </p:txBody>
      </p:sp>
      <p:pic>
        <p:nvPicPr>
          <p:cNvPr id="9" name="Picture 8"/>
          <p:cNvPicPr/>
          <p:nvPr/>
        </p:nvPicPr>
        <p:blipFill>
          <a:blip r:embed="rId5" cstate="print">
            <a:extLst>
              <a:ext uri="{28A0092B-C50C-407E-A947-70E740481C1C}">
                <a14:useLocalDpi xmlns:a14="http://schemas.microsoft.com/office/drawing/2010/main" val="0"/>
              </a:ext>
            </a:extLst>
          </a:blip>
          <a:stretch>
            <a:fillRect/>
          </a:stretch>
        </p:blipFill>
        <p:spPr>
          <a:xfrm>
            <a:off x="4267200" y="5359560"/>
            <a:ext cx="2117171" cy="1442839"/>
          </a:xfrm>
          <a:prstGeom prst="rect">
            <a:avLst/>
          </a:prstGeom>
        </p:spPr>
      </p:pic>
    </p:spTree>
    <p:extLst>
      <p:ext uri="{BB962C8B-B14F-4D97-AF65-F5344CB8AC3E}">
        <p14:creationId xmlns:p14="http://schemas.microsoft.com/office/powerpoint/2010/main" val="28057249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365760"/>
            <a:ext cx="7520940" cy="624840"/>
          </a:xfrm>
        </p:spPr>
        <p:txBody>
          <a:bodyPr/>
          <a:lstStyle/>
          <a:p>
            <a:r>
              <a:rPr lang="en-US" sz="2600" b="1" dirty="0">
                <a:solidFill>
                  <a:schemeClr val="accent2"/>
                </a:solidFill>
                <a:latin typeface="Segoe Script" panose="020B0504020000000003" pitchFamily="34" charset="0"/>
              </a:rPr>
              <a:t>TEN THINGS THAT parents CAN do to help their </a:t>
            </a:r>
            <a:r>
              <a:rPr lang="en-US" sz="2600" b="1" dirty="0" smtClean="0">
                <a:solidFill>
                  <a:schemeClr val="accent2"/>
                </a:solidFill>
                <a:latin typeface="Segoe Script" panose="020B0504020000000003" pitchFamily="34" charset="0"/>
              </a:rPr>
              <a:t>child </a:t>
            </a:r>
            <a:r>
              <a:rPr lang="en-US" sz="2600" b="1" dirty="0">
                <a:solidFill>
                  <a:schemeClr val="accent2"/>
                </a:solidFill>
                <a:latin typeface="Segoe Script" panose="020B0504020000000003" pitchFamily="34" charset="0"/>
              </a:rPr>
              <a:t>make friends</a:t>
            </a:r>
          </a:p>
        </p:txBody>
      </p:sp>
      <p:sp>
        <p:nvSpPr>
          <p:cNvPr id="3" name="Content Placeholder 2"/>
          <p:cNvSpPr>
            <a:spLocks noGrp="1"/>
          </p:cNvSpPr>
          <p:nvPr>
            <p:ph idx="1"/>
          </p:nvPr>
        </p:nvSpPr>
        <p:spPr>
          <a:xfrm>
            <a:off x="381000" y="1295400"/>
            <a:ext cx="8610600" cy="4800600"/>
          </a:xfrm>
          <a:solidFill>
            <a:schemeClr val="bg1"/>
          </a:solidFill>
        </p:spPr>
        <p:txBody>
          <a:bodyPr>
            <a:noAutofit/>
          </a:bodyPr>
          <a:lstStyle/>
          <a:p>
            <a:pPr marL="457200" indent="-457200">
              <a:buFont typeface="+mj-lt"/>
              <a:buAutoNum type="arabicPeriod"/>
            </a:pPr>
            <a:r>
              <a:rPr lang="en-US" sz="2200" dirty="0" smtClean="0">
                <a:solidFill>
                  <a:schemeClr val="accent2"/>
                </a:solidFill>
              </a:rPr>
              <a:t>Identify </a:t>
            </a:r>
            <a:r>
              <a:rPr lang="en-US" sz="2200" dirty="0">
                <a:solidFill>
                  <a:schemeClr val="accent2"/>
                </a:solidFill>
              </a:rPr>
              <a:t>Relationships  You Already Have </a:t>
            </a:r>
            <a:r>
              <a:rPr lang="en-US" sz="2200" b="0" dirty="0"/>
              <a:t>that can be deepened or that can connect you to new people and </a:t>
            </a:r>
            <a:r>
              <a:rPr lang="en-US" sz="2200" b="0" dirty="0" smtClean="0"/>
              <a:t>activities</a:t>
            </a:r>
          </a:p>
          <a:p>
            <a:pPr marL="457200" indent="-457200">
              <a:buFont typeface="+mj-lt"/>
              <a:buAutoNum type="arabicPeriod"/>
            </a:pPr>
            <a:r>
              <a:rPr lang="en-US" sz="2200" dirty="0" smtClean="0">
                <a:solidFill>
                  <a:schemeClr val="accent2"/>
                </a:solidFill>
              </a:rPr>
              <a:t>Identify </a:t>
            </a:r>
            <a:r>
              <a:rPr lang="en-US" sz="2200" dirty="0">
                <a:solidFill>
                  <a:schemeClr val="accent2"/>
                </a:solidFill>
              </a:rPr>
              <a:t>and Share Your Child’s Gifts and Interests</a:t>
            </a:r>
          </a:p>
          <a:p>
            <a:pPr marL="457200" indent="-457200">
              <a:buFont typeface="+mj-lt"/>
              <a:buAutoNum type="arabicPeriod"/>
            </a:pPr>
            <a:r>
              <a:rPr lang="en-US" sz="2200" dirty="0">
                <a:solidFill>
                  <a:schemeClr val="accent2"/>
                </a:solidFill>
              </a:rPr>
              <a:t>Identify Places </a:t>
            </a:r>
            <a:r>
              <a:rPr lang="en-US" sz="2200" b="0" dirty="0"/>
              <a:t>where people with similar interests regularly gather</a:t>
            </a:r>
          </a:p>
          <a:p>
            <a:pPr marL="457200" indent="-457200">
              <a:buFont typeface="+mj-lt"/>
              <a:buAutoNum type="arabicPeriod"/>
            </a:pPr>
            <a:r>
              <a:rPr lang="en-US" sz="2200" dirty="0">
                <a:solidFill>
                  <a:schemeClr val="accent2"/>
                </a:solidFill>
              </a:rPr>
              <a:t>Identify Environments and Supports that Allow Your Child to </a:t>
            </a:r>
            <a:r>
              <a:rPr lang="en-US" sz="2200" i="1" dirty="0" smtClean="0">
                <a:solidFill>
                  <a:schemeClr val="accent2"/>
                </a:solidFill>
              </a:rPr>
              <a:t>Shine</a:t>
            </a:r>
          </a:p>
          <a:p>
            <a:pPr marL="457200" indent="-457200">
              <a:buFont typeface="+mj-lt"/>
              <a:buAutoNum type="arabicPeriod"/>
            </a:pPr>
            <a:r>
              <a:rPr lang="en-US" sz="2200" dirty="0" smtClean="0">
                <a:solidFill>
                  <a:schemeClr val="accent2"/>
                </a:solidFill>
              </a:rPr>
              <a:t>Create </a:t>
            </a:r>
            <a:r>
              <a:rPr lang="en-US" sz="2200" dirty="0">
                <a:solidFill>
                  <a:schemeClr val="accent2"/>
                </a:solidFill>
              </a:rPr>
              <a:t>Membership </a:t>
            </a:r>
            <a:r>
              <a:rPr lang="en-US" sz="2200" dirty="0"/>
              <a:t>-- </a:t>
            </a:r>
            <a:r>
              <a:rPr lang="en-US" sz="2200" b="0" dirty="0"/>
              <a:t>at </a:t>
            </a:r>
            <a:r>
              <a:rPr lang="en-US" sz="2200" b="0" dirty="0" smtClean="0"/>
              <a:t>school, work </a:t>
            </a:r>
            <a:r>
              <a:rPr lang="en-US" sz="2200" b="0" dirty="0"/>
              <a:t>and in the community</a:t>
            </a:r>
          </a:p>
          <a:p>
            <a:pPr marL="457200" indent="-457200">
              <a:buFont typeface="+mj-lt"/>
              <a:buAutoNum type="arabicPeriod"/>
            </a:pPr>
            <a:r>
              <a:rPr lang="en-US" sz="2200" dirty="0" smtClean="0">
                <a:solidFill>
                  <a:schemeClr val="accent2"/>
                </a:solidFill>
              </a:rPr>
              <a:t>Find </a:t>
            </a:r>
            <a:r>
              <a:rPr lang="en-US" sz="2200" dirty="0">
                <a:solidFill>
                  <a:schemeClr val="accent2"/>
                </a:solidFill>
              </a:rPr>
              <a:t>“</a:t>
            </a:r>
            <a:r>
              <a:rPr lang="en-US" sz="2200" dirty="0" err="1">
                <a:solidFill>
                  <a:schemeClr val="accent2"/>
                </a:solidFill>
              </a:rPr>
              <a:t>Bridgemakers</a:t>
            </a:r>
            <a:r>
              <a:rPr lang="en-US" sz="2200" dirty="0">
                <a:solidFill>
                  <a:schemeClr val="accent2"/>
                </a:solidFill>
              </a:rPr>
              <a:t>” </a:t>
            </a:r>
            <a:r>
              <a:rPr lang="en-US" sz="2200" dirty="0"/>
              <a:t>– </a:t>
            </a:r>
            <a:r>
              <a:rPr lang="en-US" sz="2200" b="0" dirty="0"/>
              <a:t>people who can connect your child to others</a:t>
            </a:r>
          </a:p>
          <a:p>
            <a:pPr marL="457200" indent="-457200">
              <a:buFont typeface="+mj-lt"/>
              <a:buAutoNum type="arabicPeriod"/>
            </a:pPr>
            <a:r>
              <a:rPr lang="en-US" sz="2200" dirty="0">
                <a:solidFill>
                  <a:schemeClr val="accent2"/>
                </a:solidFill>
              </a:rPr>
              <a:t>Teach Others What They Need to Know About Your Child </a:t>
            </a:r>
          </a:p>
          <a:p>
            <a:pPr marL="457200" indent="-457200">
              <a:buFont typeface="+mj-lt"/>
              <a:buAutoNum type="arabicPeriod"/>
            </a:pPr>
            <a:r>
              <a:rPr lang="en-US" sz="2200" dirty="0">
                <a:solidFill>
                  <a:schemeClr val="accent2"/>
                </a:solidFill>
              </a:rPr>
              <a:t>Emphasize Similarities and Gifts</a:t>
            </a:r>
          </a:p>
          <a:p>
            <a:pPr marL="457200" indent="-457200">
              <a:buFont typeface="+mj-lt"/>
              <a:buAutoNum type="arabicPeriod"/>
            </a:pPr>
            <a:r>
              <a:rPr lang="en-US" sz="2200" dirty="0">
                <a:solidFill>
                  <a:schemeClr val="accent2"/>
                </a:solidFill>
              </a:rPr>
              <a:t>Invite People Into your Life and Home</a:t>
            </a:r>
          </a:p>
          <a:p>
            <a:pPr marL="457200" indent="-457200">
              <a:buFont typeface="+mj-lt"/>
              <a:buAutoNum type="arabicPeriod"/>
            </a:pPr>
            <a:r>
              <a:rPr lang="en-US" sz="2200" dirty="0">
                <a:solidFill>
                  <a:schemeClr val="accent2"/>
                </a:solidFill>
              </a:rPr>
              <a:t>Use Your IEP, ISP and other Plans to Support Friendship</a:t>
            </a:r>
          </a:p>
        </p:txBody>
      </p:sp>
      <p:sp>
        <p:nvSpPr>
          <p:cNvPr id="4" name="Slide Number Placeholder 3"/>
          <p:cNvSpPr>
            <a:spLocks noGrp="1"/>
          </p:cNvSpPr>
          <p:nvPr>
            <p:ph type="sldNum" sz="quarter" idx="12"/>
          </p:nvPr>
        </p:nvSpPr>
        <p:spPr/>
        <p:txBody>
          <a:bodyPr/>
          <a:lstStyle/>
          <a:p>
            <a:fld id="{2754ED01-E2A0-4C1E-8E21-014B99041579}" type="slidenum">
              <a:rPr lang="en-US" smtClean="0"/>
              <a:pPr/>
              <a:t>10</a:t>
            </a:fld>
            <a:endParaRPr lang="en-US"/>
          </a:p>
        </p:txBody>
      </p:sp>
    </p:spTree>
    <p:extLst>
      <p:ext uri="{BB962C8B-B14F-4D97-AF65-F5344CB8AC3E}">
        <p14:creationId xmlns:p14="http://schemas.microsoft.com/office/powerpoint/2010/main" val="10600007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754ED01-E2A0-4C1E-8E21-014B99041579}" type="slidenum">
              <a:rPr lang="en-US" smtClean="0"/>
              <a:pPr/>
              <a:t>11</a:t>
            </a:fld>
            <a:endParaRPr lang="en-US"/>
          </a:p>
        </p:txBody>
      </p:sp>
      <p:sp>
        <p:nvSpPr>
          <p:cNvPr id="3"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 name="TextBox 4"/>
          <p:cNvSpPr txBox="1"/>
          <p:nvPr/>
        </p:nvSpPr>
        <p:spPr>
          <a:xfrm>
            <a:off x="387627" y="1407549"/>
            <a:ext cx="2445026" cy="4632037"/>
          </a:xfrm>
          <a:prstGeom prst="rect">
            <a:avLst/>
          </a:prstGeom>
          <a:noFill/>
        </p:spPr>
        <p:txBody>
          <a:bodyPr wrap="square" rtlCol="0">
            <a:spAutoFit/>
          </a:bodyPr>
          <a:lstStyle/>
          <a:p>
            <a:pPr marL="285750" indent="-285750">
              <a:spcAft>
                <a:spcPts val="600"/>
              </a:spcAft>
              <a:buFont typeface="Arial" panose="020B0604020202020204" pitchFamily="34" charset="0"/>
              <a:buChar char="•"/>
            </a:pPr>
            <a:r>
              <a:rPr lang="en-US" dirty="0"/>
              <a:t>Who is closest to your child (their inner circle)? </a:t>
            </a:r>
          </a:p>
          <a:p>
            <a:pPr marL="285750" indent="-285750">
              <a:spcAft>
                <a:spcPts val="600"/>
              </a:spcAft>
              <a:buFont typeface="Arial" panose="020B0604020202020204" pitchFamily="34" charset="0"/>
              <a:buChar char="•"/>
            </a:pPr>
            <a:r>
              <a:rPr lang="en-US" dirty="0"/>
              <a:t>Who is in the outer circle that might move inward</a:t>
            </a:r>
            <a:r>
              <a:rPr lang="en-US" dirty="0" smtClean="0"/>
              <a:t>?</a:t>
            </a:r>
          </a:p>
          <a:p>
            <a:pPr marL="285750" indent="-285750">
              <a:spcAft>
                <a:spcPts val="600"/>
              </a:spcAft>
              <a:buFont typeface="Arial" panose="020B0604020202020204" pitchFamily="34" charset="0"/>
              <a:buChar char="•"/>
            </a:pPr>
            <a:r>
              <a:rPr lang="en-US" dirty="0"/>
              <a:t>What </a:t>
            </a:r>
            <a:r>
              <a:rPr lang="en-US" dirty="0" smtClean="0"/>
              <a:t>do they like to do together, and how can that be expanded?</a:t>
            </a:r>
            <a:endParaRPr lang="en-US" dirty="0"/>
          </a:p>
          <a:p>
            <a:pPr marL="285750" indent="-285750">
              <a:spcAft>
                <a:spcPts val="600"/>
              </a:spcAft>
              <a:buFont typeface="Arial" panose="020B0604020202020204" pitchFamily="34" charset="0"/>
              <a:buChar char="•"/>
            </a:pPr>
            <a:r>
              <a:rPr lang="en-US" dirty="0" smtClean="0"/>
              <a:t>Who </a:t>
            </a:r>
            <a:r>
              <a:rPr lang="en-US" dirty="0"/>
              <a:t>might be a bridge builder?</a:t>
            </a:r>
          </a:p>
          <a:p>
            <a:pPr marL="285750" indent="-285750">
              <a:spcAft>
                <a:spcPts val="600"/>
              </a:spcAft>
              <a:buFont typeface="Arial" panose="020B0604020202020204" pitchFamily="34" charset="0"/>
              <a:buChar char="•"/>
            </a:pPr>
            <a:endParaRPr lang="en-US" dirty="0"/>
          </a:p>
          <a:p>
            <a:endParaRPr lang="en-US" dirty="0"/>
          </a:p>
          <a:p>
            <a:endParaRPr lang="en-US" dirty="0"/>
          </a:p>
        </p:txBody>
      </p:sp>
      <p:sp>
        <p:nvSpPr>
          <p:cNvPr id="4" name="TextBox 3"/>
          <p:cNvSpPr txBox="1"/>
          <p:nvPr/>
        </p:nvSpPr>
        <p:spPr>
          <a:xfrm>
            <a:off x="387627" y="381000"/>
            <a:ext cx="2965173" cy="1015663"/>
          </a:xfrm>
          <a:prstGeom prst="rect">
            <a:avLst/>
          </a:prstGeom>
          <a:noFill/>
        </p:spPr>
        <p:txBody>
          <a:bodyPr wrap="square" rtlCol="0">
            <a:spAutoFit/>
          </a:bodyPr>
          <a:lstStyle/>
          <a:p>
            <a:r>
              <a:rPr lang="en-US" sz="2000" b="1" dirty="0" smtClean="0">
                <a:solidFill>
                  <a:schemeClr val="accent2"/>
                </a:solidFill>
                <a:latin typeface="Segoe Script" panose="020B0504020000000003" pitchFamily="34" charset="0"/>
              </a:rPr>
              <a:t>IDENTIFY </a:t>
            </a:r>
            <a:r>
              <a:rPr lang="en-US" sz="2000" b="1" dirty="0">
                <a:solidFill>
                  <a:schemeClr val="accent2"/>
                </a:solidFill>
                <a:latin typeface="Segoe Script" panose="020B0504020000000003" pitchFamily="34" charset="0"/>
              </a:rPr>
              <a:t>SOCIAL NETWORKS YOU ALREADY HAVE</a:t>
            </a: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0400" y="56052"/>
            <a:ext cx="5191953" cy="64306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724865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754563"/>
          </a:xfrm>
        </p:spPr>
        <p:txBody>
          <a:bodyPr rtlCol="0">
            <a:normAutofit/>
          </a:bodyPr>
          <a:lstStyle/>
          <a:p>
            <a:pPr>
              <a:spcAft>
                <a:spcPts val="600"/>
              </a:spcAft>
              <a:buFont typeface="Arial" pitchFamily="34" charset="0"/>
              <a:buChar char="•"/>
              <a:defRPr/>
            </a:pPr>
            <a:r>
              <a:rPr lang="en-US" sz="2400" i="1" dirty="0" smtClean="0">
                <a:solidFill>
                  <a:schemeClr val="accent2"/>
                </a:solidFill>
              </a:rPr>
              <a:t>People </a:t>
            </a:r>
            <a:r>
              <a:rPr lang="en-US" sz="2400" i="1" dirty="0">
                <a:solidFill>
                  <a:schemeClr val="accent2"/>
                </a:solidFill>
              </a:rPr>
              <a:t>are most likely to make friends when they  see each other often </a:t>
            </a:r>
            <a:r>
              <a:rPr lang="en-US" sz="2400" i="1" dirty="0" smtClean="0">
                <a:solidFill>
                  <a:schemeClr val="accent2"/>
                </a:solidFill>
              </a:rPr>
              <a:t>and </a:t>
            </a:r>
            <a:r>
              <a:rPr lang="en-US" sz="2400" i="1" dirty="0">
                <a:solidFill>
                  <a:schemeClr val="accent2"/>
                </a:solidFill>
              </a:rPr>
              <a:t>have shared interests. </a:t>
            </a:r>
            <a:r>
              <a:rPr lang="en-US" sz="2400" b="0" dirty="0" smtClean="0"/>
              <a:t>Choose activities with the “same people, same place, over time” </a:t>
            </a:r>
            <a:endParaRPr lang="en-US" sz="2400" b="0" i="1" dirty="0" smtClean="0"/>
          </a:p>
          <a:p>
            <a:pPr>
              <a:spcAft>
                <a:spcPts val="600"/>
              </a:spcAft>
              <a:buFont typeface="Arial" pitchFamily="34" charset="0"/>
              <a:buChar char="•"/>
              <a:defRPr/>
            </a:pPr>
            <a:r>
              <a:rPr lang="en-US" sz="2400" i="1" dirty="0" smtClean="0">
                <a:solidFill>
                  <a:schemeClr val="accent2"/>
                </a:solidFill>
              </a:rPr>
              <a:t>Membership sets the stage for Friendship: </a:t>
            </a:r>
            <a:r>
              <a:rPr lang="en-US" sz="2400" b="0" dirty="0" smtClean="0"/>
              <a:t>Find </a:t>
            </a:r>
            <a:r>
              <a:rPr lang="en-US" sz="2400" b="0" dirty="0"/>
              <a:t>a </a:t>
            </a:r>
            <a:r>
              <a:rPr lang="en-US" sz="2400" b="0" dirty="0" smtClean="0"/>
              <a:t>place </a:t>
            </a:r>
            <a:r>
              <a:rPr lang="en-US" sz="2400" b="0" dirty="0"/>
              <a:t>to </a:t>
            </a:r>
            <a:r>
              <a:rPr lang="en-US" sz="2400" b="0" dirty="0" smtClean="0"/>
              <a:t>belong</a:t>
            </a:r>
            <a:r>
              <a:rPr lang="en-US" sz="2400" b="0" dirty="0"/>
              <a:t>: an afterschool activity, place of worship, recreational sport or club, </a:t>
            </a:r>
            <a:r>
              <a:rPr lang="en-US" sz="2400" b="0" dirty="0" smtClean="0"/>
              <a:t>job </a:t>
            </a:r>
            <a:r>
              <a:rPr lang="en-US" sz="2400" b="0" dirty="0"/>
              <a:t>or volunteer work, etc. </a:t>
            </a:r>
            <a:endParaRPr lang="en-US" sz="2400" b="0" dirty="0" smtClean="0"/>
          </a:p>
          <a:p>
            <a:pPr>
              <a:spcAft>
                <a:spcPts val="600"/>
              </a:spcAft>
              <a:buFont typeface="Arial" pitchFamily="34" charset="0"/>
              <a:buChar char="•"/>
              <a:defRPr/>
            </a:pPr>
            <a:r>
              <a:rPr lang="en-US" sz="2400" i="1" dirty="0" smtClean="0">
                <a:solidFill>
                  <a:schemeClr val="accent2"/>
                </a:solidFill>
              </a:rPr>
              <a:t>“</a:t>
            </a:r>
            <a:r>
              <a:rPr lang="en-US" sz="2400" i="1" dirty="0" err="1" smtClean="0">
                <a:solidFill>
                  <a:schemeClr val="accent2"/>
                </a:solidFill>
              </a:rPr>
              <a:t>Bridgebuilders</a:t>
            </a:r>
            <a:r>
              <a:rPr lang="en-US" sz="2400" i="1" dirty="0" smtClean="0">
                <a:solidFill>
                  <a:schemeClr val="accent2"/>
                </a:solidFill>
              </a:rPr>
              <a:t>” can help connect your child to a group. </a:t>
            </a:r>
            <a:r>
              <a:rPr lang="en-US" sz="2400" b="0" dirty="0" smtClean="0"/>
              <a:t>Think about friends, acquaintances, paid staff, who can connect and support.</a:t>
            </a:r>
            <a:r>
              <a:rPr lang="en-US" sz="2400" b="0" i="1" dirty="0" smtClean="0"/>
              <a:t> </a:t>
            </a:r>
          </a:p>
          <a:p>
            <a:pPr>
              <a:buFont typeface="Arial" pitchFamily="34" charset="0"/>
              <a:buChar char="•"/>
              <a:defRPr/>
            </a:pPr>
            <a:endParaRPr lang="en-US" sz="2400" i="1" dirty="0" smtClean="0"/>
          </a:p>
          <a:p>
            <a:pPr>
              <a:buFont typeface="Arial" pitchFamily="34" charset="0"/>
              <a:buChar char="•"/>
              <a:defRPr/>
            </a:pPr>
            <a:endParaRPr lang="en-US" sz="2400" i="1" dirty="0"/>
          </a:p>
        </p:txBody>
      </p:sp>
      <p:sp>
        <p:nvSpPr>
          <p:cNvPr id="4" name="Title 1"/>
          <p:cNvSpPr>
            <a:spLocks noGrp="1"/>
          </p:cNvSpPr>
          <p:nvPr>
            <p:ph type="title"/>
          </p:nvPr>
        </p:nvSpPr>
        <p:spPr>
          <a:xfrm>
            <a:off x="533400" y="457200"/>
            <a:ext cx="8229600" cy="762000"/>
          </a:xfrm>
        </p:spPr>
        <p:txBody>
          <a:bodyPr rtlCol="0">
            <a:normAutofit fontScale="90000"/>
          </a:bodyPr>
          <a:lstStyle/>
          <a:p>
            <a:pPr algn="ctr">
              <a:defRPr/>
            </a:pPr>
            <a:r>
              <a:rPr lang="en-US" sz="2600" b="1" dirty="0" smtClean="0">
                <a:solidFill>
                  <a:schemeClr val="accent2"/>
                </a:solidFill>
                <a:latin typeface="Segoe Script" panose="020B0504020000000003" pitchFamily="34" charset="0"/>
              </a:rPr>
              <a:t>IDENTIFY </a:t>
            </a:r>
            <a:r>
              <a:rPr lang="en-US" sz="2600" b="1" dirty="0">
                <a:solidFill>
                  <a:schemeClr val="accent2"/>
                </a:solidFill>
                <a:latin typeface="Segoe Script" panose="020B0504020000000003" pitchFamily="34" charset="0"/>
              </a:rPr>
              <a:t>WHERE PEOPLE GO REGULARLY WHO SHARE </a:t>
            </a:r>
            <a:r>
              <a:rPr lang="en-US" sz="2600" b="1" dirty="0" smtClean="0">
                <a:solidFill>
                  <a:schemeClr val="accent2"/>
                </a:solidFill>
                <a:latin typeface="Segoe Script" panose="020B0504020000000003" pitchFamily="34" charset="0"/>
              </a:rPr>
              <a:t>INTERESTS, and Create </a:t>
            </a:r>
            <a:r>
              <a:rPr lang="en-US" sz="2600" b="1" dirty="0">
                <a:solidFill>
                  <a:schemeClr val="accent2"/>
                </a:solidFill>
                <a:latin typeface="Segoe Script" panose="020B0504020000000003" pitchFamily="34" charset="0"/>
              </a:rPr>
              <a:t>membership</a:t>
            </a:r>
          </a:p>
        </p:txBody>
      </p:sp>
    </p:spTree>
    <p:extLst>
      <p:ext uri="{BB962C8B-B14F-4D97-AF65-F5344CB8AC3E}">
        <p14:creationId xmlns:p14="http://schemas.microsoft.com/office/powerpoint/2010/main" val="10881696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65760"/>
            <a:ext cx="8001000" cy="548640"/>
          </a:xfrm>
        </p:spPr>
        <p:txBody>
          <a:bodyPr/>
          <a:lstStyle/>
          <a:p>
            <a:pPr algn="ctr"/>
            <a:r>
              <a:rPr lang="en-US" sz="2600" b="1" dirty="0" smtClean="0">
                <a:solidFill>
                  <a:schemeClr val="accent2"/>
                </a:solidFill>
                <a:latin typeface="Segoe Script" panose="020B0504020000000003" pitchFamily="34" charset="0"/>
              </a:rPr>
              <a:t>IDENTIFY WHERE PEOPLE GO REGULARLY WHO SHARE INTERESTS:</a:t>
            </a:r>
            <a:endParaRPr lang="en-US" sz="2600" b="1" dirty="0">
              <a:solidFill>
                <a:schemeClr val="accent2"/>
              </a:solidFill>
              <a:latin typeface="Segoe Script" panose="020B0504020000000003" pitchFamily="34" charset="0"/>
            </a:endParaRPr>
          </a:p>
        </p:txBody>
      </p:sp>
      <p:sp>
        <p:nvSpPr>
          <p:cNvPr id="4" name="Slide Number Placeholder 3"/>
          <p:cNvSpPr>
            <a:spLocks noGrp="1"/>
          </p:cNvSpPr>
          <p:nvPr>
            <p:ph type="sldNum" sz="quarter" idx="12"/>
          </p:nvPr>
        </p:nvSpPr>
        <p:spPr/>
        <p:txBody>
          <a:bodyPr/>
          <a:lstStyle/>
          <a:p>
            <a:fld id="{2754ED01-E2A0-4C1E-8E21-014B99041579}" type="slidenum">
              <a:rPr lang="en-US" smtClean="0"/>
              <a:pPr/>
              <a:t>13</a:t>
            </a:fld>
            <a:endParaRPr lang="en-US"/>
          </a:p>
        </p:txBody>
      </p:sp>
      <p:pic>
        <p:nvPicPr>
          <p:cNvPr id="3074"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2362201" y="1100138"/>
            <a:ext cx="4159046" cy="50809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Line Callout 1 9"/>
          <p:cNvSpPr/>
          <p:nvPr/>
        </p:nvSpPr>
        <p:spPr>
          <a:xfrm>
            <a:off x="76200" y="3352800"/>
            <a:ext cx="2400300" cy="2933192"/>
          </a:xfrm>
          <a:prstGeom prst="borderCallout1">
            <a:avLst>
              <a:gd name="adj1" fmla="val 51043"/>
              <a:gd name="adj2" fmla="val 98868"/>
              <a:gd name="adj3" fmla="val 36993"/>
              <a:gd name="adj4" fmla="val 137973"/>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152400" y="1371600"/>
            <a:ext cx="2209800" cy="1477328"/>
          </a:xfrm>
          <a:prstGeom prst="rect">
            <a:avLst/>
          </a:prstGeom>
          <a:noFill/>
        </p:spPr>
        <p:txBody>
          <a:bodyPr wrap="square" rtlCol="0">
            <a:spAutoFit/>
          </a:bodyPr>
          <a:lstStyle/>
          <a:p>
            <a:pPr marL="285750" indent="-285750">
              <a:buFont typeface="Arial" panose="020B0604020202020204" pitchFamily="34" charset="0"/>
              <a:buChar char="•"/>
            </a:pPr>
            <a:r>
              <a:rPr lang="en-US" dirty="0"/>
              <a:t>What are your child’s gifts? </a:t>
            </a:r>
          </a:p>
          <a:p>
            <a:pPr marL="285750" indent="-285750">
              <a:buFont typeface="Arial" panose="020B0604020202020204" pitchFamily="34" charset="0"/>
              <a:buChar char="•"/>
            </a:pPr>
            <a:r>
              <a:rPr lang="en-US" dirty="0"/>
              <a:t>What do others like and admire about your child?</a:t>
            </a:r>
          </a:p>
        </p:txBody>
      </p:sp>
      <p:sp>
        <p:nvSpPr>
          <p:cNvPr id="7" name="TextBox 6"/>
          <p:cNvSpPr txBox="1"/>
          <p:nvPr/>
        </p:nvSpPr>
        <p:spPr>
          <a:xfrm>
            <a:off x="6705600" y="1371600"/>
            <a:ext cx="2057400" cy="923330"/>
          </a:xfrm>
          <a:prstGeom prst="rect">
            <a:avLst/>
          </a:prstGeom>
          <a:noFill/>
        </p:spPr>
        <p:txBody>
          <a:bodyPr wrap="square" rtlCol="0">
            <a:spAutoFit/>
          </a:bodyPr>
          <a:lstStyle/>
          <a:p>
            <a:pPr marL="285750" indent="-285750">
              <a:buFont typeface="Arial" panose="020B0604020202020204" pitchFamily="34" charset="0"/>
              <a:buChar char="•"/>
            </a:pPr>
            <a:r>
              <a:rPr lang="en-US" dirty="0"/>
              <a:t>What are your child’s interests and passions?</a:t>
            </a:r>
          </a:p>
        </p:txBody>
      </p:sp>
      <p:sp>
        <p:nvSpPr>
          <p:cNvPr id="12" name="Line Callout 1 11"/>
          <p:cNvSpPr/>
          <p:nvPr/>
        </p:nvSpPr>
        <p:spPr>
          <a:xfrm>
            <a:off x="6515100" y="3647370"/>
            <a:ext cx="2438400" cy="2638622"/>
          </a:xfrm>
          <a:prstGeom prst="borderCallout1">
            <a:avLst>
              <a:gd name="adj1" fmla="val 49536"/>
              <a:gd name="adj2" fmla="val -181"/>
              <a:gd name="adj3" fmla="val 34980"/>
              <a:gd name="adj4" fmla="val -41186"/>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6705600" y="3700669"/>
            <a:ext cx="2057400" cy="2585323"/>
          </a:xfrm>
          <a:prstGeom prst="rect">
            <a:avLst/>
          </a:prstGeom>
          <a:noFill/>
        </p:spPr>
        <p:txBody>
          <a:bodyPr wrap="square" rtlCol="0">
            <a:spAutoFit/>
          </a:bodyPr>
          <a:lstStyle/>
          <a:p>
            <a:pPr marL="285750" indent="-285750">
              <a:buFont typeface="Arial" panose="020B0604020202020204" pitchFamily="34" charset="0"/>
              <a:buChar char="•"/>
            </a:pPr>
            <a:r>
              <a:rPr lang="en-US" dirty="0"/>
              <a:t>Who can help connect your child to others with shared interests? </a:t>
            </a:r>
          </a:p>
          <a:p>
            <a:pPr marL="285750" indent="-285750">
              <a:buFont typeface="Arial" panose="020B0604020202020204" pitchFamily="34" charset="0"/>
              <a:buChar char="•"/>
            </a:pPr>
            <a:r>
              <a:rPr lang="en-US" dirty="0"/>
              <a:t>What supports will be needed? </a:t>
            </a:r>
          </a:p>
          <a:p>
            <a:pPr marL="285750" indent="-285750">
              <a:buFont typeface="Arial" panose="020B0604020202020204" pitchFamily="34" charset="0"/>
              <a:buChar char="•"/>
            </a:pPr>
            <a:r>
              <a:rPr lang="en-US" dirty="0"/>
              <a:t>When can this happen?</a:t>
            </a:r>
          </a:p>
        </p:txBody>
      </p:sp>
      <p:sp>
        <p:nvSpPr>
          <p:cNvPr id="3" name="Line Callout 1 2"/>
          <p:cNvSpPr/>
          <p:nvPr/>
        </p:nvSpPr>
        <p:spPr>
          <a:xfrm>
            <a:off x="76200" y="1371600"/>
            <a:ext cx="2438400" cy="1477328"/>
          </a:xfrm>
          <a:prstGeom prst="borderCallout1">
            <a:avLst>
              <a:gd name="adj1" fmla="val 51043"/>
              <a:gd name="adj2" fmla="val 98868"/>
              <a:gd name="adj3" fmla="val 92989"/>
              <a:gd name="adj4" fmla="val 136124"/>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Line Callout 1 10"/>
          <p:cNvSpPr/>
          <p:nvPr/>
        </p:nvSpPr>
        <p:spPr>
          <a:xfrm>
            <a:off x="6515100" y="1371600"/>
            <a:ext cx="2438400" cy="1477328"/>
          </a:xfrm>
          <a:prstGeom prst="borderCallout1">
            <a:avLst>
              <a:gd name="adj1" fmla="val 52389"/>
              <a:gd name="adj2" fmla="val -181"/>
              <a:gd name="adj3" fmla="val 96353"/>
              <a:gd name="adj4" fmla="val -44039"/>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76200" y="3352800"/>
            <a:ext cx="2286000" cy="2862322"/>
          </a:xfrm>
          <a:prstGeom prst="rect">
            <a:avLst/>
          </a:prstGeom>
          <a:noFill/>
        </p:spPr>
        <p:txBody>
          <a:bodyPr wrap="square" rtlCol="0">
            <a:spAutoFit/>
          </a:bodyPr>
          <a:lstStyle/>
          <a:p>
            <a:pPr marL="285750" indent="-285750">
              <a:buFont typeface="Arial" panose="020B0604020202020204" pitchFamily="34" charset="0"/>
              <a:buChar char="•"/>
            </a:pPr>
            <a:r>
              <a:rPr lang="en-US" dirty="0"/>
              <a:t>In what environments does your child thrive?</a:t>
            </a:r>
          </a:p>
          <a:p>
            <a:pPr marL="285750" indent="-285750">
              <a:buFont typeface="Arial" panose="020B0604020202020204" pitchFamily="34" charset="0"/>
              <a:buChar char="•"/>
            </a:pPr>
            <a:r>
              <a:rPr lang="en-US" dirty="0"/>
              <a:t>Where do </a:t>
            </a:r>
            <a:r>
              <a:rPr lang="en-US" dirty="0" smtClean="0"/>
              <a:t>people </a:t>
            </a:r>
            <a:r>
              <a:rPr lang="en-US" dirty="0"/>
              <a:t>regularly gather who share my </a:t>
            </a:r>
            <a:r>
              <a:rPr lang="en-US" dirty="0" smtClean="0"/>
              <a:t>child’s </a:t>
            </a:r>
            <a:r>
              <a:rPr lang="en-US" dirty="0"/>
              <a:t>interests</a:t>
            </a:r>
            <a:r>
              <a:rPr lang="en-US" dirty="0" smtClean="0"/>
              <a:t>?</a:t>
            </a:r>
          </a:p>
          <a:p>
            <a:pPr marL="285750" indent="-285750">
              <a:buFont typeface="Arial" panose="020B0604020202020204" pitchFamily="34" charset="0"/>
              <a:buChar char="•"/>
            </a:pPr>
            <a:r>
              <a:rPr lang="en-US" dirty="0" smtClean="0"/>
              <a:t>Where can they be a member?</a:t>
            </a:r>
            <a:endParaRPr lang="en-US" dirty="0"/>
          </a:p>
        </p:txBody>
      </p:sp>
    </p:spTree>
    <p:extLst>
      <p:ext uri="{BB962C8B-B14F-4D97-AF65-F5344CB8AC3E}">
        <p14:creationId xmlns:p14="http://schemas.microsoft.com/office/powerpoint/2010/main" val="7152996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754ED01-E2A0-4C1E-8E21-014B99041579}" type="slidenum">
              <a:rPr lang="en-US" smtClean="0"/>
              <a:pPr/>
              <a:t>14</a:t>
            </a:fld>
            <a:endParaRPr lang="en-US"/>
          </a:p>
        </p:txBody>
      </p:sp>
      <p:sp>
        <p:nvSpPr>
          <p:cNvPr id="3"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 name="TextBox 4"/>
          <p:cNvSpPr txBox="1"/>
          <p:nvPr/>
        </p:nvSpPr>
        <p:spPr>
          <a:xfrm>
            <a:off x="533400" y="1600200"/>
            <a:ext cx="7772400" cy="2908489"/>
          </a:xfrm>
          <a:prstGeom prst="rect">
            <a:avLst/>
          </a:prstGeom>
          <a:noFill/>
        </p:spPr>
        <p:txBody>
          <a:bodyPr wrap="square" rtlCol="0">
            <a:spAutoFit/>
          </a:bodyPr>
          <a:lstStyle/>
          <a:p>
            <a:endParaRPr lang="en-US" sz="2200" b="1" dirty="0">
              <a:latin typeface="Kristen ITC" panose="03050502040202030202" pitchFamily="66" charset="0"/>
            </a:endParaRPr>
          </a:p>
          <a:p>
            <a:pPr marL="285750" indent="-285750">
              <a:spcAft>
                <a:spcPts val="600"/>
              </a:spcAft>
              <a:buFont typeface="Arial" panose="020B0604020202020204" pitchFamily="34" charset="0"/>
              <a:buChar char="•"/>
            </a:pPr>
            <a:r>
              <a:rPr lang="en-US" sz="2200" b="1" dirty="0"/>
              <a:t>What are the top 3 things other people need to know about your family member in social situations? </a:t>
            </a:r>
          </a:p>
          <a:p>
            <a:pPr marL="285750" indent="-285750">
              <a:spcAft>
                <a:spcPts val="600"/>
              </a:spcAft>
              <a:buFont typeface="Arial" panose="020B0604020202020204" pitchFamily="34" charset="0"/>
              <a:buChar char="•"/>
            </a:pPr>
            <a:r>
              <a:rPr lang="en-US" sz="2200" b="1" dirty="0"/>
              <a:t>These strategies work for my family member when… </a:t>
            </a:r>
          </a:p>
          <a:p>
            <a:pPr marL="285750" indent="-285750">
              <a:spcAft>
                <a:spcPts val="600"/>
              </a:spcAft>
              <a:buFont typeface="Arial" panose="020B0604020202020204" pitchFamily="34" charset="0"/>
              <a:buChar char="•"/>
            </a:pPr>
            <a:r>
              <a:rPr lang="en-US" sz="2200" b="1" dirty="0"/>
              <a:t>Prepare how you will explain some of your family member’s differences, in a way that is empowering and inviting</a:t>
            </a:r>
          </a:p>
          <a:p>
            <a:endParaRPr lang="en-US" dirty="0"/>
          </a:p>
          <a:p>
            <a:endParaRPr lang="en-US" dirty="0"/>
          </a:p>
        </p:txBody>
      </p:sp>
      <p:sp>
        <p:nvSpPr>
          <p:cNvPr id="4" name="TextBox 3"/>
          <p:cNvSpPr txBox="1"/>
          <p:nvPr/>
        </p:nvSpPr>
        <p:spPr>
          <a:xfrm>
            <a:off x="420757" y="381000"/>
            <a:ext cx="8113643" cy="1292662"/>
          </a:xfrm>
          <a:prstGeom prst="rect">
            <a:avLst/>
          </a:prstGeom>
          <a:noFill/>
        </p:spPr>
        <p:txBody>
          <a:bodyPr wrap="square" rtlCol="0">
            <a:spAutoFit/>
          </a:bodyPr>
          <a:lstStyle/>
          <a:p>
            <a:r>
              <a:rPr lang="en-US" sz="2600" b="1" dirty="0">
                <a:solidFill>
                  <a:schemeClr val="accent2"/>
                </a:solidFill>
                <a:latin typeface="Segoe Script" panose="020B0504020000000003" pitchFamily="34" charset="0"/>
              </a:rPr>
              <a:t>7. BE PREPARED TO SHARE WHAT PEOPLE NEED TO KNOW ABOUT YOUR FAMILY MEMBER IN SOCIAL SITUATIONS</a:t>
            </a:r>
          </a:p>
        </p:txBody>
      </p:sp>
    </p:spTree>
    <p:extLst>
      <p:ext uri="{BB962C8B-B14F-4D97-AF65-F5344CB8AC3E}">
        <p14:creationId xmlns:p14="http://schemas.microsoft.com/office/powerpoint/2010/main" val="11598039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219200" y="1012686"/>
            <a:ext cx="6400800" cy="5275275"/>
          </a:xfrm>
        </p:spPr>
      </p:pic>
      <p:sp>
        <p:nvSpPr>
          <p:cNvPr id="2" name="Slide Number Placeholder 1"/>
          <p:cNvSpPr>
            <a:spLocks noGrp="1"/>
          </p:cNvSpPr>
          <p:nvPr>
            <p:ph type="sldNum" sz="quarter" idx="12"/>
          </p:nvPr>
        </p:nvSpPr>
        <p:spPr/>
        <p:txBody>
          <a:bodyPr/>
          <a:lstStyle/>
          <a:p>
            <a:fld id="{2754ED01-E2A0-4C1E-8E21-014B99041579}" type="slidenum">
              <a:rPr lang="en-US" smtClean="0"/>
              <a:pPr/>
              <a:t>15</a:t>
            </a:fld>
            <a:endParaRPr lang="en-US"/>
          </a:p>
        </p:txBody>
      </p:sp>
      <p:sp>
        <p:nvSpPr>
          <p:cNvPr id="3"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TextBox 8"/>
          <p:cNvSpPr txBox="1"/>
          <p:nvPr/>
        </p:nvSpPr>
        <p:spPr>
          <a:xfrm>
            <a:off x="457200" y="304800"/>
            <a:ext cx="8153400" cy="707886"/>
          </a:xfrm>
          <a:prstGeom prst="rect">
            <a:avLst/>
          </a:prstGeom>
          <a:noFill/>
        </p:spPr>
        <p:txBody>
          <a:bodyPr wrap="square" rtlCol="0">
            <a:spAutoFit/>
          </a:bodyPr>
          <a:lstStyle/>
          <a:p>
            <a:pPr algn="ctr"/>
            <a:r>
              <a:rPr lang="en-US" sz="2000" b="1" dirty="0">
                <a:solidFill>
                  <a:schemeClr val="accent2"/>
                </a:solidFill>
                <a:latin typeface="Segoe Script" panose="020B0504020000000003" pitchFamily="34" charset="0"/>
              </a:rPr>
              <a:t>SOMETIMES WE NEED TO REMIND PEOPLE THAT WE ARE MORE SIMILAR THAN DIFFERENT</a:t>
            </a:r>
          </a:p>
        </p:txBody>
      </p:sp>
    </p:spTree>
    <p:extLst>
      <p:ext uri="{BB962C8B-B14F-4D97-AF65-F5344CB8AC3E}">
        <p14:creationId xmlns:p14="http://schemas.microsoft.com/office/powerpoint/2010/main" val="24217471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762000"/>
          </a:xfrm>
        </p:spPr>
        <p:txBody>
          <a:bodyPr rtlCol="0">
            <a:normAutofit/>
          </a:bodyPr>
          <a:lstStyle/>
          <a:p>
            <a:pPr algn="ctr" eaLnBrk="1" fontAlgn="auto" hangingPunct="1">
              <a:spcAft>
                <a:spcPts val="0"/>
              </a:spcAft>
              <a:defRPr/>
            </a:pPr>
            <a:r>
              <a:rPr lang="en-US" sz="2600" b="1" dirty="0">
                <a:solidFill>
                  <a:schemeClr val="accent2"/>
                </a:solidFill>
                <a:latin typeface="Segoe Script" panose="020B0504020000000003" pitchFamily="34" charset="0"/>
              </a:rPr>
              <a:t>8. highlight SIMILARITIES AND GIFTS</a:t>
            </a:r>
          </a:p>
        </p:txBody>
      </p:sp>
      <p:sp>
        <p:nvSpPr>
          <p:cNvPr id="11267" name="Content Placeholder 2"/>
          <p:cNvSpPr>
            <a:spLocks noGrp="1"/>
          </p:cNvSpPr>
          <p:nvPr>
            <p:ph idx="1"/>
          </p:nvPr>
        </p:nvSpPr>
        <p:spPr>
          <a:xfrm>
            <a:off x="304800" y="1143000"/>
            <a:ext cx="8610600" cy="4572000"/>
          </a:xfrm>
          <a:solidFill>
            <a:schemeClr val="bg1"/>
          </a:solidFill>
        </p:spPr>
        <p:txBody>
          <a:bodyPr>
            <a:noAutofit/>
          </a:bodyPr>
          <a:lstStyle/>
          <a:p>
            <a:pPr eaLnBrk="1" hangingPunct="1">
              <a:buFont typeface="Arial" panose="020B0604020202020204" pitchFamily="34" charset="0"/>
              <a:buChar char="•"/>
            </a:pPr>
            <a:r>
              <a:rPr lang="en-US" altLang="en-US" sz="2200" dirty="0">
                <a:solidFill>
                  <a:schemeClr val="accent2"/>
                </a:solidFill>
              </a:rPr>
              <a:t>Let your family member’s glitter sparkle </a:t>
            </a:r>
            <a:r>
              <a:rPr lang="en-US" altLang="en-US" sz="2200" dirty="0"/>
              <a:t>-- </a:t>
            </a:r>
            <a:r>
              <a:rPr lang="en-US" altLang="en-US" sz="2200" b="0" dirty="0"/>
              <a:t>find ways to communicate their strengths and passions</a:t>
            </a:r>
          </a:p>
          <a:p>
            <a:pPr eaLnBrk="1" hangingPunct="1">
              <a:buFont typeface="Arial" panose="020B0604020202020204" pitchFamily="34" charset="0"/>
              <a:buChar char="•"/>
            </a:pPr>
            <a:r>
              <a:rPr lang="en-US" altLang="en-US" sz="2200" dirty="0">
                <a:solidFill>
                  <a:schemeClr val="accent2"/>
                </a:solidFill>
              </a:rPr>
              <a:t>Use fashion and pop culture strategically </a:t>
            </a:r>
            <a:r>
              <a:rPr lang="en-US" altLang="en-US" sz="2200" dirty="0"/>
              <a:t>– </a:t>
            </a:r>
            <a:r>
              <a:rPr lang="en-US" altLang="en-US" sz="2200" b="0" dirty="0"/>
              <a:t>consider asking peers what is popular so your family member invites comments on their clothing, phone apps, etc.</a:t>
            </a:r>
          </a:p>
          <a:p>
            <a:pPr eaLnBrk="1" hangingPunct="1">
              <a:buFont typeface="Arial" panose="020B0604020202020204" pitchFamily="34" charset="0"/>
              <a:buChar char="•"/>
            </a:pPr>
            <a:r>
              <a:rPr lang="en-US" altLang="en-US" sz="2200" dirty="0">
                <a:solidFill>
                  <a:schemeClr val="accent2"/>
                </a:solidFill>
              </a:rPr>
              <a:t>Emphasize Roles that are Valued by others  </a:t>
            </a:r>
            <a:r>
              <a:rPr lang="en-US" altLang="en-US" sz="2200" dirty="0"/>
              <a:t>-- </a:t>
            </a:r>
            <a:r>
              <a:rPr lang="en-US" altLang="en-US" sz="2200" b="0" dirty="0"/>
              <a:t>brother, volunteer, girl scout, team member, etc.</a:t>
            </a:r>
          </a:p>
          <a:p>
            <a:pPr eaLnBrk="1" hangingPunct="1">
              <a:buFont typeface="Arial" panose="020B0604020202020204" pitchFamily="34" charset="0"/>
              <a:buChar char="•"/>
            </a:pPr>
            <a:r>
              <a:rPr lang="en-US" altLang="en-US" sz="2200" dirty="0">
                <a:solidFill>
                  <a:schemeClr val="accent2"/>
                </a:solidFill>
              </a:rPr>
              <a:t>Empower your family member with the same language their peers are using </a:t>
            </a:r>
            <a:r>
              <a:rPr lang="en-US" altLang="en-US" sz="2200" b="0" dirty="0"/>
              <a:t>(even if you have to program it into their AAC device)</a:t>
            </a:r>
          </a:p>
          <a:p>
            <a:pPr>
              <a:buFont typeface="Arial" panose="020B0604020202020204" pitchFamily="34" charset="0"/>
              <a:buChar char="•"/>
            </a:pPr>
            <a:r>
              <a:rPr lang="en-US" altLang="en-US" sz="2200" dirty="0">
                <a:solidFill>
                  <a:schemeClr val="accent2"/>
                </a:solidFill>
              </a:rPr>
              <a:t>Find opportunities for your family member to take leadership and to help others, </a:t>
            </a:r>
            <a:r>
              <a:rPr lang="en-US" altLang="en-US" sz="2200" b="0" dirty="0"/>
              <a:t>so they are not always seen on the receiving end</a:t>
            </a:r>
          </a:p>
          <a:p>
            <a:pPr>
              <a:buFont typeface="Arial" panose="020B0604020202020204" pitchFamily="34" charset="0"/>
              <a:buChar char="•"/>
            </a:pPr>
            <a:endParaRPr lang="en-US" altLang="en-US" sz="2200" b="0" dirty="0"/>
          </a:p>
        </p:txBody>
      </p:sp>
    </p:spTree>
    <p:extLst>
      <p:ext uri="{BB962C8B-B14F-4D97-AF65-F5344CB8AC3E}">
        <p14:creationId xmlns:p14="http://schemas.microsoft.com/office/powerpoint/2010/main" val="12360634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754ED01-E2A0-4C1E-8E21-014B99041579}" type="slidenum">
              <a:rPr lang="en-US" smtClean="0"/>
              <a:pPr/>
              <a:t>17</a:t>
            </a:fld>
            <a:endParaRPr lang="en-US"/>
          </a:p>
        </p:txBody>
      </p:sp>
      <p:sp>
        <p:nvSpPr>
          <p:cNvPr id="3"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 name="TextBox 4"/>
          <p:cNvSpPr txBox="1"/>
          <p:nvPr/>
        </p:nvSpPr>
        <p:spPr>
          <a:xfrm>
            <a:off x="381000" y="1143000"/>
            <a:ext cx="8381999" cy="4585871"/>
          </a:xfrm>
          <a:prstGeom prst="rect">
            <a:avLst/>
          </a:prstGeom>
          <a:noFill/>
        </p:spPr>
        <p:txBody>
          <a:bodyPr wrap="square" rtlCol="0">
            <a:spAutoFit/>
          </a:bodyPr>
          <a:lstStyle/>
          <a:p>
            <a:pPr marL="342900" indent="-342900">
              <a:spcAft>
                <a:spcPts val="600"/>
              </a:spcAft>
              <a:buFont typeface="Arial" panose="020B0604020202020204" pitchFamily="34" charset="0"/>
              <a:buChar char="•"/>
            </a:pPr>
            <a:r>
              <a:rPr lang="en-US" altLang="en-US" sz="2200" dirty="0"/>
              <a:t>Make your home the place people want to be; make it a fun place to get together!</a:t>
            </a:r>
          </a:p>
          <a:p>
            <a:pPr marL="342900" indent="-342900">
              <a:spcAft>
                <a:spcPts val="600"/>
              </a:spcAft>
              <a:buFont typeface="Arial" panose="020B0604020202020204" pitchFamily="34" charset="0"/>
              <a:buChar char="•"/>
            </a:pPr>
            <a:r>
              <a:rPr lang="en-US" altLang="en-US" sz="2200" dirty="0"/>
              <a:t>Sign your family member up for community groups and activities that involve people from your neighborhood, community, or school.</a:t>
            </a:r>
          </a:p>
          <a:p>
            <a:pPr marL="342900" indent="-342900">
              <a:spcBef>
                <a:spcPts val="600"/>
              </a:spcBef>
              <a:spcAft>
                <a:spcPts val="600"/>
              </a:spcAft>
              <a:buFont typeface="Arial" panose="020B0604020202020204" pitchFamily="34" charset="0"/>
              <a:buChar char="•"/>
            </a:pPr>
            <a:r>
              <a:rPr lang="en-US" altLang="en-US" sz="2200" dirty="0"/>
              <a:t>Invite others to do fun activities with your family</a:t>
            </a:r>
          </a:p>
          <a:p>
            <a:pPr marL="342900" indent="-342900">
              <a:spcBef>
                <a:spcPts val="600"/>
              </a:spcBef>
              <a:spcAft>
                <a:spcPts val="600"/>
              </a:spcAft>
              <a:buFont typeface="Arial" panose="020B0604020202020204" pitchFamily="34" charset="0"/>
              <a:buChar char="•"/>
            </a:pPr>
            <a:r>
              <a:rPr lang="en-US" altLang="en-US" sz="2200" dirty="0"/>
              <a:t>Get to know other families to strengthen your kids’ connections -- carpool, volunteer, host family dinners</a:t>
            </a:r>
          </a:p>
          <a:p>
            <a:pPr marL="342900" indent="-342900">
              <a:spcBef>
                <a:spcPts val="600"/>
              </a:spcBef>
              <a:spcAft>
                <a:spcPts val="600"/>
              </a:spcAft>
              <a:buFont typeface="Arial" panose="020B0604020202020204" pitchFamily="34" charset="0"/>
              <a:buChar char="•"/>
            </a:pPr>
            <a:r>
              <a:rPr lang="en-US" altLang="en-US" sz="2200" dirty="0"/>
              <a:t>If you are too exhausted to do all of this, find someone else to step in – use home support staff, adult friends, family. </a:t>
            </a:r>
            <a:endParaRPr lang="en-US" altLang="en-US" sz="2200" b="1" dirty="0"/>
          </a:p>
          <a:p>
            <a:pPr marL="342900" indent="-342900">
              <a:spcBef>
                <a:spcPts val="600"/>
              </a:spcBef>
              <a:buFont typeface="Arial" panose="020B0604020202020204" pitchFamily="34" charset="0"/>
              <a:buChar char="•"/>
            </a:pPr>
            <a:endParaRPr lang="en-US" altLang="en-US" sz="2200" b="1" dirty="0"/>
          </a:p>
          <a:p>
            <a:pPr marL="342900" indent="-342900">
              <a:spcBef>
                <a:spcPts val="600"/>
              </a:spcBef>
              <a:buFont typeface="Arial" panose="020B0604020202020204" pitchFamily="34" charset="0"/>
              <a:buChar char="•"/>
            </a:pPr>
            <a:endParaRPr lang="en-US" sz="2200" b="1" dirty="0"/>
          </a:p>
        </p:txBody>
      </p:sp>
      <p:sp>
        <p:nvSpPr>
          <p:cNvPr id="4" name="TextBox 3"/>
          <p:cNvSpPr txBox="1"/>
          <p:nvPr/>
        </p:nvSpPr>
        <p:spPr>
          <a:xfrm>
            <a:off x="381000" y="381000"/>
            <a:ext cx="8381999" cy="492443"/>
          </a:xfrm>
          <a:prstGeom prst="rect">
            <a:avLst/>
          </a:prstGeom>
          <a:noFill/>
        </p:spPr>
        <p:txBody>
          <a:bodyPr wrap="square" rtlCol="0">
            <a:spAutoFit/>
          </a:bodyPr>
          <a:lstStyle/>
          <a:p>
            <a:r>
              <a:rPr lang="en-US" sz="2600" b="1" dirty="0">
                <a:solidFill>
                  <a:schemeClr val="accent2"/>
                </a:solidFill>
                <a:latin typeface="Segoe Script" panose="020B0504020000000003" pitchFamily="34" charset="0"/>
              </a:rPr>
              <a:t>9. INVITE PEOPLE INTO YOUR LIFE &amp; HOME</a:t>
            </a:r>
          </a:p>
        </p:txBody>
      </p:sp>
    </p:spTree>
    <p:extLst>
      <p:ext uri="{BB962C8B-B14F-4D97-AF65-F5344CB8AC3E}">
        <p14:creationId xmlns:p14="http://schemas.microsoft.com/office/powerpoint/2010/main" val="7001310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762000"/>
          </a:xfrm>
        </p:spPr>
        <p:txBody>
          <a:bodyPr rtlCol="0">
            <a:noAutofit/>
          </a:bodyPr>
          <a:lstStyle/>
          <a:p>
            <a:pPr eaLnBrk="1" fontAlgn="auto" hangingPunct="1">
              <a:spcAft>
                <a:spcPts val="0"/>
              </a:spcAft>
              <a:defRPr/>
            </a:pPr>
            <a:r>
              <a:rPr lang="en-US" sz="2600" b="1" dirty="0">
                <a:solidFill>
                  <a:schemeClr val="accent2"/>
                </a:solidFill>
                <a:latin typeface="Segoe Script" panose="020B0504020000000003" pitchFamily="34" charset="0"/>
              </a:rPr>
              <a:t>10. Use your </a:t>
            </a:r>
            <a:r>
              <a:rPr lang="en-US" sz="2600" b="1" dirty="0" err="1">
                <a:solidFill>
                  <a:schemeClr val="accent2"/>
                </a:solidFill>
                <a:latin typeface="Segoe Script" panose="020B0504020000000003" pitchFamily="34" charset="0"/>
              </a:rPr>
              <a:t>iep</a:t>
            </a:r>
            <a:r>
              <a:rPr lang="en-US" sz="2600" b="1" dirty="0">
                <a:solidFill>
                  <a:schemeClr val="accent2"/>
                </a:solidFill>
                <a:latin typeface="Segoe Script" panose="020B0504020000000003" pitchFamily="34" charset="0"/>
              </a:rPr>
              <a:t>, ISP and other tools</a:t>
            </a:r>
          </a:p>
        </p:txBody>
      </p:sp>
      <p:sp>
        <p:nvSpPr>
          <p:cNvPr id="11267" name="Content Placeholder 2"/>
          <p:cNvSpPr>
            <a:spLocks noGrp="1"/>
          </p:cNvSpPr>
          <p:nvPr>
            <p:ph idx="1"/>
          </p:nvPr>
        </p:nvSpPr>
        <p:spPr>
          <a:xfrm>
            <a:off x="381000" y="990600"/>
            <a:ext cx="8229600" cy="4343400"/>
          </a:xfrm>
        </p:spPr>
        <p:txBody>
          <a:bodyPr>
            <a:normAutofit/>
          </a:bodyPr>
          <a:lstStyle/>
          <a:p>
            <a:pPr eaLnBrk="1" hangingPunct="1">
              <a:buFont typeface="Arial" panose="020B0604020202020204" pitchFamily="34" charset="0"/>
              <a:buChar char="•"/>
            </a:pPr>
            <a:r>
              <a:rPr lang="en-US" altLang="en-US" sz="2200" dirty="0">
                <a:solidFill>
                  <a:schemeClr val="accent2"/>
                </a:solidFill>
              </a:rPr>
              <a:t>IEP for School: </a:t>
            </a:r>
            <a:r>
              <a:rPr lang="en-US" altLang="en-US" sz="2200" b="0" dirty="0"/>
              <a:t>Remember, the school is responsible for your child’s social and emotional progress, not only their academic progress!  Use your IEP to ensure they have regular, meaningful opportunities to socialize with peers who do not have disabilities. </a:t>
            </a:r>
          </a:p>
          <a:p>
            <a:pPr eaLnBrk="1" hangingPunct="1">
              <a:buFont typeface="Arial" panose="020B0604020202020204" pitchFamily="34" charset="0"/>
              <a:buChar char="•"/>
            </a:pPr>
            <a:r>
              <a:rPr lang="en-US" altLang="en-US" sz="2200" dirty="0">
                <a:solidFill>
                  <a:schemeClr val="accent2"/>
                </a:solidFill>
              </a:rPr>
              <a:t>ISP for Adults: </a:t>
            </a:r>
            <a:r>
              <a:rPr lang="en-US" altLang="en-US" sz="2200" b="0" dirty="0"/>
              <a:t>It is easy for adult service providers to get consumed with “health and safety.” Remind them that research proves that relationships are a critical component to health and safety!</a:t>
            </a:r>
          </a:p>
          <a:p>
            <a:pPr eaLnBrk="1" hangingPunct="1">
              <a:buFont typeface="Arial" panose="020B0604020202020204" pitchFamily="34" charset="0"/>
              <a:buChar char="•"/>
            </a:pPr>
            <a:r>
              <a:rPr lang="en-US" altLang="en-US" sz="2200" dirty="0">
                <a:solidFill>
                  <a:schemeClr val="accent2"/>
                </a:solidFill>
              </a:rPr>
              <a:t>No Service Plan: </a:t>
            </a:r>
            <a:r>
              <a:rPr lang="en-US" altLang="en-US" sz="2200" b="0" dirty="0"/>
              <a:t>Use the planning tools in this presentation to create your own plan, and revisit them regularly to monitor progress. Even better: do it with a friend! </a:t>
            </a: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77025" y="4391025"/>
            <a:ext cx="2466975" cy="2466975"/>
          </a:xfrm>
          <a:prstGeom prst="rect">
            <a:avLst/>
          </a:prstGeom>
        </p:spPr>
      </p:pic>
    </p:spTree>
    <p:extLst>
      <p:ext uri="{BB962C8B-B14F-4D97-AF65-F5344CB8AC3E}">
        <p14:creationId xmlns:p14="http://schemas.microsoft.com/office/powerpoint/2010/main" val="11101514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Content Placeholder 8"/>
          <p:cNvPicPr>
            <a:picLocks noGrp="1" noChangeAspect="1"/>
          </p:cNvPicPr>
          <p:nvPr>
            <p:ph sz="half" idx="2"/>
          </p:nvPr>
        </p:nvPicPr>
        <p:blipFill>
          <a:blip r:embed="rId3" cstate="print">
            <a:extLst>
              <a:ext uri="{28A0092B-C50C-407E-A947-70E740481C1C}">
                <a14:useLocalDpi xmlns:a14="http://schemas.microsoft.com/office/drawing/2010/main" val="0"/>
              </a:ext>
            </a:extLst>
          </a:blip>
          <a:stretch>
            <a:fillRect/>
          </a:stretch>
        </p:blipFill>
        <p:spPr>
          <a:xfrm>
            <a:off x="4724400" y="1524000"/>
            <a:ext cx="3986212" cy="2657475"/>
          </a:xfrm>
        </p:spPr>
      </p:pic>
      <p:sp>
        <p:nvSpPr>
          <p:cNvPr id="4" name="Slide Number Placeholder 3"/>
          <p:cNvSpPr>
            <a:spLocks noGrp="1"/>
          </p:cNvSpPr>
          <p:nvPr>
            <p:ph type="sldNum" sz="quarter" idx="12"/>
          </p:nvPr>
        </p:nvSpPr>
        <p:spPr/>
        <p:txBody>
          <a:bodyPr/>
          <a:lstStyle/>
          <a:p>
            <a:fld id="{2754ED01-E2A0-4C1E-8E21-014B99041579}" type="slidenum">
              <a:rPr lang="en-US" smtClean="0"/>
              <a:pPr/>
              <a:t>19</a:t>
            </a:fld>
            <a:endParaRPr lang="en-US"/>
          </a:p>
        </p:txBody>
      </p:sp>
      <p:sp>
        <p:nvSpPr>
          <p:cNvPr id="5" name="Title 4"/>
          <p:cNvSpPr>
            <a:spLocks noGrp="1"/>
          </p:cNvSpPr>
          <p:nvPr>
            <p:ph type="title"/>
          </p:nvPr>
        </p:nvSpPr>
        <p:spPr>
          <a:xfrm>
            <a:off x="838200" y="533400"/>
            <a:ext cx="7520940" cy="548640"/>
          </a:xfrm>
        </p:spPr>
        <p:txBody>
          <a:bodyPr/>
          <a:lstStyle/>
          <a:p>
            <a:pPr algn="ctr"/>
            <a:r>
              <a:rPr lang="en-US" sz="3600" dirty="0">
                <a:solidFill>
                  <a:schemeClr val="accent2"/>
                </a:solidFill>
                <a:latin typeface="Segoe Script" panose="020B0504020000000003" pitchFamily="34" charset="0"/>
              </a:rPr>
              <a:t>Let’s make it happen!</a:t>
            </a:r>
          </a:p>
        </p:txBody>
      </p:sp>
      <p:pic>
        <p:nvPicPr>
          <p:cNvPr id="10" name="Content Placeholder 9"/>
          <p:cNvPicPr>
            <a:picLocks noGrp="1" noChangeAspect="1"/>
          </p:cNvPicPr>
          <p:nvPr>
            <p:ph sz="half" idx="1"/>
          </p:nvPr>
        </p:nvPicPr>
        <p:blipFill>
          <a:blip r:embed="rId4" cstate="print">
            <a:extLst>
              <a:ext uri="{28A0092B-C50C-407E-A947-70E740481C1C}">
                <a14:useLocalDpi xmlns:a14="http://schemas.microsoft.com/office/drawing/2010/main" val="0"/>
              </a:ext>
            </a:extLst>
          </a:blip>
          <a:stretch>
            <a:fillRect/>
          </a:stretch>
        </p:blipFill>
        <p:spPr>
          <a:xfrm>
            <a:off x="566341" y="1524000"/>
            <a:ext cx="4000500" cy="2667000"/>
          </a:xfrm>
        </p:spPr>
      </p:pic>
    </p:spTree>
    <p:extLst>
      <p:ext uri="{BB962C8B-B14F-4D97-AF65-F5344CB8AC3E}">
        <p14:creationId xmlns:p14="http://schemas.microsoft.com/office/powerpoint/2010/main" val="2144646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71600"/>
            <a:ext cx="7520940" cy="2301240"/>
          </a:xfrm>
        </p:spPr>
        <p:txBody>
          <a:bodyPr/>
          <a:lstStyle/>
          <a:p>
            <a:pPr>
              <a:lnSpc>
                <a:spcPct val="150000"/>
              </a:lnSpc>
            </a:pPr>
            <a:r>
              <a:rPr lang="en-US" b="1" dirty="0">
                <a:solidFill>
                  <a:schemeClr val="accent2"/>
                </a:solidFill>
                <a:latin typeface="Segoe Script" panose="020B0504020000000003" pitchFamily="34" charset="0"/>
              </a:rPr>
              <a:t/>
            </a:r>
            <a:br>
              <a:rPr lang="en-US" b="1" dirty="0">
                <a:solidFill>
                  <a:schemeClr val="accent2"/>
                </a:solidFill>
                <a:latin typeface="Segoe Script" panose="020B0504020000000003" pitchFamily="34" charset="0"/>
              </a:rPr>
            </a:br>
            <a:r>
              <a:rPr lang="en-US" b="1" i="1" dirty="0">
                <a:solidFill>
                  <a:schemeClr val="accent2"/>
                </a:solidFill>
                <a:latin typeface="Segoe Script" panose="020B0504020000000003" pitchFamily="34" charset="0"/>
              </a:rPr>
              <a:t>“I would rather walk </a:t>
            </a:r>
            <a:br>
              <a:rPr lang="en-US" b="1" i="1" dirty="0">
                <a:solidFill>
                  <a:schemeClr val="accent2"/>
                </a:solidFill>
                <a:latin typeface="Segoe Script" panose="020B0504020000000003" pitchFamily="34" charset="0"/>
              </a:rPr>
            </a:br>
            <a:r>
              <a:rPr lang="en-US" b="1" i="1" dirty="0">
                <a:solidFill>
                  <a:schemeClr val="accent2"/>
                </a:solidFill>
                <a:latin typeface="Segoe Script" panose="020B0504020000000003" pitchFamily="34" charset="0"/>
              </a:rPr>
              <a:t>with a friend in the dark </a:t>
            </a:r>
            <a:br>
              <a:rPr lang="en-US" b="1" i="1" dirty="0">
                <a:solidFill>
                  <a:schemeClr val="accent2"/>
                </a:solidFill>
                <a:latin typeface="Segoe Script" panose="020B0504020000000003" pitchFamily="34" charset="0"/>
              </a:rPr>
            </a:br>
            <a:r>
              <a:rPr lang="en-US" b="1" i="1" dirty="0">
                <a:solidFill>
                  <a:schemeClr val="accent2"/>
                </a:solidFill>
                <a:latin typeface="Segoe Script" panose="020B0504020000000003" pitchFamily="34" charset="0"/>
              </a:rPr>
              <a:t>than alone in the light.”</a:t>
            </a:r>
            <a:r>
              <a:rPr lang="en-US" b="1" dirty="0">
                <a:solidFill>
                  <a:schemeClr val="accent2"/>
                </a:solidFill>
                <a:latin typeface="Segoe Script" panose="020B0504020000000003" pitchFamily="34" charset="0"/>
              </a:rPr>
              <a:t> </a:t>
            </a:r>
            <a:br>
              <a:rPr lang="en-US" b="1" dirty="0">
                <a:solidFill>
                  <a:schemeClr val="accent2"/>
                </a:solidFill>
                <a:latin typeface="Segoe Script" panose="020B0504020000000003" pitchFamily="34" charset="0"/>
              </a:rPr>
            </a:br>
            <a:r>
              <a:rPr lang="en-US" b="1" dirty="0">
                <a:solidFill>
                  <a:schemeClr val="accent2"/>
                </a:solidFill>
                <a:latin typeface="Segoe Script" panose="020B0504020000000003" pitchFamily="34" charset="0"/>
              </a:rPr>
              <a:t/>
            </a:r>
            <a:br>
              <a:rPr lang="en-US" b="1" dirty="0">
                <a:solidFill>
                  <a:schemeClr val="accent2"/>
                </a:solidFill>
                <a:latin typeface="Segoe Script" panose="020B0504020000000003" pitchFamily="34" charset="0"/>
              </a:rPr>
            </a:br>
            <a:r>
              <a:rPr lang="en-US" b="1" dirty="0">
                <a:solidFill>
                  <a:schemeClr val="accent2"/>
                </a:solidFill>
                <a:latin typeface="Segoe Script" panose="020B0504020000000003" pitchFamily="34" charset="0"/>
              </a:rPr>
              <a:t>				– Helen Keller</a:t>
            </a:r>
            <a:br>
              <a:rPr lang="en-US" b="1" dirty="0">
                <a:solidFill>
                  <a:schemeClr val="accent2"/>
                </a:solidFill>
                <a:latin typeface="Segoe Script" panose="020B0504020000000003" pitchFamily="34" charset="0"/>
              </a:rPr>
            </a:br>
            <a:endParaRPr lang="en-US" b="1" dirty="0">
              <a:solidFill>
                <a:schemeClr val="accent2"/>
              </a:solidFill>
              <a:latin typeface="Segoe Script" panose="020B0504020000000003" pitchFamily="34" charset="0"/>
            </a:endParaRPr>
          </a:p>
        </p:txBody>
      </p:sp>
      <p:sp>
        <p:nvSpPr>
          <p:cNvPr id="3" name="Slide Number Placeholder 2"/>
          <p:cNvSpPr>
            <a:spLocks noGrp="1"/>
          </p:cNvSpPr>
          <p:nvPr>
            <p:ph type="sldNum" sz="quarter" idx="12"/>
          </p:nvPr>
        </p:nvSpPr>
        <p:spPr/>
        <p:txBody>
          <a:bodyPr/>
          <a:lstStyle/>
          <a:p>
            <a:fld id="{2754ED01-E2A0-4C1E-8E21-014B99041579}" type="slidenum">
              <a:rPr lang="en-US" smtClean="0"/>
              <a:pPr/>
              <a:t>2</a:t>
            </a:fld>
            <a:endParaRPr lang="en-US"/>
          </a:p>
        </p:txBody>
      </p:sp>
    </p:spTree>
    <p:extLst>
      <p:ext uri="{BB962C8B-B14F-4D97-AF65-F5344CB8AC3E}">
        <p14:creationId xmlns:p14="http://schemas.microsoft.com/office/powerpoint/2010/main" val="18398037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754ED01-E2A0-4C1E-8E21-014B99041579}" type="slidenum">
              <a:rPr lang="en-US" smtClean="0"/>
              <a:pPr/>
              <a:t>20</a:t>
            </a:fld>
            <a:endParaRPr lang="en-US"/>
          </a:p>
        </p:txBody>
      </p:sp>
      <p:sp>
        <p:nvSpPr>
          <p:cNvPr id="3"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 name="TextBox 4"/>
          <p:cNvSpPr txBox="1"/>
          <p:nvPr/>
        </p:nvSpPr>
        <p:spPr>
          <a:xfrm>
            <a:off x="420757" y="609600"/>
            <a:ext cx="8113643" cy="1031051"/>
          </a:xfrm>
          <a:prstGeom prst="rect">
            <a:avLst/>
          </a:prstGeom>
          <a:noFill/>
        </p:spPr>
        <p:txBody>
          <a:bodyPr wrap="square" rtlCol="0">
            <a:spAutoFit/>
          </a:bodyPr>
          <a:lstStyle/>
          <a:p>
            <a:pPr>
              <a:spcBef>
                <a:spcPts val="600"/>
              </a:spcBef>
            </a:pPr>
            <a:endParaRPr lang="en-US" altLang="en-US" sz="2400" b="1" dirty="0">
              <a:latin typeface="Kristen ITC" panose="03050502040202030202" pitchFamily="66" charset="0"/>
            </a:endParaRPr>
          </a:p>
          <a:p>
            <a:pPr algn="ctr">
              <a:spcBef>
                <a:spcPts val="600"/>
              </a:spcBef>
            </a:pPr>
            <a:r>
              <a:rPr lang="en-US" sz="3200" b="1" u="sng" dirty="0">
                <a:solidFill>
                  <a:schemeClr val="accent2"/>
                </a:solidFill>
                <a:latin typeface="Segoe Script" panose="020B0504020000000003" pitchFamily="34" charset="0"/>
              </a:rPr>
              <a:t>THANK YOU! </a:t>
            </a:r>
          </a:p>
        </p:txBody>
      </p:sp>
      <p:sp>
        <p:nvSpPr>
          <p:cNvPr id="4" name="TextBox 3"/>
          <p:cNvSpPr txBox="1"/>
          <p:nvPr/>
        </p:nvSpPr>
        <p:spPr>
          <a:xfrm>
            <a:off x="515178" y="2106532"/>
            <a:ext cx="8113643" cy="1323439"/>
          </a:xfrm>
          <a:prstGeom prst="rect">
            <a:avLst/>
          </a:prstGeom>
          <a:noFill/>
        </p:spPr>
        <p:txBody>
          <a:bodyPr wrap="square" rtlCol="0">
            <a:spAutoFit/>
          </a:bodyPr>
          <a:lstStyle/>
          <a:p>
            <a:pPr algn="ctr"/>
            <a:endParaRPr lang="en-US" sz="2400" dirty="0">
              <a:latin typeface="Segoe Script" panose="020B0504020000000003" pitchFamily="34" charset="0"/>
            </a:endParaRPr>
          </a:p>
          <a:p>
            <a:pPr algn="ctr"/>
            <a:r>
              <a:rPr lang="en-US" sz="2800" b="1" dirty="0">
                <a:latin typeface="Segoe Script" panose="020B0504020000000003" pitchFamily="34" charset="0"/>
              </a:rPr>
              <a:t>WHAT IDEAS OR SUCCESSES </a:t>
            </a:r>
          </a:p>
          <a:p>
            <a:pPr algn="ctr"/>
            <a:r>
              <a:rPr lang="en-US" sz="2800" b="1" dirty="0">
                <a:latin typeface="Segoe Script" panose="020B0504020000000003" pitchFamily="34" charset="0"/>
              </a:rPr>
              <a:t>DO YOU WANT TO SHARE?</a:t>
            </a:r>
          </a:p>
        </p:txBody>
      </p:sp>
    </p:spTree>
    <p:extLst>
      <p:ext uri="{BB962C8B-B14F-4D97-AF65-F5344CB8AC3E}">
        <p14:creationId xmlns:p14="http://schemas.microsoft.com/office/powerpoint/2010/main" val="37135078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600" b="1" dirty="0">
                <a:solidFill>
                  <a:schemeClr val="accent2"/>
                </a:solidFill>
                <a:latin typeface="Segoe Script" panose="020B0504020000000003" pitchFamily="34" charset="0"/>
              </a:rPr>
              <a:t>Thinking About friendship</a:t>
            </a:r>
          </a:p>
        </p:txBody>
      </p:sp>
      <p:sp>
        <p:nvSpPr>
          <p:cNvPr id="3" name="Content Placeholder 2"/>
          <p:cNvSpPr>
            <a:spLocks noGrp="1"/>
          </p:cNvSpPr>
          <p:nvPr>
            <p:ph idx="1"/>
          </p:nvPr>
        </p:nvSpPr>
        <p:spPr/>
        <p:txBody>
          <a:bodyPr>
            <a:noAutofit/>
          </a:bodyPr>
          <a:lstStyle/>
          <a:p>
            <a:r>
              <a:rPr lang="en-US" sz="2200" dirty="0"/>
              <a:t>Think about a good friend. On the paper provided, write down:</a:t>
            </a:r>
          </a:p>
          <a:p>
            <a:pPr>
              <a:buFont typeface="Arial" panose="020B0604020202020204" pitchFamily="34" charset="0"/>
              <a:buChar char="•"/>
            </a:pPr>
            <a:r>
              <a:rPr lang="en-US" sz="2200" dirty="0"/>
              <a:t>Their Name</a:t>
            </a:r>
          </a:p>
          <a:p>
            <a:pPr>
              <a:buFont typeface="Arial" panose="020B0604020202020204" pitchFamily="34" charset="0"/>
              <a:buChar char="•"/>
            </a:pPr>
            <a:endParaRPr lang="en-US" sz="2200" dirty="0"/>
          </a:p>
          <a:p>
            <a:pPr marL="0" indent="0"/>
            <a:r>
              <a:rPr lang="en-US" sz="2200" dirty="0"/>
              <a:t>Then share with the group:</a:t>
            </a:r>
          </a:p>
          <a:p>
            <a:pPr>
              <a:buFont typeface="Arial" panose="020B0604020202020204" pitchFamily="34" charset="0"/>
              <a:buChar char="•"/>
            </a:pPr>
            <a:r>
              <a:rPr lang="en-US" sz="2200" dirty="0"/>
              <a:t>Where You Met</a:t>
            </a:r>
          </a:p>
          <a:p>
            <a:pPr>
              <a:buFont typeface="Arial" panose="020B0604020202020204" pitchFamily="34" charset="0"/>
              <a:buChar char="•"/>
            </a:pPr>
            <a:r>
              <a:rPr lang="en-US" sz="2200" dirty="0"/>
              <a:t>How Long You Have Been Friends</a:t>
            </a:r>
          </a:p>
          <a:p>
            <a:pPr>
              <a:buFont typeface="Arial" panose="020B0604020202020204" pitchFamily="34" charset="0"/>
              <a:buChar char="•"/>
            </a:pPr>
            <a:r>
              <a:rPr lang="en-US" sz="2200" dirty="0"/>
              <a:t>One Quality or Characteristic That You Love About Your Friend</a:t>
            </a:r>
          </a:p>
        </p:txBody>
      </p:sp>
      <p:sp>
        <p:nvSpPr>
          <p:cNvPr id="4" name="Slide Number Placeholder 3"/>
          <p:cNvSpPr>
            <a:spLocks noGrp="1"/>
          </p:cNvSpPr>
          <p:nvPr>
            <p:ph type="sldNum" sz="quarter" idx="12"/>
          </p:nvPr>
        </p:nvSpPr>
        <p:spPr/>
        <p:txBody>
          <a:bodyPr/>
          <a:lstStyle/>
          <a:p>
            <a:fld id="{2754ED01-E2A0-4C1E-8E21-014B99041579}" type="slidenum">
              <a:rPr lang="en-US" smtClean="0"/>
              <a:pPr/>
              <a:t>3</a:t>
            </a:fld>
            <a:endParaRPr lang="en-US"/>
          </a:p>
        </p:txBody>
      </p:sp>
    </p:spTree>
    <p:extLst>
      <p:ext uri="{BB962C8B-B14F-4D97-AF65-F5344CB8AC3E}">
        <p14:creationId xmlns:p14="http://schemas.microsoft.com/office/powerpoint/2010/main" val="23537686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65760"/>
            <a:ext cx="8610600" cy="548640"/>
          </a:xfrm>
        </p:spPr>
        <p:txBody>
          <a:bodyPr/>
          <a:lstStyle/>
          <a:p>
            <a:r>
              <a:rPr lang="en-US" sz="2600" b="1" dirty="0">
                <a:solidFill>
                  <a:schemeClr val="accent2"/>
                </a:solidFill>
                <a:latin typeface="Segoe Script" panose="020B0504020000000003" pitchFamily="34" charset="0"/>
              </a:rPr>
              <a:t>Friendships Benefit </a:t>
            </a:r>
            <a:r>
              <a:rPr lang="en-US" sz="2600" b="1" u="sng" dirty="0">
                <a:solidFill>
                  <a:schemeClr val="accent2"/>
                </a:solidFill>
                <a:latin typeface="Segoe Script" panose="020B0504020000000003" pitchFamily="34" charset="0"/>
              </a:rPr>
              <a:t>everyone</a:t>
            </a:r>
            <a:endParaRPr lang="en-US" sz="2600" b="1" dirty="0">
              <a:solidFill>
                <a:schemeClr val="accent2"/>
              </a:solidFill>
              <a:latin typeface="Segoe Script" panose="020B0504020000000003" pitchFamily="34" charset="0"/>
            </a:endParaRPr>
          </a:p>
        </p:txBody>
      </p:sp>
      <p:sp>
        <p:nvSpPr>
          <p:cNvPr id="4" name="Slide Number Placeholder 3"/>
          <p:cNvSpPr>
            <a:spLocks noGrp="1"/>
          </p:cNvSpPr>
          <p:nvPr>
            <p:ph type="sldNum" sz="quarter" idx="12"/>
          </p:nvPr>
        </p:nvSpPr>
        <p:spPr/>
        <p:txBody>
          <a:bodyPr/>
          <a:lstStyle/>
          <a:p>
            <a:fld id="{2754ED01-E2A0-4C1E-8E21-014B99041579}" type="slidenum">
              <a:rPr lang="en-US" smtClean="0"/>
              <a:pPr/>
              <a:t>4</a:t>
            </a:fld>
            <a:endParaRPr lang="en-US"/>
          </a:p>
        </p:txBody>
      </p:sp>
      <p:sp>
        <p:nvSpPr>
          <p:cNvPr id="5" name="Rectangle 1"/>
          <p:cNvSpPr>
            <a:spLocks noChangeArrowheads="1"/>
          </p:cNvSpPr>
          <p:nvPr/>
        </p:nvSpPr>
        <p:spPr bwMode="auto">
          <a:xfrm>
            <a:off x="688932" y="1295399"/>
            <a:ext cx="7924800" cy="35086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479425">
              <a:spcBef>
                <a:spcPts val="600"/>
              </a:spcBef>
              <a:buFont typeface="Arial" panose="020B0604020202020204" pitchFamily="34" charset="0"/>
              <a:buChar char="•"/>
            </a:pPr>
            <a:r>
              <a:rPr lang="en-US" sz="2400" b="1" dirty="0"/>
              <a:t> Being HAPPIER!  </a:t>
            </a:r>
          </a:p>
          <a:p>
            <a:pPr marL="479425">
              <a:spcBef>
                <a:spcPts val="600"/>
              </a:spcBef>
              <a:buFont typeface="Arial" panose="020B0604020202020204" pitchFamily="34" charset="0"/>
              <a:buChar char="•"/>
            </a:pPr>
            <a:r>
              <a:rPr lang="en-US" sz="2400" b="1" dirty="0"/>
              <a:t> Being HEALTHIER!</a:t>
            </a:r>
          </a:p>
          <a:p>
            <a:pPr marL="479425">
              <a:spcBef>
                <a:spcPts val="600"/>
              </a:spcBef>
              <a:buFont typeface="Arial" panose="020B0604020202020204" pitchFamily="34" charset="0"/>
              <a:buChar char="•"/>
            </a:pPr>
            <a:r>
              <a:rPr lang="en-US" sz="2400" b="1" dirty="0"/>
              <a:t> Being SAFER!</a:t>
            </a:r>
          </a:p>
          <a:p>
            <a:pPr marL="479425">
              <a:spcBef>
                <a:spcPts val="600"/>
              </a:spcBef>
              <a:buFont typeface="Arial" panose="020B0604020202020204" pitchFamily="34" charset="0"/>
              <a:buChar char="•"/>
            </a:pPr>
            <a:r>
              <a:rPr lang="en-US" sz="2400" b="1" dirty="0"/>
              <a:t> Reducing isolation and loneliness.</a:t>
            </a:r>
          </a:p>
          <a:p>
            <a:pPr marL="479425">
              <a:spcBef>
                <a:spcPts val="600"/>
              </a:spcBef>
              <a:buFont typeface="Arial" panose="020B0604020202020204" pitchFamily="34" charset="0"/>
              <a:buChar char="•"/>
            </a:pPr>
            <a:r>
              <a:rPr lang="en-US" sz="2400" b="1" dirty="0"/>
              <a:t> Increasing self-confidence.</a:t>
            </a:r>
          </a:p>
          <a:p>
            <a:pPr marL="479425">
              <a:spcBef>
                <a:spcPts val="600"/>
              </a:spcBef>
              <a:buFont typeface="Arial" panose="020B0604020202020204" pitchFamily="34" charset="0"/>
              <a:buChar char="•"/>
            </a:pPr>
            <a:r>
              <a:rPr lang="en-US" sz="2400" b="1" dirty="0"/>
              <a:t> Being exposed to more perspectives.</a:t>
            </a:r>
          </a:p>
          <a:p>
            <a:pPr marL="479425">
              <a:spcBef>
                <a:spcPts val="600"/>
              </a:spcBef>
              <a:buFont typeface="Arial" panose="020B0604020202020204" pitchFamily="34" charset="0"/>
              <a:buChar char="•"/>
            </a:pPr>
            <a:r>
              <a:rPr lang="en-US" sz="2400" b="1" dirty="0"/>
              <a:t> Being part of a larger circle that may lead to jobs,    intimate relationships, and other opportunities.</a:t>
            </a:r>
          </a:p>
        </p:txBody>
      </p:sp>
      <p:sp>
        <p:nvSpPr>
          <p:cNvPr id="3" name="TextBox 2">
            <a:extLst>
              <a:ext uri="{FF2B5EF4-FFF2-40B4-BE49-F238E27FC236}">
                <a16:creationId xmlns="" xmlns:a16="http://schemas.microsoft.com/office/drawing/2014/main" id="{F2D98FE7-D403-4893-8F2C-B4E1CC4C68AD}"/>
              </a:ext>
            </a:extLst>
          </p:cNvPr>
          <p:cNvSpPr txBox="1"/>
          <p:nvPr/>
        </p:nvSpPr>
        <p:spPr>
          <a:xfrm>
            <a:off x="838200" y="5355741"/>
            <a:ext cx="7315200" cy="861774"/>
          </a:xfrm>
          <a:prstGeom prst="rect">
            <a:avLst/>
          </a:prstGeom>
        </p:spPr>
        <p:style>
          <a:lnRef idx="2">
            <a:schemeClr val="accent2"/>
          </a:lnRef>
          <a:fillRef idx="1">
            <a:schemeClr val="lt1"/>
          </a:fillRef>
          <a:effectRef idx="0">
            <a:schemeClr val="accent2"/>
          </a:effectRef>
          <a:fontRef idx="minor">
            <a:schemeClr val="dk1"/>
          </a:fontRef>
        </p:style>
        <p:txBody>
          <a:bodyPr wrap="square" rtlCol="0" anchor="ctr">
            <a:spAutoFit/>
          </a:bodyPr>
          <a:lstStyle/>
          <a:p>
            <a:r>
              <a:rPr lang="en-US" b="1" dirty="0">
                <a:latin typeface="Segoe Script" panose="020B0504020000000003" pitchFamily="34" charset="0"/>
              </a:rPr>
              <a:t>“GOOD RELATIONSHIPS KEEP US HAPPIER AND HEALTHIER. PERIOD.” </a:t>
            </a:r>
          </a:p>
          <a:p>
            <a:pPr algn="r"/>
            <a:r>
              <a:rPr lang="en-US" sz="1400" dirty="0"/>
              <a:t>– Robert </a:t>
            </a:r>
            <a:r>
              <a:rPr lang="en-US" sz="1400" dirty="0" err="1"/>
              <a:t>Walinger</a:t>
            </a:r>
            <a:r>
              <a:rPr lang="en-US" sz="1400" dirty="0"/>
              <a:t>, Director of Harvard Study of Adult Development</a:t>
            </a:r>
          </a:p>
        </p:txBody>
      </p:sp>
    </p:spTree>
    <p:extLst>
      <p:ext uri="{BB962C8B-B14F-4D97-AF65-F5344CB8AC3E}">
        <p14:creationId xmlns:p14="http://schemas.microsoft.com/office/powerpoint/2010/main" val="2284033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65760"/>
            <a:ext cx="8610600" cy="548640"/>
          </a:xfrm>
        </p:spPr>
        <p:txBody>
          <a:bodyPr/>
          <a:lstStyle/>
          <a:p>
            <a:r>
              <a:rPr lang="en-US" sz="2600" b="1" dirty="0">
                <a:solidFill>
                  <a:schemeClr val="accent2"/>
                </a:solidFill>
                <a:latin typeface="Segoe Script" panose="020B0504020000000003" pitchFamily="34" charset="0"/>
              </a:rPr>
              <a:t>Friendships Benefit Our </a:t>
            </a:r>
            <a:r>
              <a:rPr lang="en-US" sz="2600" b="1" u="sng" dirty="0">
                <a:solidFill>
                  <a:schemeClr val="accent2"/>
                </a:solidFill>
                <a:latin typeface="Segoe Script" panose="020B0504020000000003" pitchFamily="34" charset="0"/>
              </a:rPr>
              <a:t>Families</a:t>
            </a:r>
            <a:endParaRPr lang="en-US" sz="2600" b="1" dirty="0">
              <a:solidFill>
                <a:schemeClr val="accent2"/>
              </a:solidFill>
              <a:latin typeface="Segoe Script" panose="020B0504020000000003" pitchFamily="34" charset="0"/>
            </a:endParaRPr>
          </a:p>
        </p:txBody>
      </p:sp>
      <p:sp>
        <p:nvSpPr>
          <p:cNvPr id="4" name="Slide Number Placeholder 3"/>
          <p:cNvSpPr>
            <a:spLocks noGrp="1"/>
          </p:cNvSpPr>
          <p:nvPr>
            <p:ph type="sldNum" sz="quarter" idx="12"/>
          </p:nvPr>
        </p:nvSpPr>
        <p:spPr/>
        <p:txBody>
          <a:bodyPr/>
          <a:lstStyle/>
          <a:p>
            <a:fld id="{2754ED01-E2A0-4C1E-8E21-014B99041579}" type="slidenum">
              <a:rPr lang="en-US" smtClean="0"/>
              <a:pPr/>
              <a:t>5</a:t>
            </a:fld>
            <a:endParaRPr lang="en-US"/>
          </a:p>
        </p:txBody>
      </p:sp>
      <p:sp>
        <p:nvSpPr>
          <p:cNvPr id="5" name="Rectangle 1"/>
          <p:cNvSpPr>
            <a:spLocks noChangeArrowheads="1"/>
          </p:cNvSpPr>
          <p:nvPr/>
        </p:nvSpPr>
        <p:spPr bwMode="auto">
          <a:xfrm>
            <a:off x="688932" y="1295399"/>
            <a:ext cx="7924800" cy="2908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422275" indent="-285750">
              <a:spcBef>
                <a:spcPts val="600"/>
              </a:spcBef>
              <a:buFont typeface="Arial" panose="020B0604020202020204" pitchFamily="34" charset="0"/>
              <a:buChar char="•"/>
            </a:pPr>
            <a:r>
              <a:rPr lang="en-US" sz="2400" b="1" dirty="0"/>
              <a:t>Natural opportunities for respite.</a:t>
            </a:r>
          </a:p>
          <a:p>
            <a:pPr marL="422275" indent="-285750">
              <a:spcBef>
                <a:spcPts val="600"/>
              </a:spcBef>
              <a:buFont typeface="Arial" panose="020B0604020202020204" pitchFamily="34" charset="0"/>
              <a:buChar char="•"/>
            </a:pPr>
            <a:r>
              <a:rPr lang="en-US" sz="2400" b="1" dirty="0"/>
              <a:t>Opportunities for other family members to connect.  Disability often isolates whole families.</a:t>
            </a:r>
          </a:p>
          <a:p>
            <a:pPr marL="422275" indent="-285750">
              <a:spcBef>
                <a:spcPts val="600"/>
              </a:spcBef>
              <a:buFont typeface="Arial" panose="020B0604020202020204" pitchFamily="34" charset="0"/>
              <a:buChar char="•"/>
            </a:pPr>
            <a:r>
              <a:rPr lang="en-US" sz="2400" b="1" dirty="0"/>
              <a:t>Peace of mind knowing that their family member truly BELONGS.</a:t>
            </a:r>
          </a:p>
          <a:p>
            <a:pPr marL="422275" indent="-285750">
              <a:spcBef>
                <a:spcPts val="600"/>
              </a:spcBef>
              <a:buFont typeface="Arial" panose="020B0604020202020204" pitchFamily="34" charset="0"/>
              <a:buChar char="•"/>
            </a:pPr>
            <a:r>
              <a:rPr lang="en-US" sz="2400" b="1" dirty="0"/>
              <a:t>Natural opportunities for your child to increase their social skills.</a:t>
            </a:r>
          </a:p>
        </p:txBody>
      </p:sp>
    </p:spTree>
    <p:extLst>
      <p:ext uri="{BB962C8B-B14F-4D97-AF65-F5344CB8AC3E}">
        <p14:creationId xmlns:p14="http://schemas.microsoft.com/office/powerpoint/2010/main" val="39746774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65760"/>
            <a:ext cx="8610600" cy="701040"/>
          </a:xfrm>
        </p:spPr>
        <p:txBody>
          <a:bodyPr/>
          <a:lstStyle/>
          <a:p>
            <a:r>
              <a:rPr lang="en-US" sz="2600" b="1" dirty="0">
                <a:solidFill>
                  <a:schemeClr val="accent2"/>
                </a:solidFill>
                <a:latin typeface="Segoe Script" panose="020B0504020000000003" pitchFamily="34" charset="0"/>
              </a:rPr>
              <a:t>Friendships benefit OUR </a:t>
            </a:r>
            <a:r>
              <a:rPr lang="en-US" sz="2600" b="1" u="sng" dirty="0">
                <a:solidFill>
                  <a:schemeClr val="accent2"/>
                </a:solidFill>
                <a:latin typeface="Segoe Script" panose="020B0504020000000003" pitchFamily="34" charset="0"/>
              </a:rPr>
              <a:t>Communities</a:t>
            </a:r>
            <a:endParaRPr lang="en-US" sz="2600" b="1" dirty="0">
              <a:solidFill>
                <a:schemeClr val="accent2"/>
              </a:solidFill>
              <a:latin typeface="Segoe Script" panose="020B0504020000000003" pitchFamily="34" charset="0"/>
            </a:endParaRPr>
          </a:p>
        </p:txBody>
      </p:sp>
      <p:sp>
        <p:nvSpPr>
          <p:cNvPr id="4" name="Slide Number Placeholder 3"/>
          <p:cNvSpPr>
            <a:spLocks noGrp="1"/>
          </p:cNvSpPr>
          <p:nvPr>
            <p:ph type="sldNum" sz="quarter" idx="12"/>
          </p:nvPr>
        </p:nvSpPr>
        <p:spPr/>
        <p:txBody>
          <a:bodyPr/>
          <a:lstStyle/>
          <a:p>
            <a:fld id="{2754ED01-E2A0-4C1E-8E21-014B99041579}" type="slidenum">
              <a:rPr lang="en-US" smtClean="0"/>
              <a:pPr/>
              <a:t>6</a:t>
            </a:fld>
            <a:endParaRPr lang="en-US"/>
          </a:p>
        </p:txBody>
      </p:sp>
      <p:sp>
        <p:nvSpPr>
          <p:cNvPr id="5" name="Rectangle 1"/>
          <p:cNvSpPr>
            <a:spLocks noChangeArrowheads="1"/>
          </p:cNvSpPr>
          <p:nvPr/>
        </p:nvSpPr>
        <p:spPr bwMode="auto">
          <a:xfrm>
            <a:off x="688932" y="1295399"/>
            <a:ext cx="7924800" cy="2092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479425">
              <a:spcBef>
                <a:spcPts val="600"/>
              </a:spcBef>
              <a:buFont typeface="Arial" panose="020B0604020202020204" pitchFamily="34" charset="0"/>
              <a:buChar char="•"/>
            </a:pPr>
            <a:r>
              <a:rPr lang="en-US" sz="2400" b="1" dirty="0"/>
              <a:t>Enhancing perceptions about people with disabilities</a:t>
            </a:r>
          </a:p>
          <a:p>
            <a:pPr marL="479425">
              <a:spcBef>
                <a:spcPts val="600"/>
              </a:spcBef>
              <a:buFont typeface="Arial" panose="020B0604020202020204" pitchFamily="34" charset="0"/>
              <a:buChar char="•"/>
            </a:pPr>
            <a:r>
              <a:rPr lang="en-US" sz="2400" b="1" dirty="0"/>
              <a:t>Creating more inclusive attitudes and opportunities in the community</a:t>
            </a:r>
          </a:p>
          <a:p>
            <a:pPr marL="479425">
              <a:spcBef>
                <a:spcPts val="600"/>
              </a:spcBef>
              <a:buFont typeface="Arial" panose="020B0604020202020204" pitchFamily="34" charset="0"/>
              <a:buChar char="•"/>
            </a:pPr>
            <a:r>
              <a:rPr lang="en-US" sz="2400" b="1" dirty="0"/>
              <a:t>Teaching community members how to be friends with people who have differences</a:t>
            </a:r>
          </a:p>
        </p:txBody>
      </p:sp>
    </p:spTree>
    <p:extLst>
      <p:ext uri="{BB962C8B-B14F-4D97-AF65-F5344CB8AC3E}">
        <p14:creationId xmlns:p14="http://schemas.microsoft.com/office/powerpoint/2010/main" val="31351626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65760"/>
            <a:ext cx="8610600" cy="548640"/>
          </a:xfrm>
        </p:spPr>
        <p:txBody>
          <a:bodyPr/>
          <a:lstStyle/>
          <a:p>
            <a:r>
              <a:rPr lang="en-US" sz="2600" b="1" dirty="0">
                <a:solidFill>
                  <a:schemeClr val="accent2"/>
                </a:solidFill>
                <a:latin typeface="Segoe Script" panose="020B0504020000000003" pitchFamily="34" charset="0"/>
              </a:rPr>
              <a:t>Let’s be Inclusive in our friendships!</a:t>
            </a:r>
          </a:p>
        </p:txBody>
      </p:sp>
      <p:sp>
        <p:nvSpPr>
          <p:cNvPr id="4" name="Slide Number Placeholder 3"/>
          <p:cNvSpPr>
            <a:spLocks noGrp="1"/>
          </p:cNvSpPr>
          <p:nvPr>
            <p:ph type="sldNum" sz="quarter" idx="12"/>
          </p:nvPr>
        </p:nvSpPr>
        <p:spPr/>
        <p:txBody>
          <a:bodyPr/>
          <a:lstStyle/>
          <a:p>
            <a:fld id="{2754ED01-E2A0-4C1E-8E21-014B99041579}" type="slidenum">
              <a:rPr lang="en-US" smtClean="0"/>
              <a:pPr/>
              <a:t>7</a:t>
            </a:fld>
            <a:endParaRPr lang="en-US"/>
          </a:p>
        </p:txBody>
      </p:sp>
      <p:sp>
        <p:nvSpPr>
          <p:cNvPr id="5" name="Rectangle 1"/>
          <p:cNvSpPr>
            <a:spLocks noChangeArrowheads="1"/>
          </p:cNvSpPr>
          <p:nvPr/>
        </p:nvSpPr>
        <p:spPr bwMode="auto">
          <a:xfrm>
            <a:off x="935057" y="1295400"/>
            <a:ext cx="7010400" cy="4616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sz="2400" b="1" i="1" dirty="0"/>
              <a:t>We all benefit from having friends who are like us, and friends who are different from us. </a:t>
            </a:r>
          </a:p>
          <a:p>
            <a:endParaRPr lang="en-US" sz="2400" b="1" i="1" dirty="0"/>
          </a:p>
          <a:p>
            <a:r>
              <a:rPr lang="en-US" sz="2400" b="1" i="1" dirty="0"/>
              <a:t>We want to bring that same diversity of choice and experience to our kids.</a:t>
            </a:r>
          </a:p>
          <a:p>
            <a:endParaRPr lang="en-US" sz="2400" b="1" i="1" dirty="0"/>
          </a:p>
          <a:p>
            <a:r>
              <a:rPr lang="en-US" sz="2400" b="1" i="1" dirty="0"/>
              <a:t>Kids with disabilities benefit from having friends with and without </a:t>
            </a:r>
            <a:r>
              <a:rPr lang="en-US" sz="2400" b="1" i="1" dirty="0" smtClean="0"/>
              <a:t>disabilities, and kids without disabilities benefit from having friends with disabilities! </a:t>
            </a:r>
            <a:r>
              <a:rPr lang="en-US" sz="800" b="1" i="1" dirty="0" smtClean="0"/>
              <a:t/>
            </a:r>
            <a:br>
              <a:rPr lang="en-US" sz="800" b="1" i="1" dirty="0" smtClean="0"/>
            </a:br>
            <a:endParaRPr lang="en-US" sz="800" b="1" i="1" dirty="0" smtClean="0"/>
          </a:p>
          <a:p>
            <a:endParaRPr lang="en-US" sz="800" b="1" i="1" dirty="0">
              <a:hlinkClick r:id="rId3"/>
            </a:endParaRPr>
          </a:p>
          <a:p>
            <a:endParaRPr lang="en-US" sz="800" b="1" i="1" dirty="0" smtClean="0">
              <a:hlinkClick r:id="rId3"/>
            </a:endParaRPr>
          </a:p>
          <a:p>
            <a:endParaRPr lang="en-US" sz="800" b="1" i="1" dirty="0">
              <a:hlinkClick r:id="rId3"/>
            </a:endParaRPr>
          </a:p>
          <a:p>
            <a:r>
              <a:rPr lang="en-US" sz="1100" dirty="0" smtClean="0">
                <a:hlinkClick r:id="rId3"/>
              </a:rPr>
              <a:t>https</a:t>
            </a:r>
            <a:r>
              <a:rPr lang="en-US" sz="1100" dirty="0">
                <a:hlinkClick r:id="rId3"/>
              </a:rPr>
              <a:t>://www.kare11.com/article/news/local/land-of-10000-stories/2nd-grade-friendship-binds-hs-honor-student-teen-with-autism/89-609564285</a:t>
            </a:r>
            <a:endParaRPr lang="en-US" sz="1100" dirty="0"/>
          </a:p>
          <a:p>
            <a:endParaRPr lang="en-US" sz="2400" dirty="0"/>
          </a:p>
        </p:txBody>
      </p:sp>
    </p:spTree>
    <p:extLst>
      <p:ext uri="{BB962C8B-B14F-4D97-AF65-F5344CB8AC3E}">
        <p14:creationId xmlns:p14="http://schemas.microsoft.com/office/powerpoint/2010/main" val="32118548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5760"/>
            <a:ext cx="7886700" cy="548640"/>
          </a:xfrm>
        </p:spPr>
        <p:txBody>
          <a:bodyPr>
            <a:noAutofit/>
          </a:bodyPr>
          <a:lstStyle/>
          <a:p>
            <a:pPr algn="ctr"/>
            <a:r>
              <a:rPr lang="en-US" sz="2600" b="1" dirty="0">
                <a:solidFill>
                  <a:schemeClr val="accent2"/>
                </a:solidFill>
                <a:latin typeface="Segoe Script" panose="020B0504020000000003" pitchFamily="34" charset="0"/>
              </a:rPr>
              <a:t>What gets in the way of friendship?</a:t>
            </a:r>
          </a:p>
        </p:txBody>
      </p:sp>
      <p:sp>
        <p:nvSpPr>
          <p:cNvPr id="4" name="Text Placeholder 3"/>
          <p:cNvSpPr>
            <a:spLocks noGrp="1"/>
          </p:cNvSpPr>
          <p:nvPr>
            <p:ph type="body" idx="1"/>
          </p:nvPr>
        </p:nvSpPr>
        <p:spPr>
          <a:xfrm>
            <a:off x="838200" y="1066800"/>
            <a:ext cx="3200400" cy="548640"/>
          </a:xfrm>
        </p:spPr>
        <p:txBody>
          <a:bodyPr>
            <a:normAutofit/>
          </a:bodyPr>
          <a:lstStyle/>
          <a:p>
            <a:r>
              <a:rPr lang="en-US" sz="2200" b="1" u="sng" dirty="0">
                <a:latin typeface="Kristen ITC" panose="03050502040202030202" pitchFamily="66" charset="0"/>
              </a:rPr>
              <a:t>Attitudes:</a:t>
            </a:r>
          </a:p>
        </p:txBody>
      </p:sp>
      <p:sp>
        <p:nvSpPr>
          <p:cNvPr id="3" name="Content Placeholder 2"/>
          <p:cNvSpPr>
            <a:spLocks noGrp="1"/>
          </p:cNvSpPr>
          <p:nvPr>
            <p:ph sz="half" idx="2"/>
          </p:nvPr>
        </p:nvSpPr>
        <p:spPr>
          <a:xfrm>
            <a:off x="533400" y="1701848"/>
            <a:ext cx="3486150" cy="3108960"/>
          </a:xfrm>
        </p:spPr>
        <p:txBody>
          <a:bodyPr>
            <a:normAutofit/>
          </a:bodyPr>
          <a:lstStyle/>
          <a:p>
            <a:pPr marL="479425">
              <a:buFont typeface="Arial" panose="020B0604020202020204" pitchFamily="34" charset="0"/>
              <a:buChar char="•"/>
            </a:pPr>
            <a:r>
              <a:rPr lang="en-US" sz="2200" dirty="0"/>
              <a:t>Lack of education of peers on how to be friends with people who may be different</a:t>
            </a:r>
          </a:p>
          <a:p>
            <a:pPr marL="479425">
              <a:buFont typeface="Arial" panose="020B0604020202020204" pitchFamily="34" charset="0"/>
              <a:buChar char="•"/>
            </a:pPr>
            <a:r>
              <a:rPr lang="en-US" sz="2200" dirty="0"/>
              <a:t>General feelings of fear, misunderstanding and pity towards people with disabilities</a:t>
            </a:r>
          </a:p>
        </p:txBody>
      </p:sp>
      <p:sp>
        <p:nvSpPr>
          <p:cNvPr id="5" name="Text Placeholder 4"/>
          <p:cNvSpPr>
            <a:spLocks noGrp="1"/>
          </p:cNvSpPr>
          <p:nvPr>
            <p:ph type="body" sz="quarter" idx="3"/>
          </p:nvPr>
        </p:nvSpPr>
        <p:spPr>
          <a:xfrm>
            <a:off x="4800600" y="1066800"/>
            <a:ext cx="3429000" cy="548640"/>
          </a:xfrm>
        </p:spPr>
        <p:txBody>
          <a:bodyPr>
            <a:noAutofit/>
          </a:bodyPr>
          <a:lstStyle/>
          <a:p>
            <a:r>
              <a:rPr lang="en-US" sz="2200" b="1" u="sng" dirty="0">
                <a:latin typeface="Kristen ITC" panose="03050502040202030202" pitchFamily="66" charset="0"/>
              </a:rPr>
              <a:t>Environment:</a:t>
            </a:r>
          </a:p>
        </p:txBody>
      </p:sp>
      <p:sp>
        <p:nvSpPr>
          <p:cNvPr id="6" name="Content Placeholder 5"/>
          <p:cNvSpPr>
            <a:spLocks noGrp="1"/>
          </p:cNvSpPr>
          <p:nvPr>
            <p:ph sz="quarter" idx="4"/>
          </p:nvPr>
        </p:nvSpPr>
        <p:spPr>
          <a:xfrm>
            <a:off x="4700016" y="1701848"/>
            <a:ext cx="3758184" cy="3108960"/>
          </a:xfrm>
        </p:spPr>
        <p:txBody>
          <a:bodyPr>
            <a:normAutofit fontScale="92500" lnSpcReduction="20000"/>
          </a:bodyPr>
          <a:lstStyle/>
          <a:p>
            <a:pPr>
              <a:buFont typeface="Arial" panose="020B0604020202020204" pitchFamily="34" charset="0"/>
              <a:buChar char="•"/>
            </a:pPr>
            <a:r>
              <a:rPr lang="en-US" dirty="0"/>
              <a:t>Fewer social opportunities than typical peers</a:t>
            </a:r>
          </a:p>
          <a:p>
            <a:pPr>
              <a:buFont typeface="Arial" panose="020B0604020202020204" pitchFamily="34" charset="0"/>
              <a:buChar char="•"/>
            </a:pPr>
            <a:r>
              <a:rPr lang="en-US" dirty="0"/>
              <a:t>Inaccessible places</a:t>
            </a:r>
          </a:p>
          <a:p>
            <a:pPr>
              <a:buFont typeface="Arial" panose="020B0604020202020204" pitchFamily="34" charset="0"/>
              <a:buChar char="•"/>
            </a:pPr>
            <a:r>
              <a:rPr lang="en-US" dirty="0"/>
              <a:t>Non-Inclusive Schools, Classrooms, </a:t>
            </a:r>
            <a:r>
              <a:rPr lang="en-US" dirty="0" smtClean="0"/>
              <a:t>Programs</a:t>
            </a:r>
            <a:endParaRPr lang="en-US" dirty="0"/>
          </a:p>
          <a:p>
            <a:pPr>
              <a:buFont typeface="Arial" panose="020B0604020202020204" pitchFamily="34" charset="0"/>
              <a:buChar char="•"/>
            </a:pPr>
            <a:r>
              <a:rPr lang="en-US" dirty="0"/>
              <a:t>Separation of student from peers due to paraprofessionals or other support staff</a:t>
            </a:r>
          </a:p>
          <a:p>
            <a:pPr>
              <a:buFont typeface="Arial" panose="020B0604020202020204" pitchFamily="34" charset="0"/>
              <a:buChar char="•"/>
            </a:pPr>
            <a:endParaRPr lang="en-US" dirty="0"/>
          </a:p>
        </p:txBody>
      </p:sp>
    </p:spTree>
    <p:extLst>
      <p:ext uri="{BB962C8B-B14F-4D97-AF65-F5344CB8AC3E}">
        <p14:creationId xmlns:p14="http://schemas.microsoft.com/office/powerpoint/2010/main" val="21934650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600" b="1" dirty="0">
                <a:solidFill>
                  <a:schemeClr val="accent2"/>
                </a:solidFill>
                <a:latin typeface="Segoe Script" panose="020B0504020000000003" pitchFamily="34" charset="0"/>
              </a:rPr>
              <a:t>How do we get to friendship? </a:t>
            </a:r>
            <a:br>
              <a:rPr lang="en-US" sz="2600" b="1" dirty="0">
                <a:solidFill>
                  <a:schemeClr val="accent2"/>
                </a:solidFill>
                <a:latin typeface="Segoe Script" panose="020B0504020000000003" pitchFamily="34" charset="0"/>
              </a:rPr>
            </a:br>
            <a:r>
              <a:rPr lang="en-US" sz="2600" b="1" dirty="0">
                <a:solidFill>
                  <a:schemeClr val="accent2"/>
                </a:solidFill>
                <a:latin typeface="Segoe Script" panose="020B0504020000000003" pitchFamily="34" charset="0"/>
              </a:rPr>
              <a:t>It can be a process!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61974287"/>
              </p:ext>
            </p:extLst>
          </p:nvPr>
        </p:nvGraphicFramePr>
        <p:xfrm>
          <a:off x="228600" y="1219200"/>
          <a:ext cx="8915400" cy="4114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p:txBody>
          <a:bodyPr/>
          <a:lstStyle/>
          <a:p>
            <a:fld id="{2754ED01-E2A0-4C1E-8E21-014B99041579}" type="slidenum">
              <a:rPr lang="en-US" smtClean="0"/>
              <a:pPr/>
              <a:t>9</a:t>
            </a:fld>
            <a:endParaRPr lang="en-US"/>
          </a:p>
        </p:txBody>
      </p:sp>
      <p:grpSp>
        <p:nvGrpSpPr>
          <p:cNvPr id="8" name="Group 7"/>
          <p:cNvGrpSpPr/>
          <p:nvPr/>
        </p:nvGrpSpPr>
        <p:grpSpPr>
          <a:xfrm>
            <a:off x="1728592" y="4038600"/>
            <a:ext cx="4114800" cy="1332131"/>
            <a:chOff x="1728592" y="4038600"/>
            <a:chExt cx="4114800" cy="1332131"/>
          </a:xfrm>
        </p:grpSpPr>
        <p:sp>
          <p:nvSpPr>
            <p:cNvPr id="6" name="Down Arrow 5"/>
            <p:cNvSpPr/>
            <p:nvPr/>
          </p:nvSpPr>
          <p:spPr>
            <a:xfrm flipV="1">
              <a:off x="1728592" y="4038600"/>
              <a:ext cx="304800" cy="685800"/>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7" name="TextBox 6"/>
            <p:cNvSpPr txBox="1"/>
            <p:nvPr/>
          </p:nvSpPr>
          <p:spPr>
            <a:xfrm>
              <a:off x="1728592" y="4724400"/>
              <a:ext cx="4114800" cy="646331"/>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b="1" dirty="0"/>
                <a:t>Sometimes just this step is a big accomplishment! </a:t>
              </a:r>
            </a:p>
          </p:txBody>
        </p:sp>
      </p:grpSp>
      <p:sp>
        <p:nvSpPr>
          <p:cNvPr id="9" name="TextBox 8"/>
          <p:cNvSpPr txBox="1"/>
          <p:nvPr/>
        </p:nvSpPr>
        <p:spPr>
          <a:xfrm>
            <a:off x="457200" y="6501721"/>
            <a:ext cx="7239000" cy="276999"/>
          </a:xfrm>
          <a:prstGeom prst="rect">
            <a:avLst/>
          </a:prstGeom>
          <a:noFill/>
        </p:spPr>
        <p:txBody>
          <a:bodyPr wrap="square" rtlCol="0">
            <a:spAutoFit/>
          </a:bodyPr>
          <a:lstStyle/>
          <a:p>
            <a:r>
              <a:rPr lang="en-US" sz="1200" dirty="0"/>
              <a:t>Adapted from Helen Sanderson Associates</a:t>
            </a:r>
          </a:p>
        </p:txBody>
      </p:sp>
    </p:spTree>
    <p:extLst>
      <p:ext uri="{BB962C8B-B14F-4D97-AF65-F5344CB8AC3E}">
        <p14:creationId xmlns:p14="http://schemas.microsoft.com/office/powerpoint/2010/main" val="394266925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3335</TotalTime>
  <Words>2278</Words>
  <Application>Microsoft Office PowerPoint</Application>
  <PresentationFormat>On-screen Show (4:3)</PresentationFormat>
  <Paragraphs>208</Paragraphs>
  <Slides>20</Slides>
  <Notes>20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Angles</vt:lpstr>
      <vt:lpstr>Supporting Friendship</vt:lpstr>
      <vt:lpstr> “I would rather walk  with a friend in the dark  than alone in the light.”       – Helen Keller </vt:lpstr>
      <vt:lpstr>Thinking About friendship</vt:lpstr>
      <vt:lpstr>Friendships Benefit everyone</vt:lpstr>
      <vt:lpstr>Friendships Benefit Our Families</vt:lpstr>
      <vt:lpstr>Friendships benefit OUR Communities</vt:lpstr>
      <vt:lpstr>Let’s be Inclusive in our friendships!</vt:lpstr>
      <vt:lpstr>What gets in the way of friendship?</vt:lpstr>
      <vt:lpstr>How do we get to friendship?  It can be a process!</vt:lpstr>
      <vt:lpstr>TEN THINGS THAT parents CAN do to help their child make friends</vt:lpstr>
      <vt:lpstr>PowerPoint Presentation</vt:lpstr>
      <vt:lpstr>IDENTIFY WHERE PEOPLE GO REGULARLY WHO SHARE INTERESTS, and Create membership</vt:lpstr>
      <vt:lpstr>IDENTIFY WHERE PEOPLE GO REGULARLY WHO SHARE INTERESTS:</vt:lpstr>
      <vt:lpstr>PowerPoint Presentation</vt:lpstr>
      <vt:lpstr>PowerPoint Presentation</vt:lpstr>
      <vt:lpstr>8. highlight SIMILARITIES AND GIFTS</vt:lpstr>
      <vt:lpstr>PowerPoint Presentation</vt:lpstr>
      <vt:lpstr>10. Use your iep, ISP and other tools</vt:lpstr>
      <vt:lpstr>Let’s make it happen!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Supporting Friendship</dc:title>
  <dc:creator>Ingrid Flory</dc:creator>
  <cp:lastModifiedBy> Ingrid Flory</cp:lastModifiedBy>
  <cp:revision>125</cp:revision>
  <cp:lastPrinted>2019-06-11T19:25:20Z</cp:lastPrinted>
  <dcterms:created xsi:type="dcterms:W3CDTF">2016-09-08T16:58:08Z</dcterms:created>
  <dcterms:modified xsi:type="dcterms:W3CDTF">2019-06-11T20:15:34Z</dcterms:modified>
</cp:coreProperties>
</file>