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329" r:id="rId3"/>
    <p:sldId id="299" r:id="rId4"/>
    <p:sldId id="279" r:id="rId5"/>
    <p:sldId id="330" r:id="rId6"/>
    <p:sldId id="282" r:id="rId7"/>
    <p:sldId id="283" r:id="rId8"/>
    <p:sldId id="284" r:id="rId9"/>
    <p:sldId id="285" r:id="rId10"/>
    <p:sldId id="286" r:id="rId11"/>
    <p:sldId id="288" r:id="rId12"/>
    <p:sldId id="331" r:id="rId13"/>
    <p:sldId id="289" r:id="rId14"/>
    <p:sldId id="290" r:id="rId15"/>
    <p:sldId id="292" r:id="rId16"/>
    <p:sldId id="295" r:id="rId17"/>
    <p:sldId id="294" r:id="rId18"/>
    <p:sldId id="293" r:id="rId19"/>
    <p:sldId id="296" r:id="rId20"/>
    <p:sldId id="297" r:id="rId21"/>
    <p:sldId id="328" r:id="rId22"/>
    <p:sldId id="298" r:id="rId23"/>
    <p:sldId id="300" r:id="rId24"/>
    <p:sldId id="301" r:id="rId25"/>
    <p:sldId id="302" r:id="rId26"/>
    <p:sldId id="332" r:id="rId27"/>
    <p:sldId id="304" r:id="rId28"/>
    <p:sldId id="306" r:id="rId29"/>
    <p:sldId id="307" r:id="rId30"/>
    <p:sldId id="333" r:id="rId31"/>
    <p:sldId id="308" r:id="rId32"/>
    <p:sldId id="309" r:id="rId33"/>
    <p:sldId id="310" r:id="rId34"/>
    <p:sldId id="312" r:id="rId35"/>
    <p:sldId id="380" r:id="rId36"/>
    <p:sldId id="388" r:id="rId37"/>
    <p:sldId id="313" r:id="rId38"/>
    <p:sldId id="314" r:id="rId39"/>
    <p:sldId id="315" r:id="rId40"/>
    <p:sldId id="337" r:id="rId41"/>
    <p:sldId id="316" r:id="rId42"/>
    <p:sldId id="317" r:id="rId43"/>
    <p:sldId id="318" r:id="rId44"/>
    <p:sldId id="319" r:id="rId45"/>
    <p:sldId id="320" r:id="rId46"/>
    <p:sldId id="321" r:id="rId47"/>
    <p:sldId id="322" r:id="rId48"/>
    <p:sldId id="323" r:id="rId49"/>
    <p:sldId id="324" r:id="rId50"/>
    <p:sldId id="338" r:id="rId51"/>
    <p:sldId id="379" r:id="rId52"/>
    <p:sldId id="339" r:id="rId53"/>
    <p:sldId id="395" r:id="rId54"/>
    <p:sldId id="394" r:id="rId55"/>
    <p:sldId id="340" r:id="rId56"/>
    <p:sldId id="368" r:id="rId57"/>
    <p:sldId id="341" r:id="rId58"/>
    <p:sldId id="342" r:id="rId59"/>
    <p:sldId id="343" r:id="rId60"/>
    <p:sldId id="344" r:id="rId61"/>
    <p:sldId id="345" r:id="rId62"/>
    <p:sldId id="370" r:id="rId63"/>
    <p:sldId id="369" r:id="rId64"/>
    <p:sldId id="346" r:id="rId65"/>
    <p:sldId id="351" r:id="rId66"/>
    <p:sldId id="348" r:id="rId67"/>
    <p:sldId id="371" r:id="rId68"/>
    <p:sldId id="349" r:id="rId69"/>
    <p:sldId id="350" r:id="rId70"/>
    <p:sldId id="373" r:id="rId71"/>
    <p:sldId id="352" r:id="rId72"/>
    <p:sldId id="358" r:id="rId73"/>
    <p:sldId id="353" r:id="rId74"/>
    <p:sldId id="365" r:id="rId75"/>
    <p:sldId id="367" r:id="rId76"/>
    <p:sldId id="366" r:id="rId77"/>
    <p:sldId id="374" r:id="rId78"/>
    <p:sldId id="355" r:id="rId79"/>
    <p:sldId id="356" r:id="rId80"/>
    <p:sldId id="357" r:id="rId81"/>
    <p:sldId id="360" r:id="rId82"/>
    <p:sldId id="361" r:id="rId83"/>
    <p:sldId id="363" r:id="rId84"/>
    <p:sldId id="364" r:id="rId85"/>
    <p:sldId id="376" r:id="rId86"/>
    <p:sldId id="377" r:id="rId87"/>
    <p:sldId id="381" r:id="rId88"/>
    <p:sldId id="383" r:id="rId89"/>
    <p:sldId id="390" r:id="rId90"/>
    <p:sldId id="396" r:id="rId91"/>
    <p:sldId id="384" r:id="rId92"/>
    <p:sldId id="385" r:id="rId93"/>
    <p:sldId id="386" r:id="rId94"/>
    <p:sldId id="387" r:id="rId95"/>
    <p:sldId id="372" r:id="rId96"/>
    <p:sldId id="397" r:id="rId97"/>
    <p:sldId id="261"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8" autoAdjust="0"/>
    <p:restoredTop sz="83625" autoAdjust="0"/>
  </p:normalViewPr>
  <p:slideViewPr>
    <p:cSldViewPr snapToGrid="0">
      <p:cViewPr varScale="1">
        <p:scale>
          <a:sx n="75" d="100"/>
          <a:sy n="75" d="100"/>
        </p:scale>
        <p:origin x="576" y="72"/>
      </p:cViewPr>
      <p:guideLst/>
    </p:cSldViewPr>
  </p:slideViewPr>
  <p:notesTextViewPr>
    <p:cViewPr>
      <p:scale>
        <a:sx n="1" d="1"/>
        <a:sy n="1" d="1"/>
      </p:scale>
      <p:origin x="0" y="0"/>
    </p:cViewPr>
  </p:notesTextViewPr>
  <p:sorterViewPr>
    <p:cViewPr varScale="1">
      <p:scale>
        <a:sx n="100" d="100"/>
        <a:sy n="100" d="100"/>
      </p:scale>
      <p:origin x="0" y="-150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2A0E8B-126A-4454-8E6D-874AD0597F4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19CDB30-A347-4C60-8786-9A48B49A9650}">
      <dgm:prSet/>
      <dgm:spPr/>
      <dgm:t>
        <a:bodyPr/>
        <a:lstStyle/>
        <a:p>
          <a:r>
            <a:rPr lang="en-US"/>
            <a:t>Live</a:t>
          </a:r>
        </a:p>
      </dgm:t>
    </dgm:pt>
    <dgm:pt modelId="{134FDFC3-0274-48BA-A7B6-3E9652E1D0F1}" type="parTrans" cxnId="{25D3D628-AE39-4423-B5BB-3A6AECF35607}">
      <dgm:prSet/>
      <dgm:spPr/>
      <dgm:t>
        <a:bodyPr/>
        <a:lstStyle/>
        <a:p>
          <a:endParaRPr lang="en-US"/>
        </a:p>
      </dgm:t>
    </dgm:pt>
    <dgm:pt modelId="{1CAB967C-437B-4D84-ACC9-8F6AD8A07D6F}" type="sibTrans" cxnId="{25D3D628-AE39-4423-B5BB-3A6AECF35607}">
      <dgm:prSet/>
      <dgm:spPr/>
      <dgm:t>
        <a:bodyPr/>
        <a:lstStyle/>
        <a:p>
          <a:endParaRPr lang="en-US"/>
        </a:p>
      </dgm:t>
    </dgm:pt>
    <dgm:pt modelId="{3232E2F9-F718-4CB9-A155-1829D8DD2CB0}">
      <dgm:prSet/>
      <dgm:spPr/>
      <dgm:t>
        <a:bodyPr/>
        <a:lstStyle/>
        <a:p>
          <a:r>
            <a:rPr lang="en-US"/>
            <a:t>Learn</a:t>
          </a:r>
        </a:p>
      </dgm:t>
    </dgm:pt>
    <dgm:pt modelId="{D600E989-5D2D-4189-8A91-0F34EA202A1C}" type="parTrans" cxnId="{A785A6B8-BB15-4E84-8D1B-3C67594C5924}">
      <dgm:prSet/>
      <dgm:spPr/>
      <dgm:t>
        <a:bodyPr/>
        <a:lstStyle/>
        <a:p>
          <a:endParaRPr lang="en-US"/>
        </a:p>
      </dgm:t>
    </dgm:pt>
    <dgm:pt modelId="{09CDC2C3-4EE3-4FA0-8C00-66FA7931E4E6}" type="sibTrans" cxnId="{A785A6B8-BB15-4E84-8D1B-3C67594C5924}">
      <dgm:prSet/>
      <dgm:spPr/>
      <dgm:t>
        <a:bodyPr/>
        <a:lstStyle/>
        <a:p>
          <a:endParaRPr lang="en-US"/>
        </a:p>
      </dgm:t>
    </dgm:pt>
    <dgm:pt modelId="{14CBC123-D812-4A9B-80B5-647A92174D36}">
      <dgm:prSet/>
      <dgm:spPr/>
      <dgm:t>
        <a:bodyPr/>
        <a:lstStyle/>
        <a:p>
          <a:r>
            <a:rPr lang="en-US"/>
            <a:t>Work</a:t>
          </a:r>
        </a:p>
      </dgm:t>
    </dgm:pt>
    <dgm:pt modelId="{4FEB8491-B36F-4DAE-8317-1011851AD179}" type="parTrans" cxnId="{F7024BF2-A3F9-44B2-94F0-3DEAECF8F327}">
      <dgm:prSet/>
      <dgm:spPr/>
      <dgm:t>
        <a:bodyPr/>
        <a:lstStyle/>
        <a:p>
          <a:endParaRPr lang="en-US"/>
        </a:p>
      </dgm:t>
    </dgm:pt>
    <dgm:pt modelId="{09954FBE-87EC-45C6-8236-B0F4A1D45442}" type="sibTrans" cxnId="{F7024BF2-A3F9-44B2-94F0-3DEAECF8F327}">
      <dgm:prSet/>
      <dgm:spPr/>
      <dgm:t>
        <a:bodyPr/>
        <a:lstStyle/>
        <a:p>
          <a:endParaRPr lang="en-US"/>
        </a:p>
      </dgm:t>
    </dgm:pt>
    <dgm:pt modelId="{CF748A6C-D4BE-4CDA-A441-275546141653}">
      <dgm:prSet/>
      <dgm:spPr/>
      <dgm:t>
        <a:bodyPr/>
        <a:lstStyle/>
        <a:p>
          <a:r>
            <a:rPr lang="en-US" b="1" dirty="0"/>
            <a:t>Play, Serve &amp; Worship</a:t>
          </a:r>
          <a:endParaRPr lang="en-US" dirty="0"/>
        </a:p>
      </dgm:t>
    </dgm:pt>
    <dgm:pt modelId="{77AFAA9A-F848-419F-9F79-9EABF24274EF}" type="parTrans" cxnId="{D6308A60-B197-4273-A905-1A6A4A2EEE8F}">
      <dgm:prSet/>
      <dgm:spPr/>
      <dgm:t>
        <a:bodyPr/>
        <a:lstStyle/>
        <a:p>
          <a:endParaRPr lang="en-US"/>
        </a:p>
      </dgm:t>
    </dgm:pt>
    <dgm:pt modelId="{5931C3F2-A797-4BEA-87B9-7A4FE157BD0B}" type="sibTrans" cxnId="{D6308A60-B197-4273-A905-1A6A4A2EEE8F}">
      <dgm:prSet/>
      <dgm:spPr/>
      <dgm:t>
        <a:bodyPr/>
        <a:lstStyle/>
        <a:p>
          <a:endParaRPr lang="en-US"/>
        </a:p>
      </dgm:t>
    </dgm:pt>
    <dgm:pt modelId="{0ECCABED-D0F9-41F7-8D54-A14E63DE4B33}" type="pres">
      <dgm:prSet presAssocID="{FC2A0E8B-126A-4454-8E6D-874AD0597F4F}" presName="linear" presStyleCnt="0">
        <dgm:presLayoutVars>
          <dgm:animLvl val="lvl"/>
          <dgm:resizeHandles val="exact"/>
        </dgm:presLayoutVars>
      </dgm:prSet>
      <dgm:spPr/>
    </dgm:pt>
    <dgm:pt modelId="{6498B9B0-6C2B-428F-954C-2047614F2CB7}" type="pres">
      <dgm:prSet presAssocID="{E19CDB30-A347-4C60-8786-9A48B49A9650}" presName="parentText" presStyleLbl="node1" presStyleIdx="0" presStyleCnt="4">
        <dgm:presLayoutVars>
          <dgm:chMax val="0"/>
          <dgm:bulletEnabled val="1"/>
        </dgm:presLayoutVars>
      </dgm:prSet>
      <dgm:spPr/>
    </dgm:pt>
    <dgm:pt modelId="{BACF14EF-90B5-48F7-80A1-D770D571D854}" type="pres">
      <dgm:prSet presAssocID="{1CAB967C-437B-4D84-ACC9-8F6AD8A07D6F}" presName="spacer" presStyleCnt="0"/>
      <dgm:spPr/>
    </dgm:pt>
    <dgm:pt modelId="{053BC9B9-B273-4400-89C7-1CCBE75911AC}" type="pres">
      <dgm:prSet presAssocID="{3232E2F9-F718-4CB9-A155-1829D8DD2CB0}" presName="parentText" presStyleLbl="node1" presStyleIdx="1" presStyleCnt="4">
        <dgm:presLayoutVars>
          <dgm:chMax val="0"/>
          <dgm:bulletEnabled val="1"/>
        </dgm:presLayoutVars>
      </dgm:prSet>
      <dgm:spPr/>
    </dgm:pt>
    <dgm:pt modelId="{F7A7BB2A-2CB4-43E8-A20E-EB0D8C353029}" type="pres">
      <dgm:prSet presAssocID="{09CDC2C3-4EE3-4FA0-8C00-66FA7931E4E6}" presName="spacer" presStyleCnt="0"/>
      <dgm:spPr/>
    </dgm:pt>
    <dgm:pt modelId="{A1EF002B-65B2-4C18-9FDE-3D79B7D753FA}" type="pres">
      <dgm:prSet presAssocID="{14CBC123-D812-4A9B-80B5-647A92174D36}" presName="parentText" presStyleLbl="node1" presStyleIdx="2" presStyleCnt="4">
        <dgm:presLayoutVars>
          <dgm:chMax val="0"/>
          <dgm:bulletEnabled val="1"/>
        </dgm:presLayoutVars>
      </dgm:prSet>
      <dgm:spPr/>
    </dgm:pt>
    <dgm:pt modelId="{30930901-E702-477E-BDE8-3F01224F4040}" type="pres">
      <dgm:prSet presAssocID="{09954FBE-87EC-45C6-8236-B0F4A1D45442}" presName="spacer" presStyleCnt="0"/>
      <dgm:spPr/>
    </dgm:pt>
    <dgm:pt modelId="{19D43814-C0C3-4E4F-825C-5DC7EE5A18DC}" type="pres">
      <dgm:prSet presAssocID="{CF748A6C-D4BE-4CDA-A441-275546141653}" presName="parentText" presStyleLbl="node1" presStyleIdx="3" presStyleCnt="4">
        <dgm:presLayoutVars>
          <dgm:chMax val="0"/>
          <dgm:bulletEnabled val="1"/>
        </dgm:presLayoutVars>
      </dgm:prSet>
      <dgm:spPr/>
    </dgm:pt>
  </dgm:ptLst>
  <dgm:cxnLst>
    <dgm:cxn modelId="{7704830B-FE08-411F-A1C0-EBEA994CB910}" type="presOf" srcId="{3232E2F9-F718-4CB9-A155-1829D8DD2CB0}" destId="{053BC9B9-B273-4400-89C7-1CCBE75911AC}" srcOrd="0" destOrd="0" presId="urn:microsoft.com/office/officeart/2005/8/layout/vList2"/>
    <dgm:cxn modelId="{0FFA131E-8F51-4DC8-92A5-EA34A6B30099}" type="presOf" srcId="{FC2A0E8B-126A-4454-8E6D-874AD0597F4F}" destId="{0ECCABED-D0F9-41F7-8D54-A14E63DE4B33}" srcOrd="0" destOrd="0" presId="urn:microsoft.com/office/officeart/2005/8/layout/vList2"/>
    <dgm:cxn modelId="{25D3D628-AE39-4423-B5BB-3A6AECF35607}" srcId="{FC2A0E8B-126A-4454-8E6D-874AD0597F4F}" destId="{E19CDB30-A347-4C60-8786-9A48B49A9650}" srcOrd="0" destOrd="0" parTransId="{134FDFC3-0274-48BA-A7B6-3E9652E1D0F1}" sibTransId="{1CAB967C-437B-4D84-ACC9-8F6AD8A07D6F}"/>
    <dgm:cxn modelId="{D6308A60-B197-4273-A905-1A6A4A2EEE8F}" srcId="{FC2A0E8B-126A-4454-8E6D-874AD0597F4F}" destId="{CF748A6C-D4BE-4CDA-A441-275546141653}" srcOrd="3" destOrd="0" parTransId="{77AFAA9A-F848-419F-9F79-9EABF24274EF}" sibTransId="{5931C3F2-A797-4BEA-87B9-7A4FE157BD0B}"/>
    <dgm:cxn modelId="{E42DAC6C-45B0-42E8-8B09-DE6B95C37DD6}" type="presOf" srcId="{CF748A6C-D4BE-4CDA-A441-275546141653}" destId="{19D43814-C0C3-4E4F-825C-5DC7EE5A18DC}" srcOrd="0" destOrd="0" presId="urn:microsoft.com/office/officeart/2005/8/layout/vList2"/>
    <dgm:cxn modelId="{3E31CCA6-0003-4D50-A672-EA2C6446F60F}" type="presOf" srcId="{E19CDB30-A347-4C60-8786-9A48B49A9650}" destId="{6498B9B0-6C2B-428F-954C-2047614F2CB7}" srcOrd="0" destOrd="0" presId="urn:microsoft.com/office/officeart/2005/8/layout/vList2"/>
    <dgm:cxn modelId="{A785A6B8-BB15-4E84-8D1B-3C67594C5924}" srcId="{FC2A0E8B-126A-4454-8E6D-874AD0597F4F}" destId="{3232E2F9-F718-4CB9-A155-1829D8DD2CB0}" srcOrd="1" destOrd="0" parTransId="{D600E989-5D2D-4189-8A91-0F34EA202A1C}" sibTransId="{09CDC2C3-4EE3-4FA0-8C00-66FA7931E4E6}"/>
    <dgm:cxn modelId="{F7024BF2-A3F9-44B2-94F0-3DEAECF8F327}" srcId="{FC2A0E8B-126A-4454-8E6D-874AD0597F4F}" destId="{14CBC123-D812-4A9B-80B5-647A92174D36}" srcOrd="2" destOrd="0" parTransId="{4FEB8491-B36F-4DAE-8317-1011851AD179}" sibTransId="{09954FBE-87EC-45C6-8236-B0F4A1D45442}"/>
    <dgm:cxn modelId="{8BAB51FC-9702-451E-8F7B-E62991413C4B}" type="presOf" srcId="{14CBC123-D812-4A9B-80B5-647A92174D36}" destId="{A1EF002B-65B2-4C18-9FDE-3D79B7D753FA}" srcOrd="0" destOrd="0" presId="urn:microsoft.com/office/officeart/2005/8/layout/vList2"/>
    <dgm:cxn modelId="{0394891B-427C-4D10-94E4-1DD9967910D6}" type="presParOf" srcId="{0ECCABED-D0F9-41F7-8D54-A14E63DE4B33}" destId="{6498B9B0-6C2B-428F-954C-2047614F2CB7}" srcOrd="0" destOrd="0" presId="urn:microsoft.com/office/officeart/2005/8/layout/vList2"/>
    <dgm:cxn modelId="{DA131056-B214-4FB9-9ABB-66AEF61729D6}" type="presParOf" srcId="{0ECCABED-D0F9-41F7-8D54-A14E63DE4B33}" destId="{BACF14EF-90B5-48F7-80A1-D770D571D854}" srcOrd="1" destOrd="0" presId="urn:microsoft.com/office/officeart/2005/8/layout/vList2"/>
    <dgm:cxn modelId="{29D4C37E-80AF-48BB-BB6A-A1042ED0EAE2}" type="presParOf" srcId="{0ECCABED-D0F9-41F7-8D54-A14E63DE4B33}" destId="{053BC9B9-B273-4400-89C7-1CCBE75911AC}" srcOrd="2" destOrd="0" presId="urn:microsoft.com/office/officeart/2005/8/layout/vList2"/>
    <dgm:cxn modelId="{2564D1F6-1CEA-460B-93AD-2C41E7C8AD30}" type="presParOf" srcId="{0ECCABED-D0F9-41F7-8D54-A14E63DE4B33}" destId="{F7A7BB2A-2CB4-43E8-A20E-EB0D8C353029}" srcOrd="3" destOrd="0" presId="urn:microsoft.com/office/officeart/2005/8/layout/vList2"/>
    <dgm:cxn modelId="{FA02DC4A-52AA-45D7-9C59-3C0435DFA9CC}" type="presParOf" srcId="{0ECCABED-D0F9-41F7-8D54-A14E63DE4B33}" destId="{A1EF002B-65B2-4C18-9FDE-3D79B7D753FA}" srcOrd="4" destOrd="0" presId="urn:microsoft.com/office/officeart/2005/8/layout/vList2"/>
    <dgm:cxn modelId="{25133489-BA76-4BD2-A274-B282156B9E60}" type="presParOf" srcId="{0ECCABED-D0F9-41F7-8D54-A14E63DE4B33}" destId="{30930901-E702-477E-BDE8-3F01224F4040}" srcOrd="5" destOrd="0" presId="urn:microsoft.com/office/officeart/2005/8/layout/vList2"/>
    <dgm:cxn modelId="{B7407C95-7A8C-4319-A99F-1CFEE659139E}" type="presParOf" srcId="{0ECCABED-D0F9-41F7-8D54-A14E63DE4B33}" destId="{19D43814-C0C3-4E4F-825C-5DC7EE5A18D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8C9C74-E0CD-4E13-A75E-F2D43AAB28E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FCFF479-02A3-44B7-9EBE-1271D2026371}">
      <dgm:prSet/>
      <dgm:spPr/>
      <dgm:t>
        <a:bodyPr/>
        <a:lstStyle/>
        <a:p>
          <a:r>
            <a:rPr lang="en-US"/>
            <a:t>Roles include titles like partner, athlete, leader, employee, parent, son or daughter, member, and yes, </a:t>
          </a:r>
          <a:r>
            <a:rPr lang="en-US" i="1"/>
            <a:t>friend</a:t>
          </a:r>
          <a:r>
            <a:rPr lang="en-US"/>
            <a:t>. </a:t>
          </a:r>
        </a:p>
      </dgm:t>
    </dgm:pt>
    <dgm:pt modelId="{ADAA9AC1-5F1F-4DC1-8C21-94CED02BCB4B}" type="parTrans" cxnId="{6493176E-D61D-4A29-93D0-E8B751944C35}">
      <dgm:prSet/>
      <dgm:spPr/>
      <dgm:t>
        <a:bodyPr/>
        <a:lstStyle/>
        <a:p>
          <a:endParaRPr lang="en-US"/>
        </a:p>
      </dgm:t>
    </dgm:pt>
    <dgm:pt modelId="{DB186C95-F77B-4780-89DE-544CB77E45E2}" type="sibTrans" cxnId="{6493176E-D61D-4A29-93D0-E8B751944C35}">
      <dgm:prSet/>
      <dgm:spPr/>
      <dgm:t>
        <a:bodyPr/>
        <a:lstStyle/>
        <a:p>
          <a:endParaRPr lang="en-US"/>
        </a:p>
      </dgm:t>
    </dgm:pt>
    <dgm:pt modelId="{BD874597-F5AD-4894-BE4C-7D81DD1AD666}">
      <dgm:prSet/>
      <dgm:spPr/>
      <dgm:t>
        <a:bodyPr/>
        <a:lstStyle/>
        <a:p>
          <a:r>
            <a:rPr lang="en-US" b="1"/>
            <a:t>Roles come with perks</a:t>
          </a:r>
          <a:r>
            <a:rPr lang="en-US"/>
            <a:t>. If you’re an athlete, you get to wear the uniform, give the high fives, celebrate after a big win. </a:t>
          </a:r>
        </a:p>
      </dgm:t>
    </dgm:pt>
    <dgm:pt modelId="{0CBEAEB5-C590-41D4-B82E-BB9C9E4EF8EB}" type="parTrans" cxnId="{B3A470BB-6DB0-4FA3-835B-6290236679A0}">
      <dgm:prSet/>
      <dgm:spPr/>
      <dgm:t>
        <a:bodyPr/>
        <a:lstStyle/>
        <a:p>
          <a:endParaRPr lang="en-US"/>
        </a:p>
      </dgm:t>
    </dgm:pt>
    <dgm:pt modelId="{3D7F8EF5-9504-4686-87BC-C8189D13D03D}" type="sibTrans" cxnId="{B3A470BB-6DB0-4FA3-835B-6290236679A0}">
      <dgm:prSet/>
      <dgm:spPr/>
      <dgm:t>
        <a:bodyPr/>
        <a:lstStyle/>
        <a:p>
          <a:endParaRPr lang="en-US"/>
        </a:p>
      </dgm:t>
    </dgm:pt>
    <dgm:pt modelId="{263D6189-B572-439E-8568-364F79D75468}">
      <dgm:prSet/>
      <dgm:spPr/>
      <dgm:t>
        <a:bodyPr/>
        <a:lstStyle/>
        <a:p>
          <a:r>
            <a:rPr lang="en-US" b="1"/>
            <a:t>Roles also come with responsibilities</a:t>
          </a:r>
          <a:r>
            <a:rPr lang="en-US"/>
            <a:t>: you also must show up to practice on time, keep your body healthy, and show good sportsmanship. </a:t>
          </a:r>
        </a:p>
      </dgm:t>
    </dgm:pt>
    <dgm:pt modelId="{F5ACD87C-39F7-4A5C-945C-3180317EFE33}" type="parTrans" cxnId="{EFF44E8D-FB7C-4A3D-8D77-48B40E05D24F}">
      <dgm:prSet/>
      <dgm:spPr/>
      <dgm:t>
        <a:bodyPr/>
        <a:lstStyle/>
        <a:p>
          <a:endParaRPr lang="en-US"/>
        </a:p>
      </dgm:t>
    </dgm:pt>
    <dgm:pt modelId="{B260B9C6-1570-4EB1-B438-4A87F5821CA4}" type="sibTrans" cxnId="{EFF44E8D-FB7C-4A3D-8D77-48B40E05D24F}">
      <dgm:prSet/>
      <dgm:spPr/>
      <dgm:t>
        <a:bodyPr/>
        <a:lstStyle/>
        <a:p>
          <a:endParaRPr lang="en-US"/>
        </a:p>
      </dgm:t>
    </dgm:pt>
    <dgm:pt modelId="{4949C2DC-499C-41FF-92B1-91B712D45CE6}">
      <dgm:prSet/>
      <dgm:spPr/>
      <dgm:t>
        <a:bodyPr/>
        <a:lstStyle/>
        <a:p>
          <a:r>
            <a:rPr lang="en-US"/>
            <a:t>Roles give us the chance to feel like </a:t>
          </a:r>
          <a:r>
            <a:rPr lang="en-US" b="1"/>
            <a:t>“I’m </a:t>
          </a:r>
          <a:r>
            <a:rPr lang="en-US" b="1" i="1"/>
            <a:t>some</a:t>
          </a:r>
          <a:r>
            <a:rPr lang="en-US" b="1"/>
            <a:t>body.” </a:t>
          </a:r>
          <a:endParaRPr lang="en-US"/>
        </a:p>
      </dgm:t>
    </dgm:pt>
    <dgm:pt modelId="{FB31DC82-D97B-43F0-B68F-01035C28E873}" type="parTrans" cxnId="{6DD7CF04-A03B-4D75-8CBD-654C44C808D3}">
      <dgm:prSet/>
      <dgm:spPr/>
      <dgm:t>
        <a:bodyPr/>
        <a:lstStyle/>
        <a:p>
          <a:endParaRPr lang="en-US"/>
        </a:p>
      </dgm:t>
    </dgm:pt>
    <dgm:pt modelId="{26FD0B1B-F574-4659-9F9D-1FDD40A5C6F5}" type="sibTrans" cxnId="{6DD7CF04-A03B-4D75-8CBD-654C44C808D3}">
      <dgm:prSet/>
      <dgm:spPr/>
      <dgm:t>
        <a:bodyPr/>
        <a:lstStyle/>
        <a:p>
          <a:endParaRPr lang="en-US"/>
        </a:p>
      </dgm:t>
    </dgm:pt>
    <dgm:pt modelId="{5D3C67F3-42AF-42FD-8062-810B1E4C3FD0}" type="pres">
      <dgm:prSet presAssocID="{E68C9C74-E0CD-4E13-A75E-F2D43AAB28E0}" presName="vert0" presStyleCnt="0">
        <dgm:presLayoutVars>
          <dgm:dir/>
          <dgm:animOne val="branch"/>
          <dgm:animLvl val="lvl"/>
        </dgm:presLayoutVars>
      </dgm:prSet>
      <dgm:spPr/>
    </dgm:pt>
    <dgm:pt modelId="{5B90E145-DB5F-4187-AA05-3D2B4617DACE}" type="pres">
      <dgm:prSet presAssocID="{6FCFF479-02A3-44B7-9EBE-1271D2026371}" presName="thickLine" presStyleLbl="alignNode1" presStyleIdx="0" presStyleCnt="4"/>
      <dgm:spPr/>
    </dgm:pt>
    <dgm:pt modelId="{123C46FF-7211-464D-8EB8-1264F5C6B0A6}" type="pres">
      <dgm:prSet presAssocID="{6FCFF479-02A3-44B7-9EBE-1271D2026371}" presName="horz1" presStyleCnt="0"/>
      <dgm:spPr/>
    </dgm:pt>
    <dgm:pt modelId="{5A97D2D2-BB32-4940-86F9-60369A534476}" type="pres">
      <dgm:prSet presAssocID="{6FCFF479-02A3-44B7-9EBE-1271D2026371}" presName="tx1" presStyleLbl="revTx" presStyleIdx="0" presStyleCnt="4"/>
      <dgm:spPr/>
    </dgm:pt>
    <dgm:pt modelId="{85116079-8394-44B5-B4D2-C82F86B29BB3}" type="pres">
      <dgm:prSet presAssocID="{6FCFF479-02A3-44B7-9EBE-1271D2026371}" presName="vert1" presStyleCnt="0"/>
      <dgm:spPr/>
    </dgm:pt>
    <dgm:pt modelId="{C9E600C1-4852-49E8-B48E-3D2F406B8239}" type="pres">
      <dgm:prSet presAssocID="{BD874597-F5AD-4894-BE4C-7D81DD1AD666}" presName="thickLine" presStyleLbl="alignNode1" presStyleIdx="1" presStyleCnt="4"/>
      <dgm:spPr/>
    </dgm:pt>
    <dgm:pt modelId="{DB7754A0-5C69-4543-8C39-8BFEC0BCD8A9}" type="pres">
      <dgm:prSet presAssocID="{BD874597-F5AD-4894-BE4C-7D81DD1AD666}" presName="horz1" presStyleCnt="0"/>
      <dgm:spPr/>
    </dgm:pt>
    <dgm:pt modelId="{D394DD57-3F45-4D92-B3F1-5AA59A4CBE81}" type="pres">
      <dgm:prSet presAssocID="{BD874597-F5AD-4894-BE4C-7D81DD1AD666}" presName="tx1" presStyleLbl="revTx" presStyleIdx="1" presStyleCnt="4"/>
      <dgm:spPr/>
    </dgm:pt>
    <dgm:pt modelId="{CCA4477E-82B7-464D-BC7E-BADB28797B75}" type="pres">
      <dgm:prSet presAssocID="{BD874597-F5AD-4894-BE4C-7D81DD1AD666}" presName="vert1" presStyleCnt="0"/>
      <dgm:spPr/>
    </dgm:pt>
    <dgm:pt modelId="{239178ED-8B0B-43BC-BB2D-61BE8DFB4F1F}" type="pres">
      <dgm:prSet presAssocID="{263D6189-B572-439E-8568-364F79D75468}" presName="thickLine" presStyleLbl="alignNode1" presStyleIdx="2" presStyleCnt="4"/>
      <dgm:spPr/>
    </dgm:pt>
    <dgm:pt modelId="{4B61EBE6-C227-40CD-8BA0-4EE43806FB1C}" type="pres">
      <dgm:prSet presAssocID="{263D6189-B572-439E-8568-364F79D75468}" presName="horz1" presStyleCnt="0"/>
      <dgm:spPr/>
    </dgm:pt>
    <dgm:pt modelId="{98520E25-E059-4015-8F67-1A1EE6ACE336}" type="pres">
      <dgm:prSet presAssocID="{263D6189-B572-439E-8568-364F79D75468}" presName="tx1" presStyleLbl="revTx" presStyleIdx="2" presStyleCnt="4"/>
      <dgm:spPr/>
    </dgm:pt>
    <dgm:pt modelId="{6EA556F1-7718-44AC-A994-240A659E87CE}" type="pres">
      <dgm:prSet presAssocID="{263D6189-B572-439E-8568-364F79D75468}" presName="vert1" presStyleCnt="0"/>
      <dgm:spPr/>
    </dgm:pt>
    <dgm:pt modelId="{44F2FDBB-91D2-4D38-AE30-BA1A8D5BCD14}" type="pres">
      <dgm:prSet presAssocID="{4949C2DC-499C-41FF-92B1-91B712D45CE6}" presName="thickLine" presStyleLbl="alignNode1" presStyleIdx="3" presStyleCnt="4"/>
      <dgm:spPr/>
    </dgm:pt>
    <dgm:pt modelId="{28B28EE2-07CA-4217-887E-1273ADEA819D}" type="pres">
      <dgm:prSet presAssocID="{4949C2DC-499C-41FF-92B1-91B712D45CE6}" presName="horz1" presStyleCnt="0"/>
      <dgm:spPr/>
    </dgm:pt>
    <dgm:pt modelId="{8C8CFCB5-C967-4DE9-B395-FC7AC9846035}" type="pres">
      <dgm:prSet presAssocID="{4949C2DC-499C-41FF-92B1-91B712D45CE6}" presName="tx1" presStyleLbl="revTx" presStyleIdx="3" presStyleCnt="4"/>
      <dgm:spPr/>
    </dgm:pt>
    <dgm:pt modelId="{289BB362-8FA6-4321-9E7A-5E50BA9A1AE8}" type="pres">
      <dgm:prSet presAssocID="{4949C2DC-499C-41FF-92B1-91B712D45CE6}" presName="vert1" presStyleCnt="0"/>
      <dgm:spPr/>
    </dgm:pt>
  </dgm:ptLst>
  <dgm:cxnLst>
    <dgm:cxn modelId="{6DD7CF04-A03B-4D75-8CBD-654C44C808D3}" srcId="{E68C9C74-E0CD-4E13-A75E-F2D43AAB28E0}" destId="{4949C2DC-499C-41FF-92B1-91B712D45CE6}" srcOrd="3" destOrd="0" parTransId="{FB31DC82-D97B-43F0-B68F-01035C28E873}" sibTransId="{26FD0B1B-F574-4659-9F9D-1FDD40A5C6F5}"/>
    <dgm:cxn modelId="{9C3EBC0B-623C-4DD4-9AA0-7084D8428936}" type="presOf" srcId="{4949C2DC-499C-41FF-92B1-91B712D45CE6}" destId="{8C8CFCB5-C967-4DE9-B395-FC7AC9846035}" srcOrd="0" destOrd="0" presId="urn:microsoft.com/office/officeart/2008/layout/LinedList"/>
    <dgm:cxn modelId="{A1E1753B-B9E8-40B9-81E6-65EAA3ACCC60}" type="presOf" srcId="{263D6189-B572-439E-8568-364F79D75468}" destId="{98520E25-E059-4015-8F67-1A1EE6ACE336}" srcOrd="0" destOrd="0" presId="urn:microsoft.com/office/officeart/2008/layout/LinedList"/>
    <dgm:cxn modelId="{022B063C-F061-4A9B-939A-EC327C4237A2}" type="presOf" srcId="{E68C9C74-E0CD-4E13-A75E-F2D43AAB28E0}" destId="{5D3C67F3-42AF-42FD-8062-810B1E4C3FD0}" srcOrd="0" destOrd="0" presId="urn:microsoft.com/office/officeart/2008/layout/LinedList"/>
    <dgm:cxn modelId="{6493176E-D61D-4A29-93D0-E8B751944C35}" srcId="{E68C9C74-E0CD-4E13-A75E-F2D43AAB28E0}" destId="{6FCFF479-02A3-44B7-9EBE-1271D2026371}" srcOrd="0" destOrd="0" parTransId="{ADAA9AC1-5F1F-4DC1-8C21-94CED02BCB4B}" sibTransId="{DB186C95-F77B-4780-89DE-544CB77E45E2}"/>
    <dgm:cxn modelId="{EFF44E8D-FB7C-4A3D-8D77-48B40E05D24F}" srcId="{E68C9C74-E0CD-4E13-A75E-F2D43AAB28E0}" destId="{263D6189-B572-439E-8568-364F79D75468}" srcOrd="2" destOrd="0" parTransId="{F5ACD87C-39F7-4A5C-945C-3180317EFE33}" sibTransId="{B260B9C6-1570-4EB1-B438-4A87F5821CA4}"/>
    <dgm:cxn modelId="{69F12F9D-30F6-4B73-A35B-83965E9758AE}" type="presOf" srcId="{6FCFF479-02A3-44B7-9EBE-1271D2026371}" destId="{5A97D2D2-BB32-4940-86F9-60369A534476}" srcOrd="0" destOrd="0" presId="urn:microsoft.com/office/officeart/2008/layout/LinedList"/>
    <dgm:cxn modelId="{B3A470BB-6DB0-4FA3-835B-6290236679A0}" srcId="{E68C9C74-E0CD-4E13-A75E-F2D43AAB28E0}" destId="{BD874597-F5AD-4894-BE4C-7D81DD1AD666}" srcOrd="1" destOrd="0" parTransId="{0CBEAEB5-C590-41D4-B82E-BB9C9E4EF8EB}" sibTransId="{3D7F8EF5-9504-4686-87BC-C8189D13D03D}"/>
    <dgm:cxn modelId="{576DB6FC-D3EA-4237-BFFF-DA0D3260B806}" type="presOf" srcId="{BD874597-F5AD-4894-BE4C-7D81DD1AD666}" destId="{D394DD57-3F45-4D92-B3F1-5AA59A4CBE81}" srcOrd="0" destOrd="0" presId="urn:microsoft.com/office/officeart/2008/layout/LinedList"/>
    <dgm:cxn modelId="{392DA0E1-F651-4DE1-9CA3-8451464CD94D}" type="presParOf" srcId="{5D3C67F3-42AF-42FD-8062-810B1E4C3FD0}" destId="{5B90E145-DB5F-4187-AA05-3D2B4617DACE}" srcOrd="0" destOrd="0" presId="urn:microsoft.com/office/officeart/2008/layout/LinedList"/>
    <dgm:cxn modelId="{A17DA3C8-A69E-42E3-8BF8-9424FF362171}" type="presParOf" srcId="{5D3C67F3-42AF-42FD-8062-810B1E4C3FD0}" destId="{123C46FF-7211-464D-8EB8-1264F5C6B0A6}" srcOrd="1" destOrd="0" presId="urn:microsoft.com/office/officeart/2008/layout/LinedList"/>
    <dgm:cxn modelId="{6B67E8E7-1BB9-429D-936D-2013FF04A902}" type="presParOf" srcId="{123C46FF-7211-464D-8EB8-1264F5C6B0A6}" destId="{5A97D2D2-BB32-4940-86F9-60369A534476}" srcOrd="0" destOrd="0" presId="urn:microsoft.com/office/officeart/2008/layout/LinedList"/>
    <dgm:cxn modelId="{07C8AEBE-E599-47BA-A7A5-45D79C1F05F0}" type="presParOf" srcId="{123C46FF-7211-464D-8EB8-1264F5C6B0A6}" destId="{85116079-8394-44B5-B4D2-C82F86B29BB3}" srcOrd="1" destOrd="0" presId="urn:microsoft.com/office/officeart/2008/layout/LinedList"/>
    <dgm:cxn modelId="{C4544D01-8A98-40C7-8204-E6183193EF75}" type="presParOf" srcId="{5D3C67F3-42AF-42FD-8062-810B1E4C3FD0}" destId="{C9E600C1-4852-49E8-B48E-3D2F406B8239}" srcOrd="2" destOrd="0" presId="urn:microsoft.com/office/officeart/2008/layout/LinedList"/>
    <dgm:cxn modelId="{52859910-206F-45B6-8266-808BECECE9F5}" type="presParOf" srcId="{5D3C67F3-42AF-42FD-8062-810B1E4C3FD0}" destId="{DB7754A0-5C69-4543-8C39-8BFEC0BCD8A9}" srcOrd="3" destOrd="0" presId="urn:microsoft.com/office/officeart/2008/layout/LinedList"/>
    <dgm:cxn modelId="{AD268FAE-0F16-4F68-9ADC-06A72171BE36}" type="presParOf" srcId="{DB7754A0-5C69-4543-8C39-8BFEC0BCD8A9}" destId="{D394DD57-3F45-4D92-B3F1-5AA59A4CBE81}" srcOrd="0" destOrd="0" presId="urn:microsoft.com/office/officeart/2008/layout/LinedList"/>
    <dgm:cxn modelId="{22E98AB9-DDAB-4215-AE80-D11A93D49108}" type="presParOf" srcId="{DB7754A0-5C69-4543-8C39-8BFEC0BCD8A9}" destId="{CCA4477E-82B7-464D-BC7E-BADB28797B75}" srcOrd="1" destOrd="0" presId="urn:microsoft.com/office/officeart/2008/layout/LinedList"/>
    <dgm:cxn modelId="{41AE17C4-2F29-4733-BFBC-19F7E063F08D}" type="presParOf" srcId="{5D3C67F3-42AF-42FD-8062-810B1E4C3FD0}" destId="{239178ED-8B0B-43BC-BB2D-61BE8DFB4F1F}" srcOrd="4" destOrd="0" presId="urn:microsoft.com/office/officeart/2008/layout/LinedList"/>
    <dgm:cxn modelId="{F00756FF-2633-4A72-909F-95A24531BE9E}" type="presParOf" srcId="{5D3C67F3-42AF-42FD-8062-810B1E4C3FD0}" destId="{4B61EBE6-C227-40CD-8BA0-4EE43806FB1C}" srcOrd="5" destOrd="0" presId="urn:microsoft.com/office/officeart/2008/layout/LinedList"/>
    <dgm:cxn modelId="{244EC5D6-A010-42F6-BDC2-71A0569B15E1}" type="presParOf" srcId="{4B61EBE6-C227-40CD-8BA0-4EE43806FB1C}" destId="{98520E25-E059-4015-8F67-1A1EE6ACE336}" srcOrd="0" destOrd="0" presId="urn:microsoft.com/office/officeart/2008/layout/LinedList"/>
    <dgm:cxn modelId="{3660645A-D2DF-4482-8491-2950CE02B603}" type="presParOf" srcId="{4B61EBE6-C227-40CD-8BA0-4EE43806FB1C}" destId="{6EA556F1-7718-44AC-A994-240A659E87CE}" srcOrd="1" destOrd="0" presId="urn:microsoft.com/office/officeart/2008/layout/LinedList"/>
    <dgm:cxn modelId="{FD6A01FD-09A0-4426-AEEA-D781AFE0143E}" type="presParOf" srcId="{5D3C67F3-42AF-42FD-8062-810B1E4C3FD0}" destId="{44F2FDBB-91D2-4D38-AE30-BA1A8D5BCD14}" srcOrd="6" destOrd="0" presId="urn:microsoft.com/office/officeart/2008/layout/LinedList"/>
    <dgm:cxn modelId="{56294F38-4E69-4A5F-B674-7B2C33188626}" type="presParOf" srcId="{5D3C67F3-42AF-42FD-8062-810B1E4C3FD0}" destId="{28B28EE2-07CA-4217-887E-1273ADEA819D}" srcOrd="7" destOrd="0" presId="urn:microsoft.com/office/officeart/2008/layout/LinedList"/>
    <dgm:cxn modelId="{2DB06DDD-C996-4B58-AA9B-75B0A62881E3}" type="presParOf" srcId="{28B28EE2-07CA-4217-887E-1273ADEA819D}" destId="{8C8CFCB5-C967-4DE9-B395-FC7AC9846035}" srcOrd="0" destOrd="0" presId="urn:microsoft.com/office/officeart/2008/layout/LinedList"/>
    <dgm:cxn modelId="{19C715AB-514F-47A0-9EA3-3618F975FDD1}" type="presParOf" srcId="{28B28EE2-07CA-4217-887E-1273ADEA819D}" destId="{289BB362-8FA6-4321-9E7A-5E50BA9A1A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952B5F-BA55-4348-AB63-C8AEE9B23DC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B5C648-0B98-4B0F-8EAF-DB30F4C97DE7}">
      <dgm:prSet custT="1"/>
      <dgm:spPr/>
      <dgm:t>
        <a:bodyPr/>
        <a:lstStyle/>
        <a:p>
          <a:pPr>
            <a:lnSpc>
              <a:spcPct val="100000"/>
            </a:lnSpc>
          </a:pPr>
          <a:r>
            <a:rPr lang="en-US" sz="2000" dirty="0"/>
            <a:t>Leisure is often thought of as “free time,” or any time we have when we don’t have to be doing something else (work, personal care, caretaking, household chores, etc.). It’s when we do activities for their own sake. It can also be thought of as a state of mind or a person’s perception that they’ve chosen what they’re doing and are free from being controlled by others or obligations. </a:t>
          </a:r>
        </a:p>
      </dgm:t>
    </dgm:pt>
    <dgm:pt modelId="{C277EB7E-03D3-4AB2-94A8-862ED8C1AECB}" type="parTrans" cxnId="{4E6BEB67-1CF7-4C3E-A3BA-03ECA170809E}">
      <dgm:prSet/>
      <dgm:spPr/>
      <dgm:t>
        <a:bodyPr/>
        <a:lstStyle/>
        <a:p>
          <a:endParaRPr lang="en-US"/>
        </a:p>
      </dgm:t>
    </dgm:pt>
    <dgm:pt modelId="{ED95D742-BE22-4713-9F89-362D8067AD1C}" type="sibTrans" cxnId="{4E6BEB67-1CF7-4C3E-A3BA-03ECA170809E}">
      <dgm:prSet/>
      <dgm:spPr/>
      <dgm:t>
        <a:bodyPr/>
        <a:lstStyle/>
        <a:p>
          <a:endParaRPr lang="en-US"/>
        </a:p>
      </dgm:t>
    </dgm:pt>
    <dgm:pt modelId="{3DAABA3C-1F7D-4F2B-919B-5B09BE865C33}">
      <dgm:prSet/>
      <dgm:spPr/>
      <dgm:t>
        <a:bodyPr/>
        <a:lstStyle/>
        <a:p>
          <a:pPr>
            <a:lnSpc>
              <a:spcPct val="100000"/>
            </a:lnSpc>
          </a:pPr>
          <a:r>
            <a:rPr lang="en-US" dirty="0"/>
            <a:t>That means the focus is on the doing, the experience of an activity—rather than on the outcome. </a:t>
          </a:r>
        </a:p>
      </dgm:t>
    </dgm:pt>
    <dgm:pt modelId="{2B48AB8B-9286-4229-B2F3-BA88962AADDC}" type="parTrans" cxnId="{98C32105-39FA-4D0F-B74C-736385712295}">
      <dgm:prSet/>
      <dgm:spPr/>
      <dgm:t>
        <a:bodyPr/>
        <a:lstStyle/>
        <a:p>
          <a:endParaRPr lang="en-US"/>
        </a:p>
      </dgm:t>
    </dgm:pt>
    <dgm:pt modelId="{A5D47578-4F11-4C41-BD20-B56F65E22E44}" type="sibTrans" cxnId="{98C32105-39FA-4D0F-B74C-736385712295}">
      <dgm:prSet/>
      <dgm:spPr/>
      <dgm:t>
        <a:bodyPr/>
        <a:lstStyle/>
        <a:p>
          <a:endParaRPr lang="en-US"/>
        </a:p>
      </dgm:t>
    </dgm:pt>
    <dgm:pt modelId="{635DF27B-C542-459C-94DC-A7A21CD06599}" type="pres">
      <dgm:prSet presAssocID="{A3952B5F-BA55-4348-AB63-C8AEE9B23DCB}" presName="root" presStyleCnt="0">
        <dgm:presLayoutVars>
          <dgm:dir/>
          <dgm:resizeHandles val="exact"/>
        </dgm:presLayoutVars>
      </dgm:prSet>
      <dgm:spPr/>
    </dgm:pt>
    <dgm:pt modelId="{02BFAA44-B1D4-40E6-8B11-D94CCA94D94E}" type="pres">
      <dgm:prSet presAssocID="{7FB5C648-0B98-4B0F-8EAF-DB30F4C97DE7}" presName="compNode" presStyleCnt="0"/>
      <dgm:spPr/>
    </dgm:pt>
    <dgm:pt modelId="{63984613-ACDA-407E-9E98-8E452CD1B761}" type="pres">
      <dgm:prSet presAssocID="{7FB5C648-0B98-4B0F-8EAF-DB30F4C97DE7}" presName="bgRect" presStyleLbl="bgShp" presStyleIdx="0" presStyleCnt="2" custScaleY="182182"/>
      <dgm:spPr/>
    </dgm:pt>
    <dgm:pt modelId="{9F57CA75-B21A-41A8-8C97-131D1E6DA7D6}" type="pres">
      <dgm:prSet presAssocID="{7FB5C648-0B98-4B0F-8EAF-DB30F4C97DE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DB143C5E-D408-491E-A514-BBF308A3713C}" type="pres">
      <dgm:prSet presAssocID="{7FB5C648-0B98-4B0F-8EAF-DB30F4C97DE7}" presName="spaceRect" presStyleCnt="0"/>
      <dgm:spPr/>
    </dgm:pt>
    <dgm:pt modelId="{53B4084E-9D37-42B3-8426-F7F65661C263}" type="pres">
      <dgm:prSet presAssocID="{7FB5C648-0B98-4B0F-8EAF-DB30F4C97DE7}" presName="parTx" presStyleLbl="revTx" presStyleIdx="0" presStyleCnt="2" custLinFactNeighborX="-5121" custLinFactNeighborY="-23651">
        <dgm:presLayoutVars>
          <dgm:chMax val="0"/>
          <dgm:chPref val="0"/>
        </dgm:presLayoutVars>
      </dgm:prSet>
      <dgm:spPr/>
    </dgm:pt>
    <dgm:pt modelId="{3FF0978A-01F7-4E6E-892F-6D531210DA5E}" type="pres">
      <dgm:prSet presAssocID="{ED95D742-BE22-4713-9F89-362D8067AD1C}" presName="sibTrans" presStyleCnt="0"/>
      <dgm:spPr/>
    </dgm:pt>
    <dgm:pt modelId="{0AF4DF4F-AF29-49FD-9BCF-B1936EDE10DB}" type="pres">
      <dgm:prSet presAssocID="{3DAABA3C-1F7D-4F2B-919B-5B09BE865C33}" presName="compNode" presStyleCnt="0"/>
      <dgm:spPr/>
    </dgm:pt>
    <dgm:pt modelId="{99EDC9E3-8725-45FC-BA2A-340DB938797E}" type="pres">
      <dgm:prSet presAssocID="{3DAABA3C-1F7D-4F2B-919B-5B09BE865C33}" presName="bgRect" presStyleLbl="bgShp" presStyleIdx="1" presStyleCnt="2"/>
      <dgm:spPr/>
    </dgm:pt>
    <dgm:pt modelId="{CE22D2BF-274E-4CF3-9F9C-7801BC801BF4}" type="pres">
      <dgm:prSet presAssocID="{3DAABA3C-1F7D-4F2B-919B-5B09BE865C3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ext>
      </dgm:extLst>
    </dgm:pt>
    <dgm:pt modelId="{6C8E891E-310D-43F5-BA61-176560F1748D}" type="pres">
      <dgm:prSet presAssocID="{3DAABA3C-1F7D-4F2B-919B-5B09BE865C33}" presName="spaceRect" presStyleCnt="0"/>
      <dgm:spPr/>
    </dgm:pt>
    <dgm:pt modelId="{D3B7ECD9-3CD5-4035-8CD6-3585085D04F0}" type="pres">
      <dgm:prSet presAssocID="{3DAABA3C-1F7D-4F2B-919B-5B09BE865C33}" presName="parTx" presStyleLbl="revTx" presStyleIdx="1" presStyleCnt="2" custLinFactNeighborX="-3184" custLinFactNeighborY="-24732">
        <dgm:presLayoutVars>
          <dgm:chMax val="0"/>
          <dgm:chPref val="0"/>
        </dgm:presLayoutVars>
      </dgm:prSet>
      <dgm:spPr/>
    </dgm:pt>
  </dgm:ptLst>
  <dgm:cxnLst>
    <dgm:cxn modelId="{98C32105-39FA-4D0F-B74C-736385712295}" srcId="{A3952B5F-BA55-4348-AB63-C8AEE9B23DCB}" destId="{3DAABA3C-1F7D-4F2B-919B-5B09BE865C33}" srcOrd="1" destOrd="0" parTransId="{2B48AB8B-9286-4229-B2F3-BA88962AADDC}" sibTransId="{A5D47578-4F11-4C41-BD20-B56F65E22E44}"/>
    <dgm:cxn modelId="{55ACF439-2F5E-465F-914C-279B3E56383C}" type="presOf" srcId="{7FB5C648-0B98-4B0F-8EAF-DB30F4C97DE7}" destId="{53B4084E-9D37-42B3-8426-F7F65661C263}" srcOrd="0" destOrd="0" presId="urn:microsoft.com/office/officeart/2018/2/layout/IconVerticalSolidList"/>
    <dgm:cxn modelId="{4E6BEB67-1CF7-4C3E-A3BA-03ECA170809E}" srcId="{A3952B5F-BA55-4348-AB63-C8AEE9B23DCB}" destId="{7FB5C648-0B98-4B0F-8EAF-DB30F4C97DE7}" srcOrd="0" destOrd="0" parTransId="{C277EB7E-03D3-4AB2-94A8-862ED8C1AECB}" sibTransId="{ED95D742-BE22-4713-9F89-362D8067AD1C}"/>
    <dgm:cxn modelId="{8678E3A5-4C5F-4B24-8BD6-4A0400937DB0}" type="presOf" srcId="{A3952B5F-BA55-4348-AB63-C8AEE9B23DCB}" destId="{635DF27B-C542-459C-94DC-A7A21CD06599}" srcOrd="0" destOrd="0" presId="urn:microsoft.com/office/officeart/2018/2/layout/IconVerticalSolidList"/>
    <dgm:cxn modelId="{36E56EDB-BFC8-4A06-BBB6-2C581245540F}" type="presOf" srcId="{3DAABA3C-1F7D-4F2B-919B-5B09BE865C33}" destId="{D3B7ECD9-3CD5-4035-8CD6-3585085D04F0}" srcOrd="0" destOrd="0" presId="urn:microsoft.com/office/officeart/2018/2/layout/IconVerticalSolidList"/>
    <dgm:cxn modelId="{0447538A-38EC-4B70-AEC7-B60AD351E399}" type="presParOf" srcId="{635DF27B-C542-459C-94DC-A7A21CD06599}" destId="{02BFAA44-B1D4-40E6-8B11-D94CCA94D94E}" srcOrd="0" destOrd="0" presId="urn:microsoft.com/office/officeart/2018/2/layout/IconVerticalSolidList"/>
    <dgm:cxn modelId="{FFBFC28B-3473-4BF5-B9B8-C21F76F79581}" type="presParOf" srcId="{02BFAA44-B1D4-40E6-8B11-D94CCA94D94E}" destId="{63984613-ACDA-407E-9E98-8E452CD1B761}" srcOrd="0" destOrd="0" presId="urn:microsoft.com/office/officeart/2018/2/layout/IconVerticalSolidList"/>
    <dgm:cxn modelId="{56DC2E66-97D7-4355-86E7-9ADA28D7F5DF}" type="presParOf" srcId="{02BFAA44-B1D4-40E6-8B11-D94CCA94D94E}" destId="{9F57CA75-B21A-41A8-8C97-131D1E6DA7D6}" srcOrd="1" destOrd="0" presId="urn:microsoft.com/office/officeart/2018/2/layout/IconVerticalSolidList"/>
    <dgm:cxn modelId="{E40931EE-8127-40E9-91D5-D291157533EB}" type="presParOf" srcId="{02BFAA44-B1D4-40E6-8B11-D94CCA94D94E}" destId="{DB143C5E-D408-491E-A514-BBF308A3713C}" srcOrd="2" destOrd="0" presId="urn:microsoft.com/office/officeart/2018/2/layout/IconVerticalSolidList"/>
    <dgm:cxn modelId="{30D349FA-B2A4-44A3-AC21-F5CCA7B1D5A4}" type="presParOf" srcId="{02BFAA44-B1D4-40E6-8B11-D94CCA94D94E}" destId="{53B4084E-9D37-42B3-8426-F7F65661C263}" srcOrd="3" destOrd="0" presId="urn:microsoft.com/office/officeart/2018/2/layout/IconVerticalSolidList"/>
    <dgm:cxn modelId="{FA538DE3-A211-4D1C-826B-865432BF4D47}" type="presParOf" srcId="{635DF27B-C542-459C-94DC-A7A21CD06599}" destId="{3FF0978A-01F7-4E6E-892F-6D531210DA5E}" srcOrd="1" destOrd="0" presId="urn:microsoft.com/office/officeart/2018/2/layout/IconVerticalSolidList"/>
    <dgm:cxn modelId="{9EA206AE-4950-413C-A59E-27BEFA43A86B}" type="presParOf" srcId="{635DF27B-C542-459C-94DC-A7A21CD06599}" destId="{0AF4DF4F-AF29-49FD-9BCF-B1936EDE10DB}" srcOrd="2" destOrd="0" presId="urn:microsoft.com/office/officeart/2018/2/layout/IconVerticalSolidList"/>
    <dgm:cxn modelId="{9F05D5F3-0F56-454B-BA3B-3C995B2CEF07}" type="presParOf" srcId="{0AF4DF4F-AF29-49FD-9BCF-B1936EDE10DB}" destId="{99EDC9E3-8725-45FC-BA2A-340DB938797E}" srcOrd="0" destOrd="0" presId="urn:microsoft.com/office/officeart/2018/2/layout/IconVerticalSolidList"/>
    <dgm:cxn modelId="{0D2C45B8-3B11-465C-93F7-BA3A35F57D67}" type="presParOf" srcId="{0AF4DF4F-AF29-49FD-9BCF-B1936EDE10DB}" destId="{CE22D2BF-274E-4CF3-9F9C-7801BC801BF4}" srcOrd="1" destOrd="0" presId="urn:microsoft.com/office/officeart/2018/2/layout/IconVerticalSolidList"/>
    <dgm:cxn modelId="{67AD92F4-ED88-41CE-9B3F-A52E5C12B608}" type="presParOf" srcId="{0AF4DF4F-AF29-49FD-9BCF-B1936EDE10DB}" destId="{6C8E891E-310D-43F5-BA61-176560F1748D}" srcOrd="2" destOrd="0" presId="urn:microsoft.com/office/officeart/2018/2/layout/IconVerticalSolidList"/>
    <dgm:cxn modelId="{1916FA2E-CA0A-423E-97BB-CE57A2166CE6}" type="presParOf" srcId="{0AF4DF4F-AF29-49FD-9BCF-B1936EDE10DB}" destId="{D3B7ECD9-3CD5-4035-8CD6-3585085D04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8B9B0-6C2B-428F-954C-2047614F2CB7}">
      <dsp:nvSpPr>
        <dsp:cNvPr id="0" name=""/>
        <dsp:cNvSpPr/>
      </dsp:nvSpPr>
      <dsp:spPr>
        <a:xfrm>
          <a:off x="0" y="31779"/>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Live</a:t>
          </a:r>
        </a:p>
      </dsp:txBody>
      <dsp:txXfrm>
        <a:off x="48005" y="79784"/>
        <a:ext cx="10419590" cy="887374"/>
      </dsp:txXfrm>
    </dsp:sp>
    <dsp:sp modelId="{053BC9B9-B273-4400-89C7-1CCBE75911AC}">
      <dsp:nvSpPr>
        <dsp:cNvPr id="0" name=""/>
        <dsp:cNvSpPr/>
      </dsp:nvSpPr>
      <dsp:spPr>
        <a:xfrm>
          <a:off x="0" y="1133244"/>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Learn</a:t>
          </a:r>
        </a:p>
      </dsp:txBody>
      <dsp:txXfrm>
        <a:off x="48005" y="1181249"/>
        <a:ext cx="10419590" cy="887374"/>
      </dsp:txXfrm>
    </dsp:sp>
    <dsp:sp modelId="{A1EF002B-65B2-4C18-9FDE-3D79B7D753FA}">
      <dsp:nvSpPr>
        <dsp:cNvPr id="0" name=""/>
        <dsp:cNvSpPr/>
      </dsp:nvSpPr>
      <dsp:spPr>
        <a:xfrm>
          <a:off x="0" y="2234709"/>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Work</a:t>
          </a:r>
        </a:p>
      </dsp:txBody>
      <dsp:txXfrm>
        <a:off x="48005" y="2282714"/>
        <a:ext cx="10419590" cy="887374"/>
      </dsp:txXfrm>
    </dsp:sp>
    <dsp:sp modelId="{19D43814-C0C3-4E4F-825C-5DC7EE5A18DC}">
      <dsp:nvSpPr>
        <dsp:cNvPr id="0" name=""/>
        <dsp:cNvSpPr/>
      </dsp:nvSpPr>
      <dsp:spPr>
        <a:xfrm>
          <a:off x="0" y="3336174"/>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t>Play, Serve &amp; Worship</a:t>
          </a:r>
          <a:endParaRPr lang="en-US" sz="4100" kern="1200" dirty="0"/>
        </a:p>
      </dsp:txBody>
      <dsp:txXfrm>
        <a:off x="48005" y="3384179"/>
        <a:ext cx="10419590" cy="88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0E145-DB5F-4187-AA05-3D2B4617DACE}">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97D2D2-BB32-4940-86F9-60369A534476}">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Roles include titles like partner, athlete, leader, employee, parent, son or daughter, member, and yes, </a:t>
          </a:r>
          <a:r>
            <a:rPr lang="en-US" sz="2700" i="1" kern="1200"/>
            <a:t>friend</a:t>
          </a:r>
          <a:r>
            <a:rPr lang="en-US" sz="2700" kern="1200"/>
            <a:t>. </a:t>
          </a:r>
        </a:p>
      </dsp:txBody>
      <dsp:txXfrm>
        <a:off x="0" y="0"/>
        <a:ext cx="10515600" cy="1087834"/>
      </dsp:txXfrm>
    </dsp:sp>
    <dsp:sp modelId="{C9E600C1-4852-49E8-B48E-3D2F406B8239}">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4DD57-3F45-4D92-B3F1-5AA59A4CBE81}">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Roles come with perks</a:t>
          </a:r>
          <a:r>
            <a:rPr lang="en-US" sz="2700" kern="1200"/>
            <a:t>. If you’re an athlete, you get to wear the uniform, give the high fives, celebrate after a big win. </a:t>
          </a:r>
        </a:p>
      </dsp:txBody>
      <dsp:txXfrm>
        <a:off x="0" y="1087834"/>
        <a:ext cx="10515600" cy="1087834"/>
      </dsp:txXfrm>
    </dsp:sp>
    <dsp:sp modelId="{239178ED-8B0B-43BC-BB2D-61BE8DFB4F1F}">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20E25-E059-4015-8F67-1A1EE6ACE336}">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Roles also come with responsibilities</a:t>
          </a:r>
          <a:r>
            <a:rPr lang="en-US" sz="2700" kern="1200"/>
            <a:t>: you also must show up to practice on time, keep your body healthy, and show good sportsmanship. </a:t>
          </a:r>
        </a:p>
      </dsp:txBody>
      <dsp:txXfrm>
        <a:off x="0" y="2175669"/>
        <a:ext cx="10515600" cy="1087834"/>
      </dsp:txXfrm>
    </dsp:sp>
    <dsp:sp modelId="{44F2FDBB-91D2-4D38-AE30-BA1A8D5BCD14}">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CFCB5-C967-4DE9-B395-FC7AC9846035}">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Roles give us the chance to feel like </a:t>
          </a:r>
          <a:r>
            <a:rPr lang="en-US" sz="2700" b="1" kern="1200"/>
            <a:t>“I’m </a:t>
          </a:r>
          <a:r>
            <a:rPr lang="en-US" sz="2700" b="1" i="1" kern="1200"/>
            <a:t>some</a:t>
          </a:r>
          <a:r>
            <a:rPr lang="en-US" sz="2700" b="1" kern="1200"/>
            <a:t>body.” </a:t>
          </a:r>
          <a:endParaRPr lang="en-US" sz="2700" kern="1200"/>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84613-ACDA-407E-9E98-8E452CD1B761}">
      <dsp:nvSpPr>
        <dsp:cNvPr id="0" name=""/>
        <dsp:cNvSpPr/>
      </dsp:nvSpPr>
      <dsp:spPr>
        <a:xfrm>
          <a:off x="0" y="1681"/>
          <a:ext cx="10515600" cy="19410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57CA75-B21A-41A8-8C97-131D1E6DA7D6}">
      <dsp:nvSpPr>
        <dsp:cNvPr id="0" name=""/>
        <dsp:cNvSpPr/>
      </dsp:nvSpPr>
      <dsp:spPr>
        <a:xfrm>
          <a:off x="587171" y="438420"/>
          <a:ext cx="1067584" cy="10675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4084E-9D37-42B3-8426-F7F65661C263}">
      <dsp:nvSpPr>
        <dsp:cNvPr id="0" name=""/>
        <dsp:cNvSpPr/>
      </dsp:nvSpPr>
      <dsp:spPr>
        <a:xfrm>
          <a:off x="1819046" y="0"/>
          <a:ext cx="8257800" cy="1941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29" tIns="205429" rIns="205429" bIns="205429" numCol="1" spcCol="1270" anchor="ctr" anchorCtr="0">
          <a:noAutofit/>
        </a:bodyPr>
        <a:lstStyle/>
        <a:p>
          <a:pPr marL="0" lvl="0" indent="0" algn="l" defTabSz="889000">
            <a:lnSpc>
              <a:spcPct val="100000"/>
            </a:lnSpc>
            <a:spcBef>
              <a:spcPct val="0"/>
            </a:spcBef>
            <a:spcAft>
              <a:spcPct val="35000"/>
            </a:spcAft>
            <a:buNone/>
          </a:pPr>
          <a:r>
            <a:rPr lang="en-US" sz="2000" kern="1200" dirty="0"/>
            <a:t>Leisure is often thought of as “free time,” or any time we have when we don’t have to be doing something else (work, personal care, caretaking, household chores, etc.). It’s when we do activities for their own sake. It can also be thought of as a state of mind or a person’s perception that they’ve chosen what they’re doing and are free from being controlled by others or obligations. </a:t>
          </a:r>
        </a:p>
      </dsp:txBody>
      <dsp:txXfrm>
        <a:off x="1819046" y="0"/>
        <a:ext cx="8257800" cy="1941063"/>
      </dsp:txXfrm>
    </dsp:sp>
    <dsp:sp modelId="{99EDC9E3-8725-45FC-BA2A-340DB938797E}">
      <dsp:nvSpPr>
        <dsp:cNvPr id="0" name=""/>
        <dsp:cNvSpPr/>
      </dsp:nvSpPr>
      <dsp:spPr>
        <a:xfrm>
          <a:off x="0" y="2726694"/>
          <a:ext cx="10515600" cy="1065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22D2BF-274E-4CF3-9F9C-7801BC801BF4}">
      <dsp:nvSpPr>
        <dsp:cNvPr id="0" name=""/>
        <dsp:cNvSpPr/>
      </dsp:nvSpPr>
      <dsp:spPr>
        <a:xfrm>
          <a:off x="587171" y="2725628"/>
          <a:ext cx="1067584" cy="10675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7ECD9-3CD5-4035-8CD6-3585085D04F0}">
      <dsp:nvSpPr>
        <dsp:cNvPr id="0" name=""/>
        <dsp:cNvSpPr/>
      </dsp:nvSpPr>
      <dsp:spPr>
        <a:xfrm>
          <a:off x="1978999" y="2246630"/>
          <a:ext cx="8257800" cy="1941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29" tIns="205429" rIns="205429" bIns="205429" numCol="1" spcCol="1270" anchor="ctr" anchorCtr="0">
          <a:noAutofit/>
        </a:bodyPr>
        <a:lstStyle/>
        <a:p>
          <a:pPr marL="0" lvl="0" indent="0" algn="l" defTabSz="1111250">
            <a:lnSpc>
              <a:spcPct val="100000"/>
            </a:lnSpc>
            <a:spcBef>
              <a:spcPct val="0"/>
            </a:spcBef>
            <a:spcAft>
              <a:spcPct val="35000"/>
            </a:spcAft>
            <a:buNone/>
          </a:pPr>
          <a:r>
            <a:rPr lang="en-US" sz="2500" kern="1200" dirty="0"/>
            <a:t>That means the focus is on the doing, the experience of an activity—rather than on the outcome. </a:t>
          </a:r>
        </a:p>
      </dsp:txBody>
      <dsp:txXfrm>
        <a:off x="1978999" y="2246630"/>
        <a:ext cx="8257800" cy="19410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D77F2-0CE5-4997-85D4-F8B588BFF769}"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AC5F4-03E2-43D7-83DF-CC9BC58BBC71}" type="slidenum">
              <a:rPr lang="en-US" smtClean="0"/>
              <a:t>‹#›</a:t>
            </a:fld>
            <a:endParaRPr lang="en-US"/>
          </a:p>
        </p:txBody>
      </p:sp>
    </p:spTree>
    <p:extLst>
      <p:ext uri="{BB962C8B-B14F-4D97-AF65-F5344CB8AC3E}">
        <p14:creationId xmlns:p14="http://schemas.microsoft.com/office/powerpoint/2010/main" val="340604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the website where you can download these toolkits at the end.</a:t>
            </a:r>
          </a:p>
        </p:txBody>
      </p:sp>
      <p:sp>
        <p:nvSpPr>
          <p:cNvPr id="4" name="Slide Number Placeholder 3"/>
          <p:cNvSpPr>
            <a:spLocks noGrp="1"/>
          </p:cNvSpPr>
          <p:nvPr>
            <p:ph type="sldNum" sz="quarter" idx="5"/>
          </p:nvPr>
        </p:nvSpPr>
        <p:spPr/>
        <p:txBody>
          <a:bodyPr/>
          <a:lstStyle/>
          <a:p>
            <a:fld id="{4B4AC5F4-03E2-43D7-83DF-CC9BC58BBC71}" type="slidenum">
              <a:rPr lang="en-US" smtClean="0"/>
              <a:t>2</a:t>
            </a:fld>
            <a:endParaRPr lang="en-US"/>
          </a:p>
        </p:txBody>
      </p:sp>
    </p:spTree>
    <p:extLst>
      <p:ext uri="{BB962C8B-B14F-4D97-AF65-F5344CB8AC3E}">
        <p14:creationId xmlns:p14="http://schemas.microsoft.com/office/powerpoint/2010/main" val="196262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 would it feel if the most important people in your life were </a:t>
            </a:r>
            <a:r>
              <a:rPr lang="en-US" b="1" dirty="0"/>
              <a:t>paid</a:t>
            </a:r>
            <a:r>
              <a:rPr lang="en-US" dirty="0"/>
              <a:t> to be with you?</a:t>
            </a:r>
          </a:p>
        </p:txBody>
      </p:sp>
      <p:sp>
        <p:nvSpPr>
          <p:cNvPr id="4" name="Slide Number Placeholder 3"/>
          <p:cNvSpPr>
            <a:spLocks noGrp="1"/>
          </p:cNvSpPr>
          <p:nvPr>
            <p:ph type="sldNum" sz="quarter" idx="5"/>
          </p:nvPr>
        </p:nvSpPr>
        <p:spPr/>
        <p:txBody>
          <a:bodyPr/>
          <a:lstStyle/>
          <a:p>
            <a:fld id="{4B4AC5F4-03E2-43D7-83DF-CC9BC58BBC71}" type="slidenum">
              <a:rPr lang="en-US" smtClean="0"/>
              <a:t>19</a:t>
            </a:fld>
            <a:endParaRPr lang="en-US"/>
          </a:p>
        </p:txBody>
      </p:sp>
    </p:spTree>
    <p:extLst>
      <p:ext uri="{BB962C8B-B14F-4D97-AF65-F5344CB8AC3E}">
        <p14:creationId xmlns:p14="http://schemas.microsoft.com/office/powerpoint/2010/main" val="1689113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Add to slide or notes: How would you feel about your life, if the two or three people you most count on were </a:t>
            </a:r>
            <a:r>
              <a:rPr lang="en-US" sz="1800" b="1" i="1" dirty="0">
                <a:effectLst/>
                <a:latin typeface="Calibri" panose="020F0502020204030204" pitchFamily="34" charset="0"/>
                <a:ea typeface="Times New Roman" panose="02020603050405020304" pitchFamily="18" charset="0"/>
                <a:cs typeface="Times New Roman" panose="02020603050405020304" pitchFamily="18" charset="0"/>
              </a:rPr>
              <a:t>paid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to be in your life, assigned by the state?</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20</a:t>
            </a:fld>
            <a:endParaRPr lang="en-US"/>
          </a:p>
        </p:txBody>
      </p:sp>
    </p:spTree>
    <p:extLst>
      <p:ext uri="{BB962C8B-B14F-4D97-AF65-F5344CB8AC3E}">
        <p14:creationId xmlns:p14="http://schemas.microsoft.com/office/powerpoint/2010/main" val="2067721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21</a:t>
            </a:fld>
            <a:endParaRPr lang="en-US"/>
          </a:p>
        </p:txBody>
      </p:sp>
    </p:spTree>
    <p:extLst>
      <p:ext uri="{BB962C8B-B14F-4D97-AF65-F5344CB8AC3E}">
        <p14:creationId xmlns:p14="http://schemas.microsoft.com/office/powerpoint/2010/main" val="103738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Jess had built such a strong relationship with Angelina during the time she worked at Angelina’s home that when she transferred, she asked to stay as relief staff so they could still participate in races together. Jess has really acted as a </a:t>
            </a:r>
            <a:r>
              <a:rPr lang="en-US" sz="1200" i="1" kern="1200" dirty="0">
                <a:solidFill>
                  <a:schemeClr val="tx1"/>
                </a:solidFill>
                <a:effectLst/>
                <a:latin typeface="+mn-lt"/>
                <a:ea typeface="+mn-ea"/>
                <a:cs typeface="+mn-cs"/>
              </a:rPr>
              <a:t>community connector</a:t>
            </a:r>
            <a:r>
              <a:rPr lang="en-US" sz="1200" kern="1200" dirty="0">
                <a:solidFill>
                  <a:schemeClr val="tx1"/>
                </a:solidFill>
                <a:effectLst/>
                <a:latin typeface="+mn-lt"/>
                <a:ea typeface="+mn-ea"/>
                <a:cs typeface="+mn-cs"/>
              </a:rPr>
              <a:t> for Angelina within the 5K racing community.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22</a:t>
            </a:fld>
            <a:endParaRPr lang="en-US"/>
          </a:p>
        </p:txBody>
      </p:sp>
    </p:spTree>
    <p:extLst>
      <p:ext uri="{BB962C8B-B14F-4D97-AF65-F5344CB8AC3E}">
        <p14:creationId xmlns:p14="http://schemas.microsoft.com/office/powerpoint/2010/main" val="2680720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25</a:t>
            </a:fld>
            <a:endParaRPr lang="en-US"/>
          </a:p>
        </p:txBody>
      </p:sp>
    </p:spTree>
    <p:extLst>
      <p:ext uri="{BB962C8B-B14F-4D97-AF65-F5344CB8AC3E}">
        <p14:creationId xmlns:p14="http://schemas.microsoft.com/office/powerpoint/2010/main" val="2943998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if the person is unable to communicate their interests? How would you engage the person to determine interests?</a:t>
            </a:r>
          </a:p>
          <a:p>
            <a:endParaRPr lang="en-US" dirty="0"/>
          </a:p>
          <a:p>
            <a:r>
              <a:rPr lang="en-US" dirty="0"/>
              <a:t>Answers/Note: Communication device, picture board, interest survey, watch a video of someone doing the activity and watch their reaction! What if you’re unsure if they enjoyed the activity/experience? Watch for their reactions!</a:t>
            </a:r>
          </a:p>
        </p:txBody>
      </p:sp>
      <p:sp>
        <p:nvSpPr>
          <p:cNvPr id="4" name="Slide Number Placeholder 3"/>
          <p:cNvSpPr>
            <a:spLocks noGrp="1"/>
          </p:cNvSpPr>
          <p:nvPr>
            <p:ph type="sldNum" sz="quarter" idx="5"/>
          </p:nvPr>
        </p:nvSpPr>
        <p:spPr/>
        <p:txBody>
          <a:bodyPr/>
          <a:lstStyle/>
          <a:p>
            <a:fld id="{4B4AC5F4-03E2-43D7-83DF-CC9BC58BBC71}" type="slidenum">
              <a:rPr lang="en-US" smtClean="0"/>
              <a:t>26</a:t>
            </a:fld>
            <a:endParaRPr lang="en-US"/>
          </a:p>
        </p:txBody>
      </p:sp>
    </p:spTree>
    <p:extLst>
      <p:ext uri="{BB962C8B-B14F-4D97-AF65-F5344CB8AC3E}">
        <p14:creationId xmlns:p14="http://schemas.microsoft.com/office/powerpoint/2010/main" val="2096245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27</a:t>
            </a:fld>
            <a:endParaRPr lang="en-US"/>
          </a:p>
        </p:txBody>
      </p:sp>
    </p:spTree>
    <p:extLst>
      <p:ext uri="{BB962C8B-B14F-4D97-AF65-F5344CB8AC3E}">
        <p14:creationId xmlns:p14="http://schemas.microsoft.com/office/powerpoint/2010/main" val="290788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28</a:t>
            </a:fld>
            <a:endParaRPr lang="en-US"/>
          </a:p>
        </p:txBody>
      </p:sp>
    </p:spTree>
    <p:extLst>
      <p:ext uri="{BB962C8B-B14F-4D97-AF65-F5344CB8AC3E}">
        <p14:creationId xmlns:p14="http://schemas.microsoft.com/office/powerpoint/2010/main" val="154845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29</a:t>
            </a:fld>
            <a:endParaRPr lang="en-US"/>
          </a:p>
        </p:txBody>
      </p:sp>
    </p:spTree>
    <p:extLst>
      <p:ext uri="{BB962C8B-B14F-4D97-AF65-F5344CB8AC3E}">
        <p14:creationId xmlns:p14="http://schemas.microsoft.com/office/powerpoint/2010/main" val="2382355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Specialized, “inclusion” hour at the pool, “adapted” (not adaptive) classes, for “all/diverse abilities” = almost always segregation</a:t>
            </a:r>
          </a:p>
        </p:txBody>
      </p:sp>
      <p:sp>
        <p:nvSpPr>
          <p:cNvPr id="4" name="Slide Number Placeholder 3"/>
          <p:cNvSpPr>
            <a:spLocks noGrp="1"/>
          </p:cNvSpPr>
          <p:nvPr>
            <p:ph type="sldNum" sz="quarter" idx="5"/>
          </p:nvPr>
        </p:nvSpPr>
        <p:spPr/>
        <p:txBody>
          <a:bodyPr/>
          <a:lstStyle/>
          <a:p>
            <a:fld id="{4B4AC5F4-03E2-43D7-83DF-CC9BC58BBC71}" type="slidenum">
              <a:rPr lang="en-US" smtClean="0"/>
              <a:t>31</a:t>
            </a:fld>
            <a:endParaRPr lang="en-US"/>
          </a:p>
        </p:txBody>
      </p:sp>
    </p:spTree>
    <p:extLst>
      <p:ext uri="{BB962C8B-B14F-4D97-AF65-F5344CB8AC3E}">
        <p14:creationId xmlns:p14="http://schemas.microsoft.com/office/powerpoint/2010/main" val="201069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3</a:t>
            </a:fld>
            <a:endParaRPr lang="en-US"/>
          </a:p>
        </p:txBody>
      </p:sp>
    </p:spTree>
    <p:extLst>
      <p:ext uri="{BB962C8B-B14F-4D97-AF65-F5344CB8AC3E}">
        <p14:creationId xmlns:p14="http://schemas.microsoft.com/office/powerpoint/2010/main" val="3891781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kern="1200" dirty="0">
                <a:solidFill>
                  <a:schemeClr val="tx1"/>
                </a:solidFill>
                <a:effectLst/>
                <a:latin typeface="+mn-lt"/>
                <a:ea typeface="+mn-ea"/>
                <a:cs typeface="+mn-cs"/>
              </a:rPr>
              <a:t>NOTE: The teacher could choose the option of an exercise- have participants think of every civic opportunities in their town/community. Where in your town could they use volunteers?</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Every town and city also abounds with </a:t>
            </a:r>
            <a:r>
              <a:rPr lang="en-US" sz="1800" b="1" kern="1200" dirty="0">
                <a:solidFill>
                  <a:schemeClr val="tx1"/>
                </a:solidFill>
                <a:effectLst/>
                <a:latin typeface="+mn-lt"/>
                <a:ea typeface="+mn-ea"/>
                <a:cs typeface="+mn-cs"/>
              </a:rPr>
              <a:t>civic organizations</a:t>
            </a:r>
            <a:r>
              <a:rPr lang="en-US" sz="1800" kern="1200" dirty="0">
                <a:solidFill>
                  <a:schemeClr val="tx1"/>
                </a:solidFill>
                <a:effectLst/>
                <a:latin typeface="+mn-lt"/>
                <a:ea typeface="+mn-ea"/>
                <a:cs typeface="+mn-cs"/>
              </a:rPr>
              <a:t> like Lions Clubs, Kiwanis, Rotary, political organizations, cultural and arts, friends of the library, community theatre, election campaigns, historical commission, human services, animals, environmental, and others. Some may be loosely affiliated action groups, while others may be formalized </a:t>
            </a:r>
            <a:r>
              <a:rPr lang="en-US" sz="1800" b="1" kern="1200" dirty="0">
                <a:solidFill>
                  <a:schemeClr val="tx1"/>
                </a:solidFill>
                <a:effectLst/>
                <a:latin typeface="+mn-lt"/>
                <a:ea typeface="+mn-ea"/>
                <a:cs typeface="+mn-cs"/>
              </a:rPr>
              <a:t>nonprofit organizations. </a:t>
            </a:r>
            <a:r>
              <a:rPr lang="en-US" sz="1800" kern="1200" dirty="0">
                <a:solidFill>
                  <a:schemeClr val="tx1"/>
                </a:solidFill>
                <a:effectLst/>
                <a:latin typeface="+mn-lt"/>
                <a:ea typeface="+mn-ea"/>
                <a:cs typeface="+mn-cs"/>
              </a:rPr>
              <a:t>Either way, they rely heavily on volunteer members of their board of directors and other committees. All of them would benefit from having people with disabilities as part of their governing body or other project-based groups. </a:t>
            </a:r>
            <a:endParaRPr lang="en-US" sz="1800" dirty="0"/>
          </a:p>
        </p:txBody>
      </p:sp>
      <p:sp>
        <p:nvSpPr>
          <p:cNvPr id="4" name="Slide Number Placeholder 3"/>
          <p:cNvSpPr>
            <a:spLocks noGrp="1"/>
          </p:cNvSpPr>
          <p:nvPr>
            <p:ph type="sldNum" sz="quarter" idx="5"/>
          </p:nvPr>
        </p:nvSpPr>
        <p:spPr/>
        <p:txBody>
          <a:bodyPr/>
          <a:lstStyle/>
          <a:p>
            <a:fld id="{4B4AC5F4-03E2-43D7-83DF-CC9BC58BBC71}" type="slidenum">
              <a:rPr lang="en-US" smtClean="0"/>
              <a:t>32</a:t>
            </a:fld>
            <a:endParaRPr lang="en-US"/>
          </a:p>
        </p:txBody>
      </p:sp>
    </p:spTree>
    <p:extLst>
      <p:ext uri="{BB962C8B-B14F-4D97-AF65-F5344CB8AC3E}">
        <p14:creationId xmlns:p14="http://schemas.microsoft.com/office/powerpoint/2010/main" val="177193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a good idea to research who is already on the committees or are members of organizations. You may find out that you already know someone who is a member and can approach on behalf of the person with a disability.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33</a:t>
            </a:fld>
            <a:endParaRPr lang="en-US"/>
          </a:p>
        </p:txBody>
      </p:sp>
    </p:spTree>
    <p:extLst>
      <p:ext uri="{BB962C8B-B14F-4D97-AF65-F5344CB8AC3E}">
        <p14:creationId xmlns:p14="http://schemas.microsoft.com/office/powerpoint/2010/main" val="2627525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Read Slide and then continue….</a:t>
            </a:r>
          </a:p>
          <a:p>
            <a:pPr marL="0" indent="0">
              <a:buNone/>
            </a:pPr>
            <a:endParaRPr lang="en-US" dirty="0"/>
          </a:p>
          <a:p>
            <a:pPr marL="0" indent="0">
              <a:buNone/>
            </a:pPr>
            <a:r>
              <a:rPr lang="en-US" dirty="0"/>
              <a:t>Serendipitously, the local landfill was being closed, and Mark’s town was convening a recycling committee to help plan an expansion and redesign of the recycling facility and process. </a:t>
            </a:r>
          </a:p>
          <a:p>
            <a:pPr marL="0" indent="0">
              <a:buNone/>
            </a:pPr>
            <a:endParaRPr lang="en-US" dirty="0"/>
          </a:p>
          <a:p>
            <a:pPr marL="0" indent="0">
              <a:buNone/>
            </a:pPr>
            <a:r>
              <a:rPr lang="en-US" dirty="0"/>
              <a:t>Mark’s family supported him to apply for a position on the committee, and he was among those chosen. It was a proud moment when he was sworn in by the select board as the youngest member of an official town board—at the age of nine! </a:t>
            </a:r>
          </a:p>
          <a:p>
            <a:pPr marL="0" indent="0">
              <a:buNone/>
            </a:pPr>
            <a:endParaRPr lang="en-US" dirty="0"/>
          </a:p>
          <a:p>
            <a:pPr marL="0" indent="0">
              <a:buNone/>
            </a:pPr>
            <a:r>
              <a:rPr lang="en-US" dirty="0"/>
              <a:t>Mark met regularly with the other committee members, both at the town hall and at the site of the facility. His input was valued and considered, and within two years, the town had a fully functioning, efficient recycling program in place. </a:t>
            </a:r>
          </a:p>
          <a:p>
            <a:pPr marL="0" indent="0">
              <a:buNone/>
            </a:pPr>
            <a:endParaRPr lang="en-US" dirty="0"/>
          </a:p>
          <a:p>
            <a:pPr marL="0" indent="0">
              <a:buNone/>
            </a:pPr>
            <a:r>
              <a:rPr lang="en-US" dirty="0"/>
              <a:t>While on the committee, Mark made connections. It is notable that when he was old enough, because of this earlier civic engagement, Mark was offered a summer job by the town’s highway department, which oversees the recycling facility. </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34</a:t>
            </a:fld>
            <a:endParaRPr lang="en-US"/>
          </a:p>
        </p:txBody>
      </p:sp>
    </p:spTree>
    <p:extLst>
      <p:ext uri="{BB962C8B-B14F-4D97-AF65-F5344CB8AC3E}">
        <p14:creationId xmlns:p14="http://schemas.microsoft.com/office/powerpoint/2010/main" val="422914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don’t often think about the steps we take in everyday life, break down how we think about something, and consider how we put all of that into action. When it comes to joining a new community or trying a new activity, how do you learn about the space and expectations, prepare for the experience, and become involved with it? How do you establish yourself as a member of that community and deepen your role, and then how does it become a central part of your life?</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35</a:t>
            </a:fld>
            <a:endParaRPr lang="en-US"/>
          </a:p>
        </p:txBody>
      </p:sp>
    </p:spTree>
    <p:extLst>
      <p:ext uri="{BB962C8B-B14F-4D97-AF65-F5344CB8AC3E}">
        <p14:creationId xmlns:p14="http://schemas.microsoft.com/office/powerpoint/2010/main" val="3824617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Deeply connecting people with disabilities within an activity or organization is much more successful if someone within that organization, rather than an external person (a staff or family member, for example), is helping them take those steps.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36</a:t>
            </a:fld>
            <a:endParaRPr lang="en-US"/>
          </a:p>
        </p:txBody>
      </p:sp>
    </p:spTree>
    <p:extLst>
      <p:ext uri="{BB962C8B-B14F-4D97-AF65-F5344CB8AC3E}">
        <p14:creationId xmlns:p14="http://schemas.microsoft.com/office/powerpoint/2010/main" val="1027808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39</a:t>
            </a:fld>
            <a:endParaRPr lang="en-US"/>
          </a:p>
        </p:txBody>
      </p:sp>
    </p:spTree>
    <p:extLst>
      <p:ext uri="{BB962C8B-B14F-4D97-AF65-F5344CB8AC3E}">
        <p14:creationId xmlns:p14="http://schemas.microsoft.com/office/powerpoint/2010/main" val="203084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42</a:t>
            </a:fld>
            <a:endParaRPr lang="en-US"/>
          </a:p>
        </p:txBody>
      </p:sp>
    </p:spTree>
    <p:extLst>
      <p:ext uri="{BB962C8B-B14F-4D97-AF65-F5344CB8AC3E}">
        <p14:creationId xmlns:p14="http://schemas.microsoft.com/office/powerpoint/2010/main" val="2484405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It is important to note that prior to his deep involvement with his church, Greg was on a behavior plan; however, he has experienced a significant decrease in anxiety, which he struggled with in the past. He has also reported increased feelings of self-assurance and happiness, and his behavior plan has been phased out. This is a major milestone for Greg. Not only has this progress provided a major boost in his confidence, but he is actively seeking new friendships by participating in other activities, such as book clubs and adult education classes.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43</a:t>
            </a:fld>
            <a:endParaRPr lang="en-US"/>
          </a:p>
        </p:txBody>
      </p:sp>
    </p:spTree>
    <p:extLst>
      <p:ext uri="{BB962C8B-B14F-4D97-AF65-F5344CB8AC3E}">
        <p14:creationId xmlns:p14="http://schemas.microsoft.com/office/powerpoint/2010/main" val="3614388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Greg was very clear that he was interested in attending a church. Staff listened to this and invested their time in making that connection happen. Being sure that people receive </a:t>
            </a:r>
            <a:r>
              <a:rPr lang="en-US" b="1" dirty="0"/>
              <a:t>support for the things in which they are truly interested</a:t>
            </a:r>
            <a:r>
              <a:rPr lang="en-US" dirty="0"/>
              <a:t> is important!</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immensely helpful that one of the </a:t>
            </a:r>
            <a:r>
              <a:rPr lang="en-US" b="1" dirty="0"/>
              <a:t>support staff was already familiar with the church</a:t>
            </a:r>
            <a:r>
              <a:rPr lang="en-US" dirty="0"/>
              <a:t> that Greg wanted to attend and also knew some of that church’s members. He was able to lay some groundwork ahead of time, including encouraging the existing church members to extend a welcome to Greg. Identifying </a:t>
            </a:r>
            <a:r>
              <a:rPr lang="en-US" b="1" dirty="0"/>
              <a:t>gatekeepers</a:t>
            </a:r>
            <a:r>
              <a:rPr lang="en-US" dirty="0"/>
              <a:t> in the community (outside of the human service system) can enhance the chances of someone being part of a group and establishing relationships, including friendships.</a:t>
            </a:r>
          </a:p>
          <a:p>
            <a:endParaRPr lang="en-US" dirty="0"/>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44</a:t>
            </a:fld>
            <a:endParaRPr lang="en-US"/>
          </a:p>
        </p:txBody>
      </p:sp>
    </p:spTree>
    <p:extLst>
      <p:ext uri="{BB962C8B-B14F-4D97-AF65-F5344CB8AC3E}">
        <p14:creationId xmlns:p14="http://schemas.microsoft.com/office/powerpoint/2010/main" val="954325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45</a:t>
            </a:fld>
            <a:endParaRPr lang="en-US"/>
          </a:p>
        </p:txBody>
      </p:sp>
    </p:spTree>
    <p:extLst>
      <p:ext uri="{BB962C8B-B14F-4D97-AF65-F5344CB8AC3E}">
        <p14:creationId xmlns:p14="http://schemas.microsoft.com/office/powerpoint/2010/main" val="2471249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the questions: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Notes: We often meet others because they like to do the same things we like to do or care about the same causes. We connect through shared interests in reading or baseball or theater or the Audubon Society or sailing or places of worship or dance or donuts—or a million other possibilities. Sometimes, these connections lead us into friendships.</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4</a:t>
            </a:fld>
            <a:endParaRPr lang="en-US"/>
          </a:p>
        </p:txBody>
      </p:sp>
    </p:spTree>
    <p:extLst>
      <p:ext uri="{BB962C8B-B14F-4D97-AF65-F5344CB8AC3E}">
        <p14:creationId xmlns:p14="http://schemas.microsoft.com/office/powerpoint/2010/main" val="3683801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50</a:t>
            </a:fld>
            <a:endParaRPr lang="en-US"/>
          </a:p>
        </p:txBody>
      </p:sp>
    </p:spTree>
    <p:extLst>
      <p:ext uri="{BB962C8B-B14F-4D97-AF65-F5344CB8AC3E}">
        <p14:creationId xmlns:p14="http://schemas.microsoft.com/office/powerpoint/2010/main" val="412532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Connections like this have several benefits, according to McKnight and Block (2010):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giver sees their own value in the appreciation of those receiving their gifts.</a:t>
            </a:r>
          </a:p>
          <a:p>
            <a:pPr marL="342900" marR="0" lvl="0" indent="-342900">
              <a:lnSpc>
                <a:spcPct val="107000"/>
              </a:lnSpc>
              <a:spcBef>
                <a:spcPts val="0"/>
              </a:spcBef>
              <a:spcAft>
                <a:spcPts val="800"/>
              </a:spcAft>
              <a:buFont typeface="Calibri" panose="020F0502020204030204" pitchFamily="34" charset="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receiver sees the value of the giver in the gift.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3.      The community becomes more valuable as the value of that gift is shared to benefit others.</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51</a:t>
            </a:fld>
            <a:endParaRPr lang="en-US"/>
          </a:p>
        </p:txBody>
      </p:sp>
    </p:spTree>
    <p:extLst>
      <p:ext uri="{BB962C8B-B14F-4D97-AF65-F5344CB8AC3E}">
        <p14:creationId xmlns:p14="http://schemas.microsoft.com/office/powerpoint/2010/main" val="4061622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possibilities are endless, whether in recreation groups, civic groups, or faith communities. Some people may like active, noisy things to do or to be part of a team, while others might prefer a quiet hike or fishing trip, or to take a leadership role for a cause they care about. This could be finding a new opportunity or deepening involvement or changing roles in an existing integrated activity. As long as the activity could lead to friendships, game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Preparing would include what to wear, what to bring, and how to act in order to be welcomed.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52</a:t>
            </a:fld>
            <a:endParaRPr lang="en-US"/>
          </a:p>
        </p:txBody>
      </p:sp>
    </p:spTree>
    <p:extLst>
      <p:ext uri="{BB962C8B-B14F-4D97-AF65-F5344CB8AC3E}">
        <p14:creationId xmlns:p14="http://schemas.microsoft.com/office/powerpoint/2010/main" val="1920701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53</a:t>
            </a:fld>
            <a:endParaRPr lang="en-US"/>
          </a:p>
        </p:txBody>
      </p:sp>
    </p:spTree>
    <p:extLst>
      <p:ext uri="{BB962C8B-B14F-4D97-AF65-F5344CB8AC3E}">
        <p14:creationId xmlns:p14="http://schemas.microsoft.com/office/powerpoint/2010/main" val="2943998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if the person is unable to communicate their interests? How would you engage the person to determine interests?</a:t>
            </a:r>
          </a:p>
          <a:p>
            <a:endParaRPr lang="en-US" dirty="0"/>
          </a:p>
          <a:p>
            <a:r>
              <a:rPr lang="en-US" dirty="0"/>
              <a:t>Answers/Note: Communication device, picture board, interest survey, watch a video of someone doing the activity and watch their reaction! What if you’re unsure if they enjoyed the activity/experience? Watch for their reactions!</a:t>
            </a:r>
          </a:p>
        </p:txBody>
      </p:sp>
      <p:sp>
        <p:nvSpPr>
          <p:cNvPr id="4" name="Slide Number Placeholder 3"/>
          <p:cNvSpPr>
            <a:spLocks noGrp="1"/>
          </p:cNvSpPr>
          <p:nvPr>
            <p:ph type="sldNum" sz="quarter" idx="5"/>
          </p:nvPr>
        </p:nvSpPr>
        <p:spPr/>
        <p:txBody>
          <a:bodyPr/>
          <a:lstStyle/>
          <a:p>
            <a:fld id="{4B4AC5F4-03E2-43D7-83DF-CC9BC58BBC71}" type="slidenum">
              <a:rPr lang="en-US" smtClean="0"/>
              <a:t>54</a:t>
            </a:fld>
            <a:endParaRPr lang="en-US"/>
          </a:p>
        </p:txBody>
      </p:sp>
    </p:spTree>
    <p:extLst>
      <p:ext uri="{BB962C8B-B14F-4D97-AF65-F5344CB8AC3E}">
        <p14:creationId xmlns:p14="http://schemas.microsoft.com/office/powerpoint/2010/main" val="2096245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59</a:t>
            </a:fld>
            <a:endParaRPr lang="en-US"/>
          </a:p>
        </p:txBody>
      </p:sp>
    </p:spTree>
    <p:extLst>
      <p:ext uri="{BB962C8B-B14F-4D97-AF65-F5344CB8AC3E}">
        <p14:creationId xmlns:p14="http://schemas.microsoft.com/office/powerpoint/2010/main" val="2335812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60</a:t>
            </a:fld>
            <a:endParaRPr lang="en-US"/>
          </a:p>
        </p:txBody>
      </p:sp>
    </p:spTree>
    <p:extLst>
      <p:ext uri="{BB962C8B-B14F-4D97-AF65-F5344CB8AC3E}">
        <p14:creationId xmlns:p14="http://schemas.microsoft.com/office/powerpoint/2010/main" val="947727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recreation industry, there are many different places where opportunities may happen. For friendships to develop, a priority must be given to activities that happen regularly over time, not to one-time events. For example, a summer concert in the park is not conducive to building friendships, while an open-mic night where regulars take turns performing songs or reading poems might be a great place to meet someone. </a:t>
            </a:r>
          </a:p>
        </p:txBody>
      </p:sp>
      <p:sp>
        <p:nvSpPr>
          <p:cNvPr id="4" name="Slide Number Placeholder 3"/>
          <p:cNvSpPr>
            <a:spLocks noGrp="1"/>
          </p:cNvSpPr>
          <p:nvPr>
            <p:ph type="sldNum" sz="quarter" idx="5"/>
          </p:nvPr>
        </p:nvSpPr>
        <p:spPr/>
        <p:txBody>
          <a:bodyPr/>
          <a:lstStyle/>
          <a:p>
            <a:fld id="{4B4AC5F4-03E2-43D7-83DF-CC9BC58BBC71}" type="slidenum">
              <a:rPr lang="en-US" smtClean="0"/>
              <a:t>61</a:t>
            </a:fld>
            <a:endParaRPr lang="en-US"/>
          </a:p>
        </p:txBody>
      </p:sp>
    </p:spTree>
    <p:extLst>
      <p:ext uri="{BB962C8B-B14F-4D97-AF65-F5344CB8AC3E}">
        <p14:creationId xmlns:p14="http://schemas.microsoft.com/office/powerpoint/2010/main" val="2219158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63</a:t>
            </a:fld>
            <a:endParaRPr lang="en-US"/>
          </a:p>
        </p:txBody>
      </p:sp>
    </p:spTree>
    <p:extLst>
      <p:ext uri="{BB962C8B-B14F-4D97-AF65-F5344CB8AC3E}">
        <p14:creationId xmlns:p14="http://schemas.microsoft.com/office/powerpoint/2010/main" val="2105411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word </a:t>
            </a:r>
            <a:r>
              <a:rPr lang="en-US" i="1" dirty="0"/>
              <a:t>map</a:t>
            </a:r>
            <a:r>
              <a:rPr lang="en-US" dirty="0"/>
              <a:t> is used, the community map can be documented in the form of pictures or lists.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64</a:t>
            </a:fld>
            <a:endParaRPr lang="en-US"/>
          </a:p>
        </p:txBody>
      </p:sp>
    </p:spTree>
    <p:extLst>
      <p:ext uri="{BB962C8B-B14F-4D97-AF65-F5344CB8AC3E}">
        <p14:creationId xmlns:p14="http://schemas.microsoft.com/office/powerpoint/2010/main" val="98268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5</a:t>
            </a:fld>
            <a:endParaRPr lang="en-US"/>
          </a:p>
        </p:txBody>
      </p:sp>
    </p:spTree>
    <p:extLst>
      <p:ext uri="{BB962C8B-B14F-4D97-AF65-F5344CB8AC3E}">
        <p14:creationId xmlns:p14="http://schemas.microsoft.com/office/powerpoint/2010/main" val="447648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65</a:t>
            </a:fld>
            <a:endParaRPr lang="en-US"/>
          </a:p>
        </p:txBody>
      </p:sp>
    </p:spTree>
    <p:extLst>
      <p:ext uri="{BB962C8B-B14F-4D97-AF65-F5344CB8AC3E}">
        <p14:creationId xmlns:p14="http://schemas.microsoft.com/office/powerpoint/2010/main" val="3570490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only get one chance to make a good first impression, so helping a person to look the part to get into the role is important. This includes both equipment and clothing, but also practicing what might be expected in advance. Think of how you might behave at a first gathering or what you would want to know or have with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Ideally, we could even go beyond “appropriate” to help the persons clothing and gear to be cool or stylish. We want to help people to not just fit in but to be welcomed as members.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66</a:t>
            </a:fld>
            <a:endParaRPr lang="en-US"/>
          </a:p>
        </p:txBody>
      </p:sp>
    </p:spTree>
    <p:extLst>
      <p:ext uri="{BB962C8B-B14F-4D97-AF65-F5344CB8AC3E}">
        <p14:creationId xmlns:p14="http://schemas.microsoft.com/office/powerpoint/2010/main" val="733398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69</a:t>
            </a:fld>
            <a:endParaRPr lang="en-US"/>
          </a:p>
        </p:txBody>
      </p:sp>
    </p:spTree>
    <p:extLst>
      <p:ext uri="{BB962C8B-B14F-4D97-AF65-F5344CB8AC3E}">
        <p14:creationId xmlns:p14="http://schemas.microsoft.com/office/powerpoint/2010/main" val="1212137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Adaptive equipment helps people with disabilities more fully participate in recreational activities than might otherwise be possible. There are a ton of products out there for purchase, but some solutions are very inexpensive and easy to create. It’s best to give something a try before you buy it, and each person’s needs are different, so their equipment may need to be, too. Adapt only what will help a person become as independent in that activity as possible.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71</a:t>
            </a:fld>
            <a:endParaRPr lang="en-US"/>
          </a:p>
        </p:txBody>
      </p:sp>
    </p:spTree>
    <p:extLst>
      <p:ext uri="{BB962C8B-B14F-4D97-AF65-F5344CB8AC3E}">
        <p14:creationId xmlns:p14="http://schemas.microsoft.com/office/powerpoint/2010/main" val="991341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question focuses in immediately on relationships that are important to the person. Supporters should go on a treasure hunt to identify and record every detail of the person’s current and previous social network, as well as identify the activities the person enjoys, with the goal of maintaining them to the greatest degree possible through changing life circumstances. It also provides an opportunity for the person to dream of new activities and relationships to explore in the future.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question offers the person the opportunity to identify what helps them the most and what gets in the way. This is often a question that is difficult for people to answer, but perseverance in identifying the person’s preferences in how they receive support will encourage success in addressing goals for the future. Things to pay attention to are the individual’s rhythms and routines, what types of environments are most comfortable in, and whether they need time to feel out a new situation or are the type to jump into a new experience with excitement. Get to know what the best fit is for the individual.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third question provides information on how the person perceives their skills. By focusing in on relationships in addressing this question, supporters may identify hidden opportunities or obstacles to relationship. For example, a quiet person may describe themselves as shy, but it also makes them a good listener, something they might not highlight. Someone else may identify themselves as a good friend but doesn’t always make note of important events in their friends’ lives. Identifying conflicts between an individual’s self-perception and actual abilities will strengthen the team’s efforts in promoting relationships.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fourth question tells the ISP team what is most important to work on </a:t>
            </a:r>
            <a:r>
              <a:rPr lang="en-US" sz="1200" i="1" kern="1200" dirty="0">
                <a:solidFill>
                  <a:schemeClr val="tx1"/>
                </a:solidFill>
                <a:effectLst/>
                <a:latin typeface="+mn-lt"/>
                <a:ea typeface="+mn-ea"/>
                <a:cs typeface="+mn-cs"/>
              </a:rPr>
              <a:t>now</a:t>
            </a:r>
            <a:r>
              <a:rPr lang="en-US" sz="1200" kern="1200" dirty="0">
                <a:solidFill>
                  <a:schemeClr val="tx1"/>
                </a:solidFill>
                <a:effectLst/>
                <a:latin typeface="+mn-lt"/>
                <a:ea typeface="+mn-ea"/>
                <a:cs typeface="+mn-cs"/>
              </a:rPr>
              <a:t>, and what the person’s goals for the future are. The individual should be supported to be specific about what they want out of life, especially in the realm of relationships and community connections. Do they want to reconnect with old friends? Establish a romantic relationship? Learn how to ride a bicycle? Have greater independence? Encourage people to imagine the life of their dreams!</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75</a:t>
            </a:fld>
            <a:endParaRPr lang="en-US"/>
          </a:p>
        </p:txBody>
      </p:sp>
    </p:spTree>
    <p:extLst>
      <p:ext uri="{BB962C8B-B14F-4D97-AF65-F5344CB8AC3E}">
        <p14:creationId xmlns:p14="http://schemas.microsoft.com/office/powerpoint/2010/main" val="2123556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this more***</a:t>
            </a:r>
          </a:p>
        </p:txBody>
      </p:sp>
      <p:sp>
        <p:nvSpPr>
          <p:cNvPr id="4" name="Slide Number Placeholder 3"/>
          <p:cNvSpPr>
            <a:spLocks noGrp="1"/>
          </p:cNvSpPr>
          <p:nvPr>
            <p:ph type="sldNum" sz="quarter" idx="5"/>
          </p:nvPr>
        </p:nvSpPr>
        <p:spPr/>
        <p:txBody>
          <a:bodyPr/>
          <a:lstStyle/>
          <a:p>
            <a:fld id="{4B4AC5F4-03E2-43D7-83DF-CC9BC58BBC71}" type="slidenum">
              <a:rPr lang="en-US" smtClean="0"/>
              <a:t>76</a:t>
            </a:fld>
            <a:endParaRPr lang="en-US"/>
          </a:p>
        </p:txBody>
      </p:sp>
    </p:spTree>
    <p:extLst>
      <p:ext uri="{BB962C8B-B14F-4D97-AF65-F5344CB8AC3E}">
        <p14:creationId xmlns:p14="http://schemas.microsoft.com/office/powerpoint/2010/main" val="1106165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facilitate and develop friendships, social opportunities must be available to the student. What supports are needed for the student to make connections and friendships at school? Review the current supports the student utilizes to participate currently in the educational setting and determine whether those supports are needed to access extracurricular, nonacademic activities. Determine what activities may interest the student. Social activities can include meals, recess periods, athletics, recreational activities, special interest groups, clubs sponsored by the school, etc. What will it take for the student to be successful participating in the chosen activities? Will they need a one-on-one to support them or a person to assist in facilitating a conversation? A peer mentor is an option as well, depending on the individual’s needs.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78</a:t>
            </a:fld>
            <a:endParaRPr lang="en-US"/>
          </a:p>
        </p:txBody>
      </p:sp>
    </p:spTree>
    <p:extLst>
      <p:ext uri="{BB962C8B-B14F-4D97-AF65-F5344CB8AC3E}">
        <p14:creationId xmlns:p14="http://schemas.microsoft.com/office/powerpoint/2010/main" val="1239168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Americans with Disabilities Act (ADA) is a comprehensive federal civil rights law signed in 1990 that prohibits discrimination in all aspects of life based on disability. While it doesn’t address relationships, knowing basic rights and key terms can be helpful as you get started finding new recreation or civic opportunities. We feel strongly that people need to be aware of their civil rights when it comes to community access, and unfortunately, sometimes the only thing that creates more opportunities for inclusion is empowered people speaking up for rights. Please note that nothing in this section should be construed as legal advice; rather, it provides a brief introduction to a complex document and process.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79</a:t>
            </a:fld>
            <a:endParaRPr lang="en-US"/>
          </a:p>
        </p:txBody>
      </p:sp>
    </p:spTree>
    <p:extLst>
      <p:ext uri="{BB962C8B-B14F-4D97-AF65-F5344CB8AC3E}">
        <p14:creationId xmlns:p14="http://schemas.microsoft.com/office/powerpoint/2010/main" val="3836972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81</a:t>
            </a:fld>
            <a:endParaRPr lang="en-US"/>
          </a:p>
        </p:txBody>
      </p:sp>
    </p:spTree>
    <p:extLst>
      <p:ext uri="{BB962C8B-B14F-4D97-AF65-F5344CB8AC3E}">
        <p14:creationId xmlns:p14="http://schemas.microsoft.com/office/powerpoint/2010/main" val="81700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has to be an expectation first, before any training. “When we go out, you are not just a driver or pushing someone’s chair. There are other things that you’re doing, because this is what’s happening out there.” Otherwise, it can turn into just getting people from A to B without the other support. There is quite a bit of learning gained from experience and by just talking to the person about what they need from you at the activity.</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82</a:t>
            </a:fld>
            <a:endParaRPr lang="en-US"/>
          </a:p>
        </p:txBody>
      </p:sp>
    </p:spTree>
    <p:extLst>
      <p:ext uri="{BB962C8B-B14F-4D97-AF65-F5344CB8AC3E}">
        <p14:creationId xmlns:p14="http://schemas.microsoft.com/office/powerpoint/2010/main" val="220347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4B4AC5F4-03E2-43D7-83DF-CC9BC58BBC71}" type="slidenum">
              <a:rPr lang="en-US" smtClean="0"/>
              <a:t>6</a:t>
            </a:fld>
            <a:endParaRPr lang="en-US"/>
          </a:p>
        </p:txBody>
      </p:sp>
    </p:spTree>
    <p:extLst>
      <p:ext uri="{BB962C8B-B14F-4D97-AF65-F5344CB8AC3E}">
        <p14:creationId xmlns:p14="http://schemas.microsoft.com/office/powerpoint/2010/main" val="1501225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Instead of sitting around reading a magazine or using their phone and waiting for a person to be done, staff should be getting to know people, participating in the activity, building connections, and hopefully, enjoying themselves in the process. Rather than it becoming about your experience, this is all with the focus on a positive experience for the person you’re supporting.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83</a:t>
            </a:fld>
            <a:endParaRPr lang="en-US"/>
          </a:p>
        </p:txBody>
      </p:sp>
    </p:spTree>
    <p:extLst>
      <p:ext uri="{BB962C8B-B14F-4D97-AF65-F5344CB8AC3E}">
        <p14:creationId xmlns:p14="http://schemas.microsoft.com/office/powerpoint/2010/main" val="3697231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Perhaps you notice another participant wearing a shirt with the person’s favorite band. You could mention that to either one of them as a cue to start up a conversation or to suggest an activity outside the program so the friendship can transcend the context.</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84</a:t>
            </a:fld>
            <a:endParaRPr lang="en-US"/>
          </a:p>
        </p:txBody>
      </p:sp>
    </p:spTree>
    <p:extLst>
      <p:ext uri="{BB962C8B-B14F-4D97-AF65-F5344CB8AC3E}">
        <p14:creationId xmlns:p14="http://schemas.microsoft.com/office/powerpoint/2010/main" val="8521810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very real reasons to be concerned for the safety of people with disabilities, including the fact that they are twice as likely to be sexually assaulted as the general population (Stone &amp; Jones, n.d.). However, many people who care for people with disabilities tend to be overprotective, without allowing for the person’s individuality and growth potential.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85</a:t>
            </a:fld>
            <a:endParaRPr lang="en-US"/>
          </a:p>
        </p:txBody>
      </p:sp>
    </p:spTree>
    <p:extLst>
      <p:ext uri="{BB962C8B-B14F-4D97-AF65-F5344CB8AC3E}">
        <p14:creationId xmlns:p14="http://schemas.microsoft.com/office/powerpoint/2010/main" val="15820366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 common and advisable practice for family, friends or caregivers to meet those who are friends with individuals they care about. The opinion of a trusted family member or caregiver can be especially helpful for an individual with ID who may be inexperienced in independent community participation or who needs help identifying potential problem relationships.</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86</a:t>
            </a:fld>
            <a:endParaRPr lang="en-US"/>
          </a:p>
        </p:txBody>
      </p:sp>
    </p:spTree>
    <p:extLst>
      <p:ext uri="{BB962C8B-B14F-4D97-AF65-F5344CB8AC3E}">
        <p14:creationId xmlns:p14="http://schemas.microsoft.com/office/powerpoint/2010/main" val="2968583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One of the hardest things for staff or parents to do is to reach out and engage someone from the community with and on behalf of the person they are supporting. It does not seem natural to most of us and is certainly not a skill that is typically taught to us.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87</a:t>
            </a:fld>
            <a:endParaRPr lang="en-US"/>
          </a:p>
        </p:txBody>
      </p:sp>
    </p:spTree>
    <p:extLst>
      <p:ext uri="{BB962C8B-B14F-4D97-AF65-F5344CB8AC3E}">
        <p14:creationId xmlns:p14="http://schemas.microsoft.com/office/powerpoint/2010/main" val="3859858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it can often be quite hard for parents, staff, and people with disabilities to find places where people with disabilities are welcomed and befriended, it is not uncommon for folks to flock to those places that do extend that welcome mat. The human service field has a too-common habit of saturating community places with groups of people with disabilities, rather than prioritizing the experience and independence of one individual in a place that is right for them.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88</a:t>
            </a:fld>
            <a:endParaRPr lang="en-US"/>
          </a:p>
        </p:txBody>
      </p:sp>
    </p:spTree>
    <p:extLst>
      <p:ext uri="{BB962C8B-B14F-4D97-AF65-F5344CB8AC3E}">
        <p14:creationId xmlns:p14="http://schemas.microsoft.com/office/powerpoint/2010/main" val="3058186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Become familiar with characteristics of unhealthy relationships so that you can help people determine if there are friendships that aren’t working out. </a:t>
            </a:r>
            <a:r>
              <a:rPr lang="en-US" sz="1200" dirty="0">
                <a:effectLst/>
                <a:latin typeface="Calibri" panose="020F0502020204030204" pitchFamily="34" charset="0"/>
                <a:ea typeface="Calibri" panose="020F0502020204030204" pitchFamily="34" charset="0"/>
                <a:cs typeface="Times New Roman" panose="02020603050405020304" pitchFamily="18" charset="0"/>
              </a:rPr>
              <a:t>You might be able to think of someone you were friends with who now you look back and can say, “Hmm, maybe I shouldn’t have been friends with that person. They didn’t have my best interests at heart, or they really didn’t seem to listen.” </a:t>
            </a:r>
            <a:r>
              <a:rPr lang="en-US" sz="1200" dirty="0">
                <a:effectLst/>
                <a:latin typeface="Calibri" panose="020F0502020204030204" pitchFamily="34" charset="0"/>
                <a:ea typeface="Calibri" panose="020F0502020204030204" pitchFamily="34" charset="0"/>
                <a:cs typeface="Calibri" panose="020F0502020204030204" pitchFamily="34" charset="0"/>
              </a:rPr>
              <a:t>Be prepared to help people with that disappointment and let that relationship end in a respectful way.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89</a:t>
            </a:fld>
            <a:endParaRPr lang="en-US"/>
          </a:p>
        </p:txBody>
      </p:sp>
    </p:spTree>
    <p:extLst>
      <p:ext uri="{BB962C8B-B14F-4D97-AF65-F5344CB8AC3E}">
        <p14:creationId xmlns:p14="http://schemas.microsoft.com/office/powerpoint/2010/main" val="3017680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90</a:t>
            </a:fld>
            <a:endParaRPr lang="en-US"/>
          </a:p>
        </p:txBody>
      </p:sp>
    </p:spTree>
    <p:extLst>
      <p:ext uri="{BB962C8B-B14F-4D97-AF65-F5344CB8AC3E}">
        <p14:creationId xmlns:p14="http://schemas.microsoft.com/office/powerpoint/2010/main" val="41398512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Utilize natural moments in the program.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better moments than others to get to know people or deepen connections. Chatting when people are changing into their dance shoes or taking a water break is more effective than in the middle of learning a new dance move.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Identify common ground.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Recreation is a setting where people already have things in common. Keep an eye out for more common interests. If you notice a connection (someone is wearing a band T-shirt or mentions a closely related activity), strike up a conversation about it: “What’s your favorite Beatles song? Michael really loves ‘Yellow Submarine.’” “Have you been out to Spot Pond and tried kayaking there? We went last spring and had a lot of fun.”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Build reciprocity.</a:t>
            </a:r>
            <a:r>
              <a:rPr lang="en-US" sz="1800" dirty="0">
                <a:effectLst/>
                <a:latin typeface="Calibri" panose="020F0502020204030204" pitchFamily="34" charset="0"/>
                <a:ea typeface="Calibri" panose="020F0502020204030204" pitchFamily="34" charset="0"/>
                <a:cs typeface="Calibri" panose="020F0502020204030204" pitchFamily="34" charset="0"/>
              </a:rPr>
              <a:t> Instrumental support is the things friends do for each other, whether it’s bringing a meal or flowers when someone is sick, or helping them move, decorate, garden, or feed a cat when they’re on vacation. Keep an ear out for opportunities. If a potential friend is out sick one week, ask the person what they might do to help their friend feel better. If they need help thinking of ideas, suggest that the person pick up some soup and bring it, walk the dog, or just call to check in. If that seems like too much to start, they could make a card and bring it the next week or ask the recreation staff to send it out (already stamped) if you don’t have an address. </a:t>
            </a:r>
            <a:r>
              <a:rPr lang="en-US" sz="1800" dirty="0">
                <a:effectLst/>
                <a:latin typeface="Calibri" panose="020F0502020204030204" pitchFamily="34" charset="0"/>
                <a:ea typeface="Calibri" panose="020F0502020204030204" pitchFamily="34" charset="0"/>
              </a:rPr>
              <a:t>Help the person remember a friend’s birthday or other important happenings, and check in with the friend (“I’m sorry it’s been a long week for you!” “Your son’s wedding was last weekend, how was it?” “Good luck on the job interview next week!”).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91</a:t>
            </a:fld>
            <a:endParaRPr lang="en-US"/>
          </a:p>
        </p:txBody>
      </p:sp>
    </p:spTree>
    <p:extLst>
      <p:ext uri="{BB962C8B-B14F-4D97-AF65-F5344CB8AC3E}">
        <p14:creationId xmlns:p14="http://schemas.microsoft.com/office/powerpoint/2010/main" val="3821796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Recognize moments of opportunity.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One focus group participant mentions that a new friend from an art class stopped by the house when Diane was sick. Since that relationship seems to be growing, perhaps staff can ask the friend, “Oh hey, would you mind picking up Diane this week?” At the same time, they could suggest to Diane to save her money so she can invite her friend to go out to coffee after art class another time.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Instead of looking to the recreation staff when the person with a disability needs assistance, look to another participant and say, “James, you seem to have that step down. Can you show Parker?” On the flip side, notice what the person with a disability can do to help other people. Suggest that they offer to help.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92</a:t>
            </a:fld>
            <a:endParaRPr lang="en-US"/>
          </a:p>
        </p:txBody>
      </p:sp>
    </p:spTree>
    <p:extLst>
      <p:ext uri="{BB962C8B-B14F-4D97-AF65-F5344CB8AC3E}">
        <p14:creationId xmlns:p14="http://schemas.microsoft.com/office/powerpoint/2010/main" val="68949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There is also an element of autonomy and authenticity that comes with choosing your own friends, which makes those relationships all the more special.</a:t>
            </a:r>
          </a:p>
          <a:p>
            <a:br>
              <a:rPr lang="en-US" dirty="0"/>
            </a:br>
            <a:r>
              <a:rPr lang="en-US" dirty="0"/>
              <a:t>read Slide</a:t>
            </a:r>
          </a:p>
        </p:txBody>
      </p:sp>
      <p:sp>
        <p:nvSpPr>
          <p:cNvPr id="4" name="Slide Number Placeholder 3"/>
          <p:cNvSpPr>
            <a:spLocks noGrp="1"/>
          </p:cNvSpPr>
          <p:nvPr>
            <p:ph type="sldNum" sz="quarter" idx="5"/>
          </p:nvPr>
        </p:nvSpPr>
        <p:spPr/>
        <p:txBody>
          <a:bodyPr/>
          <a:lstStyle/>
          <a:p>
            <a:fld id="{4B4AC5F4-03E2-43D7-83DF-CC9BC58BBC71}" type="slidenum">
              <a:rPr lang="en-US" smtClean="0"/>
              <a:t>7</a:t>
            </a:fld>
            <a:endParaRPr lang="en-US"/>
          </a:p>
        </p:txBody>
      </p:sp>
    </p:spTree>
    <p:extLst>
      <p:ext uri="{BB962C8B-B14F-4D97-AF65-F5344CB8AC3E}">
        <p14:creationId xmlns:p14="http://schemas.microsoft.com/office/powerpoint/2010/main" val="357674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Invite to do something fun outside of the program.</a:t>
            </a:r>
            <a:r>
              <a:rPr lang="en-US" sz="1800" dirty="0">
                <a:effectLst/>
                <a:latin typeface="Calibri" panose="020F0502020204030204" pitchFamily="34" charset="0"/>
                <a:ea typeface="Calibri" panose="020F0502020204030204" pitchFamily="34" charset="0"/>
                <a:cs typeface="Calibri" panose="020F0502020204030204" pitchFamily="34" charset="0"/>
              </a:rPr>
              <a:t> See if the person would like to go do something they have in common. You might need to do a little research at home with the person with a disability. Perhaps someone is wearing a Beatles T-shirt, and you find out there’s a Beatles cover band playing this weekend. Have the person with a disability invite them to come check it out. Maybe as the hiking group starts to take a break for the winter, suggest trying snowshoeing together. In a painting class, invite a potential friend to an art exhibit at the local museum. Libraries in Massachusetts often have discounted passes for museums and other venues. The internal culture of the group can guide what you suggest.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93</a:t>
            </a:fld>
            <a:endParaRPr lang="en-US"/>
          </a:p>
        </p:txBody>
      </p:sp>
    </p:spTree>
    <p:extLst>
      <p:ext uri="{BB962C8B-B14F-4D97-AF65-F5344CB8AC3E}">
        <p14:creationId xmlns:p14="http://schemas.microsoft.com/office/powerpoint/2010/main" val="4228033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Ideally, friendships reach a kind of balance in responsibility for maintaining the relationship. For people who haven’t had a lot of experience with the give and take of relationships, this may need to be taught directly and the balance made explicit. We see this sometimes when people meet a new friend and call multiple times a day or week, leaving the other person overwhelmed and less interested in continuing the relationship. This can speak to just how lonely someone has been and how much they want to connect. To keep things positive, that balance needs to be made explicit. This also happens with social media. Also, if you catch someone at a bad time, it’s not that they don’t like you. Sometimes people are busy. Not everyone wants a hug all the time, so make a habit of asking first and being OK with no. </a:t>
            </a:r>
          </a:p>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94</a:t>
            </a:fld>
            <a:endParaRPr lang="en-US"/>
          </a:p>
        </p:txBody>
      </p:sp>
    </p:spTree>
    <p:extLst>
      <p:ext uri="{BB962C8B-B14F-4D97-AF65-F5344CB8AC3E}">
        <p14:creationId xmlns:p14="http://schemas.microsoft.com/office/powerpoint/2010/main" val="377587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95</a:t>
            </a:fld>
            <a:endParaRPr lang="en-US"/>
          </a:p>
        </p:txBody>
      </p:sp>
    </p:spTree>
    <p:extLst>
      <p:ext uri="{BB962C8B-B14F-4D97-AF65-F5344CB8AC3E}">
        <p14:creationId xmlns:p14="http://schemas.microsoft.com/office/powerpoint/2010/main" val="370931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 bridge-builder for friendships!</a:t>
            </a:r>
          </a:p>
        </p:txBody>
      </p:sp>
      <p:sp>
        <p:nvSpPr>
          <p:cNvPr id="4" name="Slide Number Placeholder 3"/>
          <p:cNvSpPr>
            <a:spLocks noGrp="1"/>
          </p:cNvSpPr>
          <p:nvPr>
            <p:ph type="sldNum" sz="quarter" idx="5"/>
          </p:nvPr>
        </p:nvSpPr>
        <p:spPr/>
        <p:txBody>
          <a:bodyPr/>
          <a:lstStyle/>
          <a:p>
            <a:fld id="{4B4AC5F4-03E2-43D7-83DF-CC9BC58BBC71}" type="slidenum">
              <a:rPr lang="en-US" smtClean="0"/>
              <a:t>96</a:t>
            </a:fld>
            <a:endParaRPr lang="en-US"/>
          </a:p>
        </p:txBody>
      </p:sp>
    </p:spTree>
    <p:extLst>
      <p:ext uri="{BB962C8B-B14F-4D97-AF65-F5344CB8AC3E}">
        <p14:creationId xmlns:p14="http://schemas.microsoft.com/office/powerpoint/2010/main" val="3875573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97</a:t>
            </a:fld>
            <a:endParaRPr lang="en-US"/>
          </a:p>
        </p:txBody>
      </p:sp>
    </p:spTree>
    <p:extLst>
      <p:ext uri="{BB962C8B-B14F-4D97-AF65-F5344CB8AC3E}">
        <p14:creationId xmlns:p14="http://schemas.microsoft.com/office/powerpoint/2010/main" val="7512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Social Role Valorization and  Wolf </a:t>
            </a:r>
            <a:r>
              <a:rPr lang="en-US" dirty="0" err="1"/>
              <a:t>Wolfensberger</a:t>
            </a:r>
            <a:r>
              <a:rPr lang="en-US" dirty="0"/>
              <a:t>– include in references– there are multi-day workshops in MA on this topic, etc. </a:t>
            </a:r>
          </a:p>
        </p:txBody>
      </p:sp>
      <p:sp>
        <p:nvSpPr>
          <p:cNvPr id="4" name="Slide Number Placeholder 3"/>
          <p:cNvSpPr>
            <a:spLocks noGrp="1"/>
          </p:cNvSpPr>
          <p:nvPr>
            <p:ph type="sldNum" sz="quarter" idx="5"/>
          </p:nvPr>
        </p:nvSpPr>
        <p:spPr/>
        <p:txBody>
          <a:bodyPr/>
          <a:lstStyle/>
          <a:p>
            <a:fld id="{4B4AC5F4-03E2-43D7-83DF-CC9BC58BBC71}" type="slidenum">
              <a:rPr lang="en-US" smtClean="0"/>
              <a:t>8</a:t>
            </a:fld>
            <a:endParaRPr lang="en-US"/>
          </a:p>
        </p:txBody>
      </p:sp>
    </p:spTree>
    <p:extLst>
      <p:ext uri="{BB962C8B-B14F-4D97-AF65-F5344CB8AC3E}">
        <p14:creationId xmlns:p14="http://schemas.microsoft.com/office/powerpoint/2010/main" val="276417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“Wait a minute,” you say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 just here to help a person make some friends, I’m not out to change the world.”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believe strongly that each these actions, seemingly small by themselves, sends a message of value, inclusion, and presence by bringing people with disabilities into true community participation rather than living parallel, segregated lives. </a:t>
            </a:r>
            <a:endParaRPr lang="en-US" dirty="0"/>
          </a:p>
        </p:txBody>
      </p:sp>
      <p:sp>
        <p:nvSpPr>
          <p:cNvPr id="4" name="Slide Number Placeholder 3"/>
          <p:cNvSpPr>
            <a:spLocks noGrp="1"/>
          </p:cNvSpPr>
          <p:nvPr>
            <p:ph type="sldNum" sz="quarter" idx="5"/>
          </p:nvPr>
        </p:nvSpPr>
        <p:spPr/>
        <p:txBody>
          <a:bodyPr/>
          <a:lstStyle/>
          <a:p>
            <a:fld id="{4B4AC5F4-03E2-43D7-83DF-CC9BC58BBC71}" type="slidenum">
              <a:rPr lang="en-US" smtClean="0"/>
              <a:t>11</a:t>
            </a:fld>
            <a:endParaRPr lang="en-US"/>
          </a:p>
        </p:txBody>
      </p:sp>
    </p:spTree>
    <p:extLst>
      <p:ext uri="{BB962C8B-B14F-4D97-AF65-F5344CB8AC3E}">
        <p14:creationId xmlns:p14="http://schemas.microsoft.com/office/powerpoint/2010/main" val="208105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service systems are already structured to encourage and even enforce these segregated relationships. We need to move beyond these by creating opportunities for the people with and without disabilities to become friends. </a:t>
            </a:r>
          </a:p>
        </p:txBody>
      </p:sp>
      <p:sp>
        <p:nvSpPr>
          <p:cNvPr id="4" name="Slide Number Placeholder 3"/>
          <p:cNvSpPr>
            <a:spLocks noGrp="1"/>
          </p:cNvSpPr>
          <p:nvPr>
            <p:ph type="sldNum" sz="quarter" idx="5"/>
          </p:nvPr>
        </p:nvSpPr>
        <p:spPr/>
        <p:txBody>
          <a:bodyPr/>
          <a:lstStyle/>
          <a:p>
            <a:fld id="{4B4AC5F4-03E2-43D7-83DF-CC9BC58BBC71}" type="slidenum">
              <a:rPr lang="en-US" smtClean="0"/>
              <a:t>18</a:t>
            </a:fld>
            <a:endParaRPr lang="en-US"/>
          </a:p>
        </p:txBody>
      </p:sp>
    </p:spTree>
    <p:extLst>
      <p:ext uri="{BB962C8B-B14F-4D97-AF65-F5344CB8AC3E}">
        <p14:creationId xmlns:p14="http://schemas.microsoft.com/office/powerpoint/2010/main" val="363225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4896-F977-4D64-B289-38CAC6EFFC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8F35E1-B8B3-453B-901B-4BE4ACB5EC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30EB63-4FA2-4D3D-9D8B-1AFFA5521005}"/>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5" name="Footer Placeholder 4">
            <a:extLst>
              <a:ext uri="{FF2B5EF4-FFF2-40B4-BE49-F238E27FC236}">
                <a16:creationId xmlns:a16="http://schemas.microsoft.com/office/drawing/2014/main" id="{478D1B56-B48D-48BF-875F-65123FF92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48421-6B3F-4900-8F10-23884F68029C}"/>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946365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6C22-F1F9-4240-B601-A60139641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A400CF-DB8B-4BFA-8FC2-E2D381AE91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B066-5572-473A-8FD3-274E3151A996}"/>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5" name="Footer Placeholder 4">
            <a:extLst>
              <a:ext uri="{FF2B5EF4-FFF2-40B4-BE49-F238E27FC236}">
                <a16:creationId xmlns:a16="http://schemas.microsoft.com/office/drawing/2014/main" id="{D249AFB5-9B1A-480A-8390-F75D9A42D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C77B8-7E33-4465-9981-D1F98F9A22F3}"/>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41782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4BD549-40DD-46D0-86CB-ED1A2ABFD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D8A9FD-454B-42AC-8E49-7EF7F18F6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E996D-58E5-4C2E-A60F-63FCF7411C62}"/>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5" name="Footer Placeholder 4">
            <a:extLst>
              <a:ext uri="{FF2B5EF4-FFF2-40B4-BE49-F238E27FC236}">
                <a16:creationId xmlns:a16="http://schemas.microsoft.com/office/drawing/2014/main" id="{3D5F512D-B732-4060-BD75-4EE7269F8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019D3-ACC7-49C0-A9E9-2BB7EEA17677}"/>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131152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B76B-A012-4772-A50D-4B0FBA2FB8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1522E-2458-4A82-A4B8-07F720429A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29F46-9A21-401B-A30B-5562E13855FB}"/>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5" name="Footer Placeholder 4">
            <a:extLst>
              <a:ext uri="{FF2B5EF4-FFF2-40B4-BE49-F238E27FC236}">
                <a16:creationId xmlns:a16="http://schemas.microsoft.com/office/drawing/2014/main" id="{D2F2AD7C-3389-4342-9D37-24FF8E973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2DD28-4F2F-4E1D-B12E-6FD804EC1D69}"/>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348577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D721-2A03-4938-AA51-54CF3E32F3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C6B82-06D7-4CA1-A548-3F88D73FC6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74A54F-5BA5-4666-B92B-B1E8FEE40601}"/>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5" name="Footer Placeholder 4">
            <a:extLst>
              <a:ext uri="{FF2B5EF4-FFF2-40B4-BE49-F238E27FC236}">
                <a16:creationId xmlns:a16="http://schemas.microsoft.com/office/drawing/2014/main" id="{99EDC4FA-AA2A-4973-9D23-1C1C8F927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948B0-C998-4837-AAA0-6846BD67D891}"/>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377098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EFD2-835C-490F-BBE3-69A6C2104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46A1C-5F8E-41B5-BA7B-58DD9F8FF1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09AF46-A1E3-4EA7-BB57-B66494B87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48C97-2333-4DD1-BB7C-46E3D8CCEA0A}"/>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6" name="Footer Placeholder 5">
            <a:extLst>
              <a:ext uri="{FF2B5EF4-FFF2-40B4-BE49-F238E27FC236}">
                <a16:creationId xmlns:a16="http://schemas.microsoft.com/office/drawing/2014/main" id="{64CA6578-B45F-41AA-B1F7-0F5424558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CCC9C-7972-463B-A53F-565900521F02}"/>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311842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78F0-BD4B-4ECB-B699-850B309F7D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BC7DD1-71AE-448D-8C55-081001A9AA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F0C2EF-F30E-4503-B28A-70B64BF238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A06208-90BA-45B3-900C-80B70F8BA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C40728-D716-4AF4-B8A6-EC05764FC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B0E558-003F-422D-87F3-8750DBC95BC7}"/>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8" name="Footer Placeholder 7">
            <a:extLst>
              <a:ext uri="{FF2B5EF4-FFF2-40B4-BE49-F238E27FC236}">
                <a16:creationId xmlns:a16="http://schemas.microsoft.com/office/drawing/2014/main" id="{D5B66D28-986F-4B65-A312-65D4FC16FF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ED34C5-D0D4-4BB5-8788-A565F8B1040B}"/>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368634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A050-89CE-41E9-8AD0-475FA449E4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DF0651-F74E-42ED-B1DD-EC3C3D8581A3}"/>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4" name="Footer Placeholder 3">
            <a:extLst>
              <a:ext uri="{FF2B5EF4-FFF2-40B4-BE49-F238E27FC236}">
                <a16:creationId xmlns:a16="http://schemas.microsoft.com/office/drawing/2014/main" id="{9B7AD3F2-F649-4A05-9471-0F51EBAF6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E45BB7-272C-442E-9D66-6E4DE3B24A2B}"/>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382132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3E2B9-2FB9-4DF0-9FDE-70EA70387DAB}"/>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3" name="Footer Placeholder 2">
            <a:extLst>
              <a:ext uri="{FF2B5EF4-FFF2-40B4-BE49-F238E27FC236}">
                <a16:creationId xmlns:a16="http://schemas.microsoft.com/office/drawing/2014/main" id="{AD7E1209-EDFB-47A7-879A-19F00CAE67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1FFA9F-7B14-4B51-A7D6-3D22A3FCD942}"/>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352449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E78D-AB87-42EB-BD2D-9FE6E86235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4EA56D-A859-4F1E-9762-8829ED0FB9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F33002-141F-4C91-8E76-BBDCDD853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92E7C-8B28-4ECC-A473-B2DA004317AF}"/>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6" name="Footer Placeholder 5">
            <a:extLst>
              <a:ext uri="{FF2B5EF4-FFF2-40B4-BE49-F238E27FC236}">
                <a16:creationId xmlns:a16="http://schemas.microsoft.com/office/drawing/2014/main" id="{1D011CC7-5509-46DC-A669-10F934434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42B17-F41A-4ED8-84C6-2585BBDDEF2C}"/>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361494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6874-898B-4423-B7B4-233A80F7CA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62677-8CEC-4015-BB05-319809F19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8838EE-283A-4BE7-9792-605FEC06C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A02E-48F9-4EEF-99C1-24A5FAC849B6}"/>
              </a:ext>
            </a:extLst>
          </p:cNvPr>
          <p:cNvSpPr>
            <a:spLocks noGrp="1"/>
          </p:cNvSpPr>
          <p:nvPr>
            <p:ph type="dt" sz="half" idx="10"/>
          </p:nvPr>
        </p:nvSpPr>
        <p:spPr/>
        <p:txBody>
          <a:bodyPr/>
          <a:lstStyle/>
          <a:p>
            <a:fld id="{AAB5BDE6-6602-48DC-88BE-25824701FC4D}" type="datetimeFigureOut">
              <a:rPr lang="en-US" smtClean="0"/>
              <a:t>5/27/2021</a:t>
            </a:fld>
            <a:endParaRPr lang="en-US"/>
          </a:p>
        </p:txBody>
      </p:sp>
      <p:sp>
        <p:nvSpPr>
          <p:cNvPr id="6" name="Footer Placeholder 5">
            <a:extLst>
              <a:ext uri="{FF2B5EF4-FFF2-40B4-BE49-F238E27FC236}">
                <a16:creationId xmlns:a16="http://schemas.microsoft.com/office/drawing/2014/main" id="{3D9530A0-B6FD-430A-8735-F571A2193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8DBC2-83F2-4D8B-BFA9-EB782B8ADB46}"/>
              </a:ext>
            </a:extLst>
          </p:cNvPr>
          <p:cNvSpPr>
            <a:spLocks noGrp="1"/>
          </p:cNvSpPr>
          <p:nvPr>
            <p:ph type="sldNum" sz="quarter" idx="12"/>
          </p:nvPr>
        </p:nvSpPr>
        <p:spPr/>
        <p:txBody>
          <a:bodyPr/>
          <a:lstStyle/>
          <a:p>
            <a:fld id="{A0F64DE1-3656-4AEB-BC51-936AD0935B45}" type="slidenum">
              <a:rPr lang="en-US" smtClean="0"/>
              <a:t>‹#›</a:t>
            </a:fld>
            <a:endParaRPr lang="en-US"/>
          </a:p>
        </p:txBody>
      </p:sp>
    </p:spTree>
    <p:extLst>
      <p:ext uri="{BB962C8B-B14F-4D97-AF65-F5344CB8AC3E}">
        <p14:creationId xmlns:p14="http://schemas.microsoft.com/office/powerpoint/2010/main" val="282190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20912-194B-4EF6-A0F5-5361C6AED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753BB-DDA4-43D9-93A2-4FBEA7CA94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3C16D-0B6C-4A38-A70B-90D560EFB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5BDE6-6602-48DC-88BE-25824701FC4D}" type="datetimeFigureOut">
              <a:rPr lang="en-US" smtClean="0"/>
              <a:t>5/27/2021</a:t>
            </a:fld>
            <a:endParaRPr lang="en-US"/>
          </a:p>
        </p:txBody>
      </p:sp>
      <p:sp>
        <p:nvSpPr>
          <p:cNvPr id="5" name="Footer Placeholder 4">
            <a:extLst>
              <a:ext uri="{FF2B5EF4-FFF2-40B4-BE49-F238E27FC236}">
                <a16:creationId xmlns:a16="http://schemas.microsoft.com/office/drawing/2014/main" id="{C0165D87-234E-46AE-B9C2-4079D8610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CEDC00-4D28-45E3-ADEB-52EA7F71AE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64DE1-3656-4AEB-BC51-936AD0935B45}" type="slidenum">
              <a:rPr lang="en-US" smtClean="0"/>
              <a:t>‹#›</a:t>
            </a:fld>
            <a:endParaRPr lang="en-US"/>
          </a:p>
        </p:txBody>
      </p:sp>
    </p:spTree>
    <p:extLst>
      <p:ext uri="{BB962C8B-B14F-4D97-AF65-F5344CB8AC3E}">
        <p14:creationId xmlns:p14="http://schemas.microsoft.com/office/powerpoint/2010/main" val="163138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bridgestofaith.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yachad.org/" TargetMode="External"/><Relationship Id="rId4" Type="http://schemas.openxmlformats.org/officeDocument/2006/relationships/hyperlink" Target="http://peopleinc-fr.org/programs/spiritual-connection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newenglandada.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86.xml.rels><?xml version="1.0" encoding="UTF-8" standalone="yes"?>
<Relationships xmlns="http://schemas.openxmlformats.org/package/2006/relationships"><Relationship Id="rId3" Type="http://schemas.openxmlformats.org/officeDocument/2006/relationships/hyperlink" Target="http://www.mass.gov/lists/dds-social-inclusion"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38.svg"/></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thearcofmass.org/friendship" TargetMode="External"/><Relationship Id="rId5" Type="http://schemas.openxmlformats.org/officeDocument/2006/relationships/hyperlink" Target="https://theplayfulpelican.wordpress.com/" TargetMode="External"/><Relationship Id="rId4" Type="http://schemas.openxmlformats.org/officeDocument/2006/relationships/hyperlink" Target="mailto:chenine@playfulpelica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E305AD20-7BFE-4173-A743-6665E7AC5626}"/>
              </a:ext>
            </a:extLst>
          </p:cNvPr>
          <p:cNvSpPr>
            <a:spLocks noGrp="1"/>
          </p:cNvSpPr>
          <p:nvPr>
            <p:ph type="subTitle" idx="1"/>
          </p:nvPr>
        </p:nvSpPr>
        <p:spPr>
          <a:xfrm>
            <a:off x="4439633" y="3100128"/>
            <a:ext cx="3312734" cy="1141851"/>
          </a:xfrm>
          <a:noFill/>
        </p:spPr>
        <p:txBody>
          <a:bodyPr>
            <a:normAutofit/>
          </a:bodyPr>
          <a:lstStyle/>
          <a:p>
            <a:r>
              <a:rPr lang="en-US" sz="2000" dirty="0">
                <a:solidFill>
                  <a:srgbClr val="080808"/>
                </a:solidFill>
              </a:rPr>
              <a:t>Where You </a:t>
            </a:r>
          </a:p>
          <a:p>
            <a:r>
              <a:rPr lang="en-US" sz="2000" dirty="0">
                <a:solidFill>
                  <a:srgbClr val="080808"/>
                </a:solidFill>
              </a:rPr>
              <a:t>Play, Serve, and Worship</a:t>
            </a:r>
          </a:p>
        </p:txBody>
      </p:sp>
      <p:sp>
        <p:nvSpPr>
          <p:cNvPr id="2" name="Title 1">
            <a:extLst>
              <a:ext uri="{FF2B5EF4-FFF2-40B4-BE49-F238E27FC236}">
                <a16:creationId xmlns:a16="http://schemas.microsoft.com/office/drawing/2014/main" id="{E4B6EC12-E81C-40C2-B3E3-B87C75575199}"/>
              </a:ext>
            </a:extLst>
          </p:cNvPr>
          <p:cNvSpPr>
            <a:spLocks noGrp="1"/>
          </p:cNvSpPr>
          <p:nvPr>
            <p:ph type="ctrTitle"/>
          </p:nvPr>
        </p:nvSpPr>
        <p:spPr>
          <a:xfrm>
            <a:off x="2783884" y="1841680"/>
            <a:ext cx="6814044" cy="2150719"/>
          </a:xfrm>
          <a:noFill/>
        </p:spPr>
        <p:txBody>
          <a:bodyPr anchor="ctr">
            <a:normAutofit/>
          </a:bodyPr>
          <a:lstStyle/>
          <a:p>
            <a:r>
              <a:rPr lang="en-US" sz="3600" dirty="0">
                <a:solidFill>
                  <a:srgbClr val="080808"/>
                </a:solidFill>
              </a:rPr>
              <a:t>Making Friends in the Community</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FA4BD17C-DA7A-40E9-8A3F-C7EEDE782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904" y="3797106"/>
            <a:ext cx="2534908" cy="1667406"/>
          </a:xfrm>
          <a:prstGeom prst="rect">
            <a:avLst/>
          </a:prstGeom>
        </p:spPr>
      </p:pic>
      <p:sp>
        <p:nvSpPr>
          <p:cNvPr id="19" name="TextBox 18">
            <a:extLst>
              <a:ext uri="{FF2B5EF4-FFF2-40B4-BE49-F238E27FC236}">
                <a16:creationId xmlns:a16="http://schemas.microsoft.com/office/drawing/2014/main" id="{8591D4CB-54FF-4E8D-AEA1-3CFEEBAF16EE}"/>
              </a:ext>
            </a:extLst>
          </p:cNvPr>
          <p:cNvSpPr txBox="1"/>
          <p:nvPr/>
        </p:nvSpPr>
        <p:spPr>
          <a:xfrm>
            <a:off x="3213172" y="5707043"/>
            <a:ext cx="6384756" cy="830997"/>
          </a:xfrm>
          <a:prstGeom prst="rect">
            <a:avLst/>
          </a:prstGeom>
          <a:noFill/>
        </p:spPr>
        <p:txBody>
          <a:bodyPr wrap="square">
            <a:spAutoFit/>
          </a:bodyPr>
          <a:lstStyle/>
          <a:p>
            <a:pPr marL="0" marR="0" algn="ctr">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rPr>
              <a:t>Prepared by Widening The Circle; Pathways to Friendship, a partnership between The Arc of Massachusetts and Massachusetts Department of Developmental Services</a:t>
            </a:r>
            <a:endParaRPr lang="en-US" sz="14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824354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his image, a public post from Cidalia Maria's Facebook page, shows Camron Silva, in wheelchair, sitting off the stage nearby his classmates at Spencer Borden.">
            <a:extLst>
              <a:ext uri="{FF2B5EF4-FFF2-40B4-BE49-F238E27FC236}">
                <a16:creationId xmlns:a16="http://schemas.microsoft.com/office/drawing/2014/main" id="{4A4D4F05-D0F8-4930-AFEF-0C06BEF3DB7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815" r="15436" b="-1"/>
          <a:stretch/>
        </p:blipFill>
        <p:spPr bwMode="auto">
          <a:xfrm>
            <a:off x="5797543" y="10"/>
            <a:ext cx="6394152" cy="6857990"/>
          </a:xfrm>
          <a:prstGeom prst="rect">
            <a:avLst/>
          </a:prstGeom>
          <a:noFill/>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CC9CF33C-1B19-454F-901E-55395C92949F}"/>
              </a:ext>
            </a:extLst>
          </p:cNvPr>
          <p:cNvSpPr>
            <a:spLocks noGrp="1"/>
          </p:cNvSpPr>
          <p:nvPr>
            <p:ph idx="1"/>
          </p:nvPr>
        </p:nvSpPr>
        <p:spPr>
          <a:xfrm>
            <a:off x="545370" y="1736566"/>
            <a:ext cx="4706803" cy="3788830"/>
          </a:xfrm>
        </p:spPr>
        <p:txBody>
          <a:bodyPr anchor="ctr">
            <a:normAutofit/>
          </a:bodyPr>
          <a:lstStyle/>
          <a:p>
            <a:pPr marL="0" indent="0">
              <a:buNone/>
            </a:pPr>
            <a:r>
              <a:rPr lang="en-US" dirty="0">
                <a:solidFill>
                  <a:srgbClr val="000000"/>
                </a:solidFill>
              </a:rPr>
              <a:t> But…people with disabilities are often excluded from taking on many of the roles that hold the highest value in society and instead are limited to being </a:t>
            </a:r>
            <a:r>
              <a:rPr lang="en-US" b="1" dirty="0">
                <a:solidFill>
                  <a:srgbClr val="000000"/>
                </a:solidFill>
              </a:rPr>
              <a:t>clients</a:t>
            </a:r>
            <a:r>
              <a:rPr lang="en-US" dirty="0">
                <a:solidFill>
                  <a:srgbClr val="000000"/>
                </a:solidFill>
              </a:rPr>
              <a:t> for much of their lives. </a:t>
            </a:r>
          </a:p>
        </p:txBody>
      </p:sp>
    </p:spTree>
    <p:extLst>
      <p:ext uri="{BB962C8B-B14F-4D97-AF65-F5344CB8AC3E}">
        <p14:creationId xmlns:p14="http://schemas.microsoft.com/office/powerpoint/2010/main" val="4150121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descr="C:\Users\Jim\Desktop\Ballet.jpg">
            <a:extLst>
              <a:ext uri="{FF2B5EF4-FFF2-40B4-BE49-F238E27FC236}">
                <a16:creationId xmlns:a16="http://schemas.microsoft.com/office/drawing/2014/main" id="{68A090D1-1817-4A8B-AB96-D7215129EE9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4741" r="-1" b="393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54C08D1F-1E81-47A8-848F-D45B41FA53FC}"/>
              </a:ext>
            </a:extLst>
          </p:cNvPr>
          <p:cNvSpPr>
            <a:spLocks noGrp="1"/>
          </p:cNvSpPr>
          <p:nvPr>
            <p:ph idx="1"/>
          </p:nvPr>
        </p:nvSpPr>
        <p:spPr>
          <a:xfrm>
            <a:off x="765808" y="1534585"/>
            <a:ext cx="4706803" cy="3788830"/>
          </a:xfrm>
        </p:spPr>
        <p:txBody>
          <a:bodyPr anchor="ctr">
            <a:normAutofit/>
          </a:bodyPr>
          <a:lstStyle/>
          <a:p>
            <a:pPr marL="0" indent="0">
              <a:buNone/>
            </a:pPr>
            <a:r>
              <a:rPr lang="en-US" dirty="0">
                <a:solidFill>
                  <a:srgbClr val="000000"/>
                </a:solidFill>
              </a:rPr>
              <a:t>“We can transform lives and make lasting change in our society by helping people uncover their unique gifts or potential contributions, and then finding a place where those can shine.” </a:t>
            </a:r>
            <a:r>
              <a:rPr lang="en-US" sz="2000" dirty="0">
                <a:solidFill>
                  <a:srgbClr val="000000"/>
                </a:solidFill>
              </a:rPr>
              <a:t>(Reidy, 2001) </a:t>
            </a:r>
            <a:endParaRPr lang="en-US" dirty="0">
              <a:solidFill>
                <a:srgbClr val="000000"/>
              </a:solidFill>
            </a:endParaRPr>
          </a:p>
        </p:txBody>
      </p:sp>
    </p:spTree>
    <p:extLst>
      <p:ext uri="{BB962C8B-B14F-4D97-AF65-F5344CB8AC3E}">
        <p14:creationId xmlns:p14="http://schemas.microsoft.com/office/powerpoint/2010/main" val="1608181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4" name="Title 1">
            <a:extLst>
              <a:ext uri="{FF2B5EF4-FFF2-40B4-BE49-F238E27FC236}">
                <a16:creationId xmlns:a16="http://schemas.microsoft.com/office/drawing/2014/main" id="{B89A3DDC-8F3E-48DC-93D7-FFFB3702A093}"/>
              </a:ext>
            </a:extLst>
          </p:cNvPr>
          <p:cNvSpPr>
            <a:spLocks noGrp="1"/>
          </p:cNvSpPr>
          <p:nvPr>
            <p:ph type="title"/>
          </p:nvPr>
        </p:nvSpPr>
        <p:spPr>
          <a:xfrm>
            <a:off x="753925" y="1601735"/>
            <a:ext cx="10684151" cy="1991979"/>
          </a:xfrm>
        </p:spPr>
        <p:txBody>
          <a:bodyPr vert="horz" lIns="91440" tIns="45720" rIns="91440" bIns="45720" rtlCol="0" anchor="b">
            <a:normAutofit/>
          </a:bodyPr>
          <a:lstStyle/>
          <a:p>
            <a:pPr algn="ctr"/>
            <a:r>
              <a:rPr lang="en-US" sz="6600" kern="1200">
                <a:solidFill>
                  <a:srgbClr val="FFFFFF"/>
                </a:solidFill>
                <a:latin typeface="+mj-lt"/>
                <a:ea typeface="+mj-ea"/>
                <a:cs typeface="+mj-cs"/>
              </a:rPr>
              <a:t>Loneliness &amp; Social Isolation</a:t>
            </a:r>
            <a:br>
              <a:rPr lang="en-US" sz="6600" b="1" kern="1200">
                <a:solidFill>
                  <a:srgbClr val="FFFFFF"/>
                </a:solidFill>
                <a:latin typeface="+mj-lt"/>
                <a:ea typeface="+mj-ea"/>
                <a:cs typeface="+mj-cs"/>
              </a:rPr>
            </a:br>
            <a:endParaRPr lang="en-US" sz="6600" kern="1200">
              <a:solidFill>
                <a:srgbClr val="FFFFFF"/>
              </a:solidFill>
              <a:latin typeface="+mj-lt"/>
              <a:ea typeface="+mj-ea"/>
              <a:cs typeface="+mj-cs"/>
            </a:endParaRPr>
          </a:p>
        </p:txBody>
      </p:sp>
      <p:pic>
        <p:nvPicPr>
          <p:cNvPr id="15" name="Picture 14">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Content Placeholder 2">
            <a:extLst>
              <a:ext uri="{FF2B5EF4-FFF2-40B4-BE49-F238E27FC236}">
                <a16:creationId xmlns:a16="http://schemas.microsoft.com/office/drawing/2014/main" id="{9C989B0B-9DC5-4F68-9BF8-1A97C378CF03}"/>
              </a:ext>
            </a:extLst>
          </p:cNvPr>
          <p:cNvSpPr>
            <a:spLocks noGrp="1"/>
          </p:cNvSpPr>
          <p:nvPr>
            <p:ph idx="1"/>
          </p:nvPr>
        </p:nvSpPr>
        <p:spPr>
          <a:xfrm>
            <a:off x="1171575" y="3806169"/>
            <a:ext cx="9469211" cy="865639"/>
          </a:xfrm>
        </p:spPr>
        <p:txBody>
          <a:bodyPr vert="horz" lIns="91440" tIns="45720" rIns="91440" bIns="45720" rtlCol="0" anchor="t">
            <a:normAutofit fontScale="92500" lnSpcReduction="10000"/>
          </a:bodyPr>
          <a:lstStyle/>
          <a:p>
            <a:pPr marL="0" indent="0" algn="ctr">
              <a:buNone/>
            </a:pPr>
            <a:r>
              <a:rPr lang="en-US" sz="2700" kern="1200" dirty="0">
                <a:solidFill>
                  <a:srgbClr val="FFFFFF"/>
                </a:solidFill>
                <a:latin typeface="+mn-lt"/>
                <a:ea typeface="+mn-ea"/>
                <a:cs typeface="+mn-cs"/>
              </a:rPr>
              <a:t>Loneliness has a profound effect on </a:t>
            </a:r>
          </a:p>
          <a:p>
            <a:pPr marL="0" indent="0" algn="ctr">
              <a:buNone/>
            </a:pPr>
            <a:r>
              <a:rPr lang="en-US" sz="2700" kern="1200" dirty="0">
                <a:solidFill>
                  <a:srgbClr val="FFFFFF"/>
                </a:solidFill>
                <a:latin typeface="+mn-lt"/>
                <a:ea typeface="+mn-ea"/>
                <a:cs typeface="+mn-cs"/>
              </a:rPr>
              <a:t>our minds, hearts, and our bodies. </a:t>
            </a:r>
          </a:p>
        </p:txBody>
      </p:sp>
    </p:spTree>
    <p:extLst>
      <p:ext uri="{BB962C8B-B14F-4D97-AF65-F5344CB8AC3E}">
        <p14:creationId xmlns:p14="http://schemas.microsoft.com/office/powerpoint/2010/main" val="299416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E1599FBC-B5AC-4817-800E-54E4C50B2328}"/>
              </a:ext>
            </a:extLst>
          </p:cNvPr>
          <p:cNvSpPr>
            <a:spLocks noGrp="1"/>
          </p:cNvSpPr>
          <p:nvPr>
            <p:ph type="title"/>
          </p:nvPr>
        </p:nvSpPr>
        <p:spPr>
          <a:xfrm>
            <a:off x="801340" y="802955"/>
            <a:ext cx="4977976" cy="1454051"/>
          </a:xfrm>
        </p:spPr>
        <p:txBody>
          <a:bodyPr>
            <a:normAutofit/>
          </a:bodyPr>
          <a:lstStyle/>
          <a:p>
            <a:r>
              <a:rPr lang="en-US" sz="3100">
                <a:solidFill>
                  <a:srgbClr val="000000"/>
                </a:solidFill>
              </a:rPr>
              <a:t>Loneliness &amp; Social Isolation</a:t>
            </a:r>
            <a:br>
              <a:rPr lang="en-US" sz="3100" b="1">
                <a:solidFill>
                  <a:srgbClr val="000000"/>
                </a:solidFill>
              </a:rPr>
            </a:br>
            <a:endParaRPr lang="en-US" sz="3100">
              <a:solidFill>
                <a:srgbClr val="000000"/>
              </a:solidFill>
            </a:endParaRPr>
          </a:p>
        </p:txBody>
      </p:sp>
      <p:sp>
        <p:nvSpPr>
          <p:cNvPr id="3" name="Content Placeholder 2">
            <a:extLst>
              <a:ext uri="{FF2B5EF4-FFF2-40B4-BE49-F238E27FC236}">
                <a16:creationId xmlns:a16="http://schemas.microsoft.com/office/drawing/2014/main" id="{BA8B45F8-CCC5-4BC7-B74F-B3BE09FD4A0A}"/>
              </a:ext>
            </a:extLst>
          </p:cNvPr>
          <p:cNvSpPr>
            <a:spLocks noGrp="1"/>
          </p:cNvSpPr>
          <p:nvPr>
            <p:ph idx="1"/>
          </p:nvPr>
        </p:nvSpPr>
        <p:spPr>
          <a:xfrm>
            <a:off x="799774" y="2257006"/>
            <a:ext cx="4977578" cy="3639289"/>
          </a:xfrm>
        </p:spPr>
        <p:txBody>
          <a:bodyPr anchor="ctr">
            <a:normAutofit/>
          </a:bodyPr>
          <a:lstStyle/>
          <a:p>
            <a:pPr marL="0" indent="0">
              <a:buNone/>
            </a:pPr>
            <a:r>
              <a:rPr lang="en-US" dirty="0">
                <a:solidFill>
                  <a:srgbClr val="000000"/>
                </a:solidFill>
              </a:rPr>
              <a:t>“An interesting thing about loneliness is that it doesn’t matter how many people are around you. It’s about how you </a:t>
            </a:r>
            <a:r>
              <a:rPr lang="en-US" i="1" dirty="0">
                <a:solidFill>
                  <a:srgbClr val="000000"/>
                </a:solidFill>
              </a:rPr>
              <a:t>feel</a:t>
            </a:r>
            <a:r>
              <a:rPr lang="en-US" dirty="0">
                <a:solidFill>
                  <a:srgbClr val="000000"/>
                </a:solidFill>
              </a:rPr>
              <a:t> about the quality of the relationships in your life.” </a:t>
            </a:r>
            <a:r>
              <a:rPr lang="en-US" sz="2000" dirty="0">
                <a:solidFill>
                  <a:srgbClr val="000000"/>
                </a:solidFill>
              </a:rPr>
              <a:t>(</a:t>
            </a:r>
            <a:r>
              <a:rPr lang="en-US" sz="2000" dirty="0" err="1">
                <a:solidFill>
                  <a:srgbClr val="000000"/>
                </a:solidFill>
              </a:rPr>
              <a:t>Masi</a:t>
            </a:r>
            <a:r>
              <a:rPr lang="en-US" sz="2000" dirty="0">
                <a:solidFill>
                  <a:srgbClr val="000000"/>
                </a:solidFill>
              </a:rPr>
              <a:t> et al., 2011)</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Man outline">
            <a:extLst>
              <a:ext uri="{FF2B5EF4-FFF2-40B4-BE49-F238E27FC236}">
                <a16:creationId xmlns:a16="http://schemas.microsoft.com/office/drawing/2014/main" id="{54705BE2-205E-4184-BB1C-B587F55A35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1048641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E7F20E-F4FE-4693-83B4-C4B85634C504}"/>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Loneliness &amp; Social Isolation</a:t>
            </a:r>
          </a:p>
        </p:txBody>
      </p:sp>
      <p:sp>
        <p:nvSpPr>
          <p:cNvPr id="3" name="Content Placeholder 2">
            <a:extLst>
              <a:ext uri="{FF2B5EF4-FFF2-40B4-BE49-F238E27FC236}">
                <a16:creationId xmlns:a16="http://schemas.microsoft.com/office/drawing/2014/main" id="{0C76DEF7-7E3D-4B9F-847B-838391714FB2}"/>
              </a:ext>
            </a:extLst>
          </p:cNvPr>
          <p:cNvSpPr>
            <a:spLocks noGrp="1"/>
          </p:cNvSpPr>
          <p:nvPr>
            <p:ph idx="1"/>
          </p:nvPr>
        </p:nvSpPr>
        <p:spPr>
          <a:xfrm>
            <a:off x="1179226" y="2753936"/>
            <a:ext cx="9833548" cy="3277384"/>
          </a:xfrm>
        </p:spPr>
        <p:txBody>
          <a:bodyPr>
            <a:normAutofit/>
          </a:bodyPr>
          <a:lstStyle/>
          <a:p>
            <a:pPr marL="0" indent="0">
              <a:buNone/>
            </a:pPr>
            <a:r>
              <a:rPr lang="en-US" dirty="0">
                <a:solidFill>
                  <a:srgbClr val="000000"/>
                </a:solidFill>
              </a:rPr>
              <a:t>Isolation and loneliness decrease our immunity, increase the release of stress hormones, and make sleep more difficult. </a:t>
            </a:r>
          </a:p>
          <a:p>
            <a:pPr marL="0" indent="0">
              <a:buNone/>
            </a:pPr>
            <a:endParaRPr lang="en-US" dirty="0">
              <a:solidFill>
                <a:srgbClr val="000000"/>
              </a:solidFill>
            </a:endParaRPr>
          </a:p>
          <a:p>
            <a:pPr marL="0" indent="0">
              <a:buNone/>
            </a:pPr>
            <a:r>
              <a:rPr lang="en-US" dirty="0">
                <a:solidFill>
                  <a:srgbClr val="000000"/>
                </a:solidFill>
              </a:rPr>
              <a:t>Chronic stress ages our bodies, damages overall well-being, and can even be a risk factor for heart disease, type 2 diabetes, arthritis, Alzheimer’s disease, and other conditions </a:t>
            </a:r>
            <a:r>
              <a:rPr lang="en-US" sz="2000" dirty="0">
                <a:solidFill>
                  <a:srgbClr val="000000"/>
                </a:solidFill>
              </a:rPr>
              <a:t>(Psychology Today, n.d.).</a:t>
            </a:r>
            <a:endParaRPr lang="en-US" dirty="0">
              <a:solidFill>
                <a:srgbClr val="000000"/>
              </a:solidFill>
            </a:endParaRPr>
          </a:p>
        </p:txBody>
      </p:sp>
    </p:spTree>
    <p:extLst>
      <p:ext uri="{BB962C8B-B14F-4D97-AF65-F5344CB8AC3E}">
        <p14:creationId xmlns:p14="http://schemas.microsoft.com/office/powerpoint/2010/main" val="181477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F3995-3A10-4BE1-B62C-6D67C9DF4E54}"/>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Loneliness &amp; Social Isolation</a:t>
            </a:r>
          </a:p>
        </p:txBody>
      </p:sp>
      <p:cxnSp>
        <p:nvCxnSpPr>
          <p:cNvPr id="15"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45659A-9079-42EB-8463-EF56A9A99404}"/>
              </a:ext>
            </a:extLst>
          </p:cNvPr>
          <p:cNvSpPr>
            <a:spLocks noGrp="1"/>
          </p:cNvSpPr>
          <p:nvPr>
            <p:ph idx="1"/>
          </p:nvPr>
        </p:nvSpPr>
        <p:spPr>
          <a:xfrm>
            <a:off x="4976031" y="963877"/>
            <a:ext cx="6377769" cy="4930246"/>
          </a:xfrm>
        </p:spPr>
        <p:txBody>
          <a:bodyPr anchor="ctr">
            <a:normAutofit/>
          </a:bodyPr>
          <a:lstStyle/>
          <a:p>
            <a:pPr marL="0" indent="0">
              <a:buNone/>
            </a:pPr>
            <a:r>
              <a:rPr lang="en-US" sz="2400"/>
              <a:t>People with disabilities often have a social network which is limited to family members, paid staff, and other people with disabilities (Kersh, Corona, &amp; Siperstein, 2013). </a:t>
            </a:r>
          </a:p>
          <a:p>
            <a:pPr marL="0" indent="0">
              <a:buNone/>
            </a:pPr>
            <a:endParaRPr lang="en-US" sz="2400"/>
          </a:p>
          <a:p>
            <a:pPr marL="0" indent="0">
              <a:buNone/>
            </a:pPr>
            <a:r>
              <a:rPr lang="en-US" sz="2400"/>
              <a:t>This may sound like a lot of people, but the difference becomes clear when we compare networks of people with and without disabilities. </a:t>
            </a:r>
          </a:p>
        </p:txBody>
      </p:sp>
    </p:spTree>
    <p:extLst>
      <p:ext uri="{BB962C8B-B14F-4D97-AF65-F5344CB8AC3E}">
        <p14:creationId xmlns:p14="http://schemas.microsoft.com/office/powerpoint/2010/main" val="1339861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80078A3-D480-4CDD-AF61-34221A00BF74}"/>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en-US" sz="6600" kern="1200">
                <a:solidFill>
                  <a:srgbClr val="FFFFFF"/>
                </a:solidFill>
                <a:latin typeface="+mj-lt"/>
                <a:ea typeface="+mj-ea"/>
                <a:cs typeface="+mj-cs"/>
              </a:rPr>
              <a:t>What about other people already in someone’s life?</a:t>
            </a:r>
            <a:br>
              <a:rPr lang="en-US" sz="6600" kern="1200">
                <a:solidFill>
                  <a:srgbClr val="FFFFFF"/>
                </a:solidFill>
                <a:latin typeface="+mj-lt"/>
                <a:ea typeface="+mj-ea"/>
                <a:cs typeface="+mj-cs"/>
              </a:rPr>
            </a:br>
            <a:endParaRPr lang="en-US" sz="6600" kern="1200">
              <a:solidFill>
                <a:srgbClr val="FFFFFF"/>
              </a:solidFill>
              <a:latin typeface="+mj-lt"/>
              <a:ea typeface="+mj-ea"/>
              <a:cs typeface="+mj-cs"/>
            </a:endParaRPr>
          </a:p>
        </p:txBody>
      </p:sp>
    </p:spTree>
    <p:extLst>
      <p:ext uri="{BB962C8B-B14F-4D97-AF65-F5344CB8AC3E}">
        <p14:creationId xmlns:p14="http://schemas.microsoft.com/office/powerpoint/2010/main" val="408060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31F0-1335-4B93-B7B3-26250838645A}"/>
              </a:ext>
            </a:extLst>
          </p:cNvPr>
          <p:cNvSpPr>
            <a:spLocks noGrp="1"/>
          </p:cNvSpPr>
          <p:nvPr>
            <p:ph type="title"/>
          </p:nvPr>
        </p:nvSpPr>
        <p:spPr/>
        <p:txBody>
          <a:bodyPr/>
          <a:lstStyle/>
          <a:p>
            <a:r>
              <a:rPr lang="en-US" dirty="0"/>
              <a:t>What About Family Members?</a:t>
            </a:r>
          </a:p>
        </p:txBody>
      </p:sp>
      <p:sp>
        <p:nvSpPr>
          <p:cNvPr id="3" name="Content Placeholder 2">
            <a:extLst>
              <a:ext uri="{FF2B5EF4-FFF2-40B4-BE49-F238E27FC236}">
                <a16:creationId xmlns:a16="http://schemas.microsoft.com/office/drawing/2014/main" id="{12744E31-393B-46E8-A310-3130D5C7975A}"/>
              </a:ext>
            </a:extLst>
          </p:cNvPr>
          <p:cNvSpPr>
            <a:spLocks noGrp="1"/>
          </p:cNvSpPr>
          <p:nvPr>
            <p:ph idx="1"/>
          </p:nvPr>
        </p:nvSpPr>
        <p:spPr/>
        <p:txBody>
          <a:bodyPr/>
          <a:lstStyle/>
          <a:p>
            <a:pPr marL="0" indent="0">
              <a:buNone/>
            </a:pPr>
            <a:r>
              <a:rPr lang="en-US" dirty="0"/>
              <a:t>Family relationships are important to all of us. Some of us have very close relationships with family members—we may see each other frequently or be in touch through phone calls, emails, social media, shared activities, visit, etc.</a:t>
            </a:r>
          </a:p>
          <a:p>
            <a:pPr marL="0" indent="0">
              <a:buNone/>
            </a:pPr>
            <a:endParaRPr lang="en-US" dirty="0"/>
          </a:p>
          <a:p>
            <a:pPr marL="0" indent="0">
              <a:buNone/>
            </a:pPr>
            <a:r>
              <a:rPr lang="en-US" dirty="0"/>
              <a:t>Other family relationships may be more distanced, with little to no contact at all. Even for families who are very close, families and the individuals within them are stronger, healthier, and happier when they are connected to a wider community, including having friends. Family members can both support and hold back their loved ones at times. </a:t>
            </a:r>
          </a:p>
          <a:p>
            <a:pPr marL="0" indent="0">
              <a:buNone/>
            </a:pPr>
            <a:endParaRPr lang="en-US" dirty="0"/>
          </a:p>
        </p:txBody>
      </p:sp>
    </p:spTree>
    <p:extLst>
      <p:ext uri="{BB962C8B-B14F-4D97-AF65-F5344CB8AC3E}">
        <p14:creationId xmlns:p14="http://schemas.microsoft.com/office/powerpoint/2010/main" val="2280557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1A4C-6E78-4A6C-93D1-894B37470972}"/>
              </a:ext>
            </a:extLst>
          </p:cNvPr>
          <p:cNvSpPr>
            <a:spLocks noGrp="1"/>
          </p:cNvSpPr>
          <p:nvPr>
            <p:ph type="title"/>
          </p:nvPr>
        </p:nvSpPr>
        <p:spPr/>
        <p:txBody>
          <a:bodyPr/>
          <a:lstStyle/>
          <a:p>
            <a:r>
              <a:rPr lang="en-US" dirty="0"/>
              <a:t>What About Other People with Disabilities?</a:t>
            </a:r>
          </a:p>
        </p:txBody>
      </p:sp>
      <p:sp>
        <p:nvSpPr>
          <p:cNvPr id="3" name="Content Placeholder 2">
            <a:extLst>
              <a:ext uri="{FF2B5EF4-FFF2-40B4-BE49-F238E27FC236}">
                <a16:creationId xmlns:a16="http://schemas.microsoft.com/office/drawing/2014/main" id="{0B90DAD4-8920-4FA6-AFFA-F55A3E36F810}"/>
              </a:ext>
            </a:extLst>
          </p:cNvPr>
          <p:cNvSpPr>
            <a:spLocks noGrp="1"/>
          </p:cNvSpPr>
          <p:nvPr>
            <p:ph idx="1"/>
          </p:nvPr>
        </p:nvSpPr>
        <p:spPr/>
        <p:txBody>
          <a:bodyPr/>
          <a:lstStyle/>
          <a:p>
            <a:pPr marL="0" indent="0">
              <a:buNone/>
            </a:pPr>
            <a:r>
              <a:rPr lang="en-US" dirty="0"/>
              <a:t>These relationships are incredibly important, and that should not be understated. There are lots of wonderful things that happen when people are given opportunities to build relationships with other people who have similar life experiences or identities. It’s even backed up by lots of research! </a:t>
            </a:r>
          </a:p>
          <a:p>
            <a:pPr marL="0" indent="0">
              <a:buNone/>
            </a:pPr>
            <a:endParaRPr lang="en-US" dirty="0"/>
          </a:p>
          <a:p>
            <a:pPr marL="0" indent="0">
              <a:buNone/>
            </a:pPr>
            <a:r>
              <a:rPr lang="en-US" dirty="0"/>
              <a:t>However, it is a problem when we assume that these are the </a:t>
            </a:r>
            <a:r>
              <a:rPr lang="en-US" b="1" dirty="0"/>
              <a:t>only</a:t>
            </a:r>
            <a:r>
              <a:rPr lang="en-US" dirty="0"/>
              <a:t> relationships people can, want to, or should have. </a:t>
            </a:r>
          </a:p>
          <a:p>
            <a:pPr marL="0" indent="0">
              <a:buNone/>
            </a:pPr>
            <a:endParaRPr lang="en-US" dirty="0"/>
          </a:p>
        </p:txBody>
      </p:sp>
    </p:spTree>
    <p:extLst>
      <p:ext uri="{BB962C8B-B14F-4D97-AF65-F5344CB8AC3E}">
        <p14:creationId xmlns:p14="http://schemas.microsoft.com/office/powerpoint/2010/main" val="495892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8ADC-44DA-47F1-836C-1E0A6FF90A64}"/>
              </a:ext>
            </a:extLst>
          </p:cNvPr>
          <p:cNvSpPr>
            <a:spLocks noGrp="1"/>
          </p:cNvSpPr>
          <p:nvPr>
            <p:ph type="title"/>
          </p:nvPr>
        </p:nvSpPr>
        <p:spPr/>
        <p:txBody>
          <a:bodyPr/>
          <a:lstStyle/>
          <a:p>
            <a:r>
              <a:rPr lang="en-US" dirty="0"/>
              <a:t>What About Staff?</a:t>
            </a:r>
          </a:p>
        </p:txBody>
      </p:sp>
      <p:sp>
        <p:nvSpPr>
          <p:cNvPr id="3" name="Content Placeholder 2">
            <a:extLst>
              <a:ext uri="{FF2B5EF4-FFF2-40B4-BE49-F238E27FC236}">
                <a16:creationId xmlns:a16="http://schemas.microsoft.com/office/drawing/2014/main" id="{45D25D65-968B-41DD-9E2C-B4698DD2388C}"/>
              </a:ext>
            </a:extLst>
          </p:cNvPr>
          <p:cNvSpPr>
            <a:spLocks noGrp="1"/>
          </p:cNvSpPr>
          <p:nvPr>
            <p:ph idx="1"/>
          </p:nvPr>
        </p:nvSpPr>
        <p:spPr/>
        <p:txBody>
          <a:bodyPr>
            <a:normAutofit/>
          </a:bodyPr>
          <a:lstStyle/>
          <a:p>
            <a:pPr marL="0" indent="0">
              <a:buNone/>
            </a:pPr>
            <a:r>
              <a:rPr lang="en-US" dirty="0"/>
              <a:t>Staff support is invaluable in helping people with many of their needs. However, these are </a:t>
            </a:r>
            <a:r>
              <a:rPr lang="en-US" dirty="0">
                <a:solidFill>
                  <a:srgbClr val="00B050"/>
                </a:solidFill>
              </a:rPr>
              <a:t>functional, paid</a:t>
            </a:r>
            <a:r>
              <a:rPr lang="en-US" dirty="0"/>
              <a:t> relationships: the individual has a specific need for support, and staff are </a:t>
            </a:r>
            <a:r>
              <a:rPr lang="en-US" dirty="0">
                <a:solidFill>
                  <a:srgbClr val="00B050"/>
                </a:solidFill>
              </a:rPr>
              <a:t>assigned</a:t>
            </a:r>
            <a:r>
              <a:rPr lang="en-US" dirty="0"/>
              <a:t> to fill that need. </a:t>
            </a:r>
          </a:p>
          <a:p>
            <a:pPr marL="0" indent="0">
              <a:buNone/>
            </a:pPr>
            <a:endParaRPr lang="en-US" dirty="0"/>
          </a:p>
          <a:p>
            <a:pPr marL="0" indent="0">
              <a:buNone/>
            </a:pPr>
            <a:r>
              <a:rPr lang="en-US" dirty="0"/>
              <a:t>Good staff develop trusting and respectful relationships with the people they serve, get to know them well, and commit to this role for extended periods of time.</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43764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2CAD68-5879-4CA1-B982-2873E414C66C}"/>
              </a:ext>
            </a:extLst>
          </p:cNvPr>
          <p:cNvSpPr>
            <a:spLocks noGrp="1"/>
          </p:cNvSpPr>
          <p:nvPr>
            <p:ph type="title"/>
          </p:nvPr>
        </p:nvSpPr>
        <p:spPr/>
        <p:txBody>
          <a:bodyPr/>
          <a:lstStyle/>
          <a:p>
            <a:r>
              <a:rPr lang="en-US" dirty="0"/>
              <a:t>Pathways to Friendship: Where You…</a:t>
            </a:r>
          </a:p>
        </p:txBody>
      </p:sp>
      <p:graphicFrame>
        <p:nvGraphicFramePr>
          <p:cNvPr id="5" name="Content Placeholder 2">
            <a:extLst>
              <a:ext uri="{FF2B5EF4-FFF2-40B4-BE49-F238E27FC236}">
                <a16:creationId xmlns:a16="http://schemas.microsoft.com/office/drawing/2014/main" id="{BF84C695-834E-4192-9E0B-A2A38D52B05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0532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63F6-9CB8-459A-BBE0-F9CC7CA0BF2C}"/>
              </a:ext>
            </a:extLst>
          </p:cNvPr>
          <p:cNvSpPr>
            <a:spLocks noGrp="1"/>
          </p:cNvSpPr>
          <p:nvPr>
            <p:ph type="title"/>
          </p:nvPr>
        </p:nvSpPr>
        <p:spPr/>
        <p:txBody>
          <a:bodyPr/>
          <a:lstStyle/>
          <a:p>
            <a:r>
              <a:rPr lang="en-US" dirty="0"/>
              <a:t>What About Staff? (continued)</a:t>
            </a:r>
          </a:p>
        </p:txBody>
      </p:sp>
      <p:sp>
        <p:nvSpPr>
          <p:cNvPr id="3" name="Content Placeholder 2">
            <a:extLst>
              <a:ext uri="{FF2B5EF4-FFF2-40B4-BE49-F238E27FC236}">
                <a16:creationId xmlns:a16="http://schemas.microsoft.com/office/drawing/2014/main" id="{6908FD2C-C118-4A92-B801-66B993C8D31B}"/>
              </a:ext>
            </a:extLst>
          </p:cNvPr>
          <p:cNvSpPr>
            <a:spLocks noGrp="1"/>
          </p:cNvSpPr>
          <p:nvPr>
            <p:ph idx="1"/>
          </p:nvPr>
        </p:nvSpPr>
        <p:spPr/>
        <p:txBody>
          <a:bodyPr/>
          <a:lstStyle/>
          <a:p>
            <a:pPr marL="0" indent="0">
              <a:buNone/>
            </a:pPr>
            <a:r>
              <a:rPr lang="en-US" dirty="0"/>
              <a:t>They are often very caring and express this care in ways similar to that of friends; however, if a staff member gets a new job or is assigned a different role or shift, they usually end their involvement with a particular person. This cycle repeats itself across the spaces where people with disabilities are segregated, whether in living situations, day or work programs, etc.</a:t>
            </a:r>
          </a:p>
          <a:p>
            <a:pPr marL="0" indent="0">
              <a:buNone/>
            </a:pPr>
            <a:endParaRPr lang="en-US" dirty="0"/>
          </a:p>
          <a:p>
            <a:pPr marL="0" indent="0">
              <a:buNone/>
            </a:pPr>
            <a:r>
              <a:rPr lang="en-US" dirty="0"/>
              <a:t>If a former staff person continues a relationship with someone they used to support, this can </a:t>
            </a:r>
            <a:r>
              <a:rPr lang="en-US" dirty="0">
                <a:solidFill>
                  <a:srgbClr val="00B050"/>
                </a:solidFill>
              </a:rPr>
              <a:t>become</a:t>
            </a:r>
            <a:r>
              <a:rPr lang="en-US" dirty="0"/>
              <a:t> a good friendship.</a:t>
            </a:r>
          </a:p>
        </p:txBody>
      </p:sp>
    </p:spTree>
    <p:extLst>
      <p:ext uri="{BB962C8B-B14F-4D97-AF65-F5344CB8AC3E}">
        <p14:creationId xmlns:p14="http://schemas.microsoft.com/office/powerpoint/2010/main" val="335357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D832-0C12-4891-A4CF-DC1D006E56D4}"/>
              </a:ext>
            </a:extLst>
          </p:cNvPr>
          <p:cNvSpPr>
            <a:spLocks noGrp="1"/>
          </p:cNvSpPr>
          <p:nvPr>
            <p:ph type="title"/>
          </p:nvPr>
        </p:nvSpPr>
        <p:spPr/>
        <p:txBody>
          <a:bodyPr/>
          <a:lstStyle/>
          <a:p>
            <a:r>
              <a:rPr lang="en-US" dirty="0"/>
              <a:t>Who is in their social network?</a:t>
            </a:r>
          </a:p>
        </p:txBody>
      </p:sp>
      <p:pic>
        <p:nvPicPr>
          <p:cNvPr id="4" name="P 1">
            <a:extLst>
              <a:ext uri="{FF2B5EF4-FFF2-40B4-BE49-F238E27FC236}">
                <a16:creationId xmlns:a16="http://schemas.microsoft.com/office/drawing/2014/main" id="{D925C7C6-F786-48A4-8265-E55D8A0CFAD5}"/>
              </a:ext>
            </a:extLst>
          </p:cNvPr>
          <p:cNvPicPr>
            <a:picLocks noGrp="1"/>
          </p:cNvPicPr>
          <p:nvPr>
            <p:ph idx="1"/>
          </p:nvPr>
        </p:nvPicPr>
        <p:blipFill>
          <a:blip r:embed="rId3">
            <a:lum bright="-8000"/>
          </a:blip>
          <a:srcRect/>
          <a:stretch>
            <a:fillRect/>
          </a:stretch>
        </p:blipFill>
        <p:spPr bwMode="auto">
          <a:xfrm>
            <a:off x="2039070" y="1825625"/>
            <a:ext cx="8113860" cy="4667250"/>
          </a:xfrm>
          <a:prstGeom prst="rect">
            <a:avLst/>
          </a:prstGeom>
          <a:noFill/>
          <a:ln w="9525" cmpd="sng">
            <a:solidFill>
              <a:srgbClr val="800000"/>
            </a:solidFill>
            <a:miter lim="800000"/>
            <a:headEnd/>
            <a:tailEnd/>
          </a:ln>
          <a:effectLst/>
        </p:spPr>
      </p:pic>
    </p:spTree>
    <p:extLst>
      <p:ext uri="{BB962C8B-B14F-4D97-AF65-F5344CB8AC3E}">
        <p14:creationId xmlns:p14="http://schemas.microsoft.com/office/powerpoint/2010/main" val="429024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1633-6285-45ED-A100-71F5D90926C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Angelina </a:t>
            </a:r>
          </a:p>
        </p:txBody>
      </p:sp>
      <p:sp>
        <p:nvSpPr>
          <p:cNvPr id="7" name="Rectangle 6">
            <a:extLst>
              <a:ext uri="{FF2B5EF4-FFF2-40B4-BE49-F238E27FC236}">
                <a16:creationId xmlns:a16="http://schemas.microsoft.com/office/drawing/2014/main" id="{6B454814-1851-4984-A780-005F7A21E457}"/>
              </a:ext>
            </a:extLst>
          </p:cNvPr>
          <p:cNvSpPr/>
          <p:nvPr/>
        </p:nvSpPr>
        <p:spPr>
          <a:xfrm>
            <a:off x="4965431" y="2438400"/>
            <a:ext cx="6586489" cy="3785419"/>
          </a:xfrm>
          <a:prstGeom prst="rect">
            <a:avLst/>
          </a:prstGeom>
        </p:spPr>
        <p:txBody>
          <a:bodyPr vert="horz" lIns="91440" tIns="45720" rIns="91440" bIns="45720" rtlCol="0">
            <a:normAutofit/>
          </a:bodyPr>
          <a:lstStyle/>
          <a:p>
            <a:pPr>
              <a:lnSpc>
                <a:spcPct val="90000"/>
              </a:lnSpc>
              <a:spcAft>
                <a:spcPts val="600"/>
              </a:spcAft>
            </a:pPr>
            <a:r>
              <a:rPr lang="en-US" sz="1900" dirty="0"/>
              <a:t>Angelina is 24 and lives with two other young women around her age. Angelina expressed her love for participating in road races. She started participating in such races over a year ago when her previous program manager, Jess, asked if she would like to participate in one with her. Since that time, she has participated in more than six races. </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dirty="0"/>
              <a:t>They have pre-race brunches and many post-race activities,</a:t>
            </a:r>
            <a:r>
              <a:rPr lang="en-US" sz="1900" i="1" dirty="0"/>
              <a:t> </a:t>
            </a:r>
            <a:r>
              <a:rPr lang="en-US" sz="1900" dirty="0"/>
              <a:t>which have provided additional opportunities for Angelina to connect with others and make friendships outside of her service circle. Recently, Jess resigned from her relief staff position and is genuinely Angelina’s friend.</a:t>
            </a:r>
          </a:p>
          <a:p>
            <a:pPr indent="-228600">
              <a:lnSpc>
                <a:spcPct val="90000"/>
              </a:lnSpc>
              <a:spcAft>
                <a:spcPts val="600"/>
              </a:spcAft>
              <a:buFont typeface="Arial" panose="020B0604020202020204" pitchFamily="34" charset="0"/>
              <a:buChar char="•"/>
            </a:pPr>
            <a:endParaRPr lang="en-US" sz="1900" dirty="0"/>
          </a:p>
        </p:txBody>
      </p:sp>
      <p:pic>
        <p:nvPicPr>
          <p:cNvPr id="4" name="Content Placeholder 3">
            <a:extLst>
              <a:ext uri="{FF2B5EF4-FFF2-40B4-BE49-F238E27FC236}">
                <a16:creationId xmlns:a16="http://schemas.microsoft.com/office/drawing/2014/main" id="{C3E3C19F-B017-4B46-BAB5-45911B4C1941}"/>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7412" r="2" b="9372"/>
          <a:stretch/>
        </p:blipFill>
        <p:spPr bwMode="auto">
          <a:xfrm>
            <a:off x="20" y="10"/>
            <a:ext cx="4635571" cy="6857990"/>
          </a:xfrm>
          <a:prstGeom prst="rect">
            <a:avLst/>
          </a:prstGeom>
          <a:noFill/>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A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630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FDC81-A46F-4BC1-86F4-E8A02AD01E49}"/>
              </a:ext>
            </a:extLst>
          </p:cNvPr>
          <p:cNvSpPr>
            <a:spLocks noGrp="1"/>
          </p:cNvSpPr>
          <p:nvPr>
            <p:ph type="title"/>
          </p:nvPr>
        </p:nvSpPr>
        <p:spPr/>
        <p:txBody>
          <a:bodyPr/>
          <a:lstStyle/>
          <a:p>
            <a:r>
              <a:rPr lang="en-US"/>
              <a:t>Leisure</a:t>
            </a:r>
            <a:br>
              <a:rPr lang="en-US" b="1"/>
            </a:br>
            <a:endParaRPr lang="en-US" dirty="0"/>
          </a:p>
        </p:txBody>
      </p:sp>
      <p:graphicFrame>
        <p:nvGraphicFramePr>
          <p:cNvPr id="15" name="Content Placeholder 2">
            <a:extLst>
              <a:ext uri="{FF2B5EF4-FFF2-40B4-BE49-F238E27FC236}">
                <a16:creationId xmlns:a16="http://schemas.microsoft.com/office/drawing/2014/main" id="{A34D81E4-0D15-43F6-94B1-127D9EF69BC9}"/>
              </a:ext>
            </a:extLst>
          </p:cNvPr>
          <p:cNvGraphicFramePr>
            <a:graphicFrameLocks noGrp="1"/>
          </p:cNvGraphicFramePr>
          <p:nvPr>
            <p:ph idx="1"/>
            <p:extLst>
              <p:ext uri="{D42A27DB-BD31-4B8C-83A1-F6EECF244321}">
                <p14:modId xmlns:p14="http://schemas.microsoft.com/office/powerpoint/2010/main" val="121044438"/>
              </p:ext>
            </p:extLst>
          </p:nvPr>
        </p:nvGraphicFramePr>
        <p:xfrm>
          <a:off x="838200" y="1507524"/>
          <a:ext cx="10515600" cy="4669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5350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A573-F135-4E0B-BDB2-D44A1D9BEE4C}"/>
              </a:ext>
            </a:extLst>
          </p:cNvPr>
          <p:cNvSpPr>
            <a:spLocks noGrp="1"/>
          </p:cNvSpPr>
          <p:nvPr>
            <p:ph type="title"/>
          </p:nvPr>
        </p:nvSpPr>
        <p:spPr/>
        <p:txBody>
          <a:bodyPr/>
          <a:lstStyle/>
          <a:p>
            <a:r>
              <a:rPr lang="en-US" dirty="0"/>
              <a:t>Recreation</a:t>
            </a:r>
          </a:p>
        </p:txBody>
      </p:sp>
      <p:sp>
        <p:nvSpPr>
          <p:cNvPr id="3" name="Content Placeholder 2">
            <a:extLst>
              <a:ext uri="{FF2B5EF4-FFF2-40B4-BE49-F238E27FC236}">
                <a16:creationId xmlns:a16="http://schemas.microsoft.com/office/drawing/2014/main" id="{0DC22A39-21F9-4521-B5A4-C1FB9C7B28D3}"/>
              </a:ext>
            </a:extLst>
          </p:cNvPr>
          <p:cNvSpPr>
            <a:spLocks noGrp="1"/>
          </p:cNvSpPr>
          <p:nvPr>
            <p:ph idx="1"/>
          </p:nvPr>
        </p:nvSpPr>
        <p:spPr/>
        <p:txBody>
          <a:bodyPr/>
          <a:lstStyle/>
          <a:p>
            <a:pPr marL="0" indent="0">
              <a:buNone/>
            </a:pPr>
            <a:r>
              <a:rPr lang="en-US" dirty="0"/>
              <a:t>Recreation is socially organized activities that benefit a person or society, and these activities help to recreate or restore people in mind, spirit, and body. Recreation is intended to be good for people, not just to get them back to work, but to </a:t>
            </a:r>
            <a:r>
              <a:rPr lang="en-US" b="1" dirty="0"/>
              <a:t>live a full life</a:t>
            </a:r>
            <a:r>
              <a:rPr lang="en-US" dirty="0"/>
              <a:t>. </a:t>
            </a:r>
          </a:p>
          <a:p>
            <a:pPr marL="0" indent="0">
              <a:buNone/>
            </a:pPr>
            <a:endParaRPr lang="en-US" dirty="0"/>
          </a:p>
          <a:p>
            <a:pPr marL="0" indent="0">
              <a:buNone/>
            </a:pPr>
            <a:r>
              <a:rPr lang="en-US" dirty="0"/>
              <a:t>In recreation, we are interested in the experience itself and also the outcome of feeling better. Leisure may be destructive (in gambling, for example), but recreation is always intended to be </a:t>
            </a:r>
            <a:r>
              <a:rPr lang="en-US" dirty="0">
                <a:solidFill>
                  <a:srgbClr val="00B050"/>
                </a:solidFill>
              </a:rPr>
              <a:t>beneficial</a:t>
            </a:r>
            <a:r>
              <a:rPr lang="en-US" dirty="0"/>
              <a:t>. People engage in recreation for fun, rather than out of obligation or being forced to do so. </a:t>
            </a:r>
          </a:p>
          <a:p>
            <a:endParaRPr lang="en-US" dirty="0"/>
          </a:p>
        </p:txBody>
      </p:sp>
    </p:spTree>
    <p:extLst>
      <p:ext uri="{BB962C8B-B14F-4D97-AF65-F5344CB8AC3E}">
        <p14:creationId xmlns:p14="http://schemas.microsoft.com/office/powerpoint/2010/main" val="85867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97440B3-1D2B-40BD-AC18-5F45A0EA55A3}"/>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Try Something New!</a:t>
            </a:r>
          </a:p>
        </p:txBody>
      </p:sp>
      <p:sp>
        <p:nvSpPr>
          <p:cNvPr id="3" name="Content Placeholder 2">
            <a:extLst>
              <a:ext uri="{FF2B5EF4-FFF2-40B4-BE49-F238E27FC236}">
                <a16:creationId xmlns:a16="http://schemas.microsoft.com/office/drawing/2014/main" id="{4CFC831E-A53C-4452-9643-1F77732097CF}"/>
              </a:ext>
            </a:extLst>
          </p:cNvPr>
          <p:cNvSpPr>
            <a:spLocks noGrp="1"/>
          </p:cNvSpPr>
          <p:nvPr>
            <p:ph idx="1"/>
          </p:nvPr>
        </p:nvSpPr>
        <p:spPr>
          <a:xfrm>
            <a:off x="1367624" y="2490436"/>
            <a:ext cx="9708995" cy="3567173"/>
          </a:xfrm>
        </p:spPr>
        <p:txBody>
          <a:bodyPr anchor="ctr">
            <a:normAutofit/>
          </a:bodyPr>
          <a:lstStyle/>
          <a:p>
            <a:pPr marL="0" indent="0">
              <a:buNone/>
            </a:pPr>
            <a:r>
              <a:rPr lang="en-US" sz="1900"/>
              <a:t>If someone has never tried kayaking, playing pickleball, bird watching, or gardening before, it’s hard to know whether they will like it or not. </a:t>
            </a:r>
          </a:p>
          <a:p>
            <a:pPr marL="0" indent="0">
              <a:buNone/>
            </a:pPr>
            <a:endParaRPr lang="en-US" sz="1900"/>
          </a:p>
          <a:p>
            <a:pPr marL="0" indent="0">
              <a:buNone/>
            </a:pPr>
            <a:r>
              <a:rPr lang="en-US" sz="1900"/>
              <a:t>Trying different activities allows a person to experiment and find interests that they can share with others.  Don’t just ask what they want to do- that won’t elicit that new opportunity. </a:t>
            </a:r>
            <a:br>
              <a:rPr lang="en-US" sz="1900"/>
            </a:br>
            <a:br>
              <a:rPr lang="en-US" sz="1900"/>
            </a:br>
            <a:r>
              <a:rPr lang="en-US" sz="1900" b="1"/>
              <a:t>Propose it, try it out!</a:t>
            </a:r>
          </a:p>
          <a:p>
            <a:pPr marL="0" indent="0">
              <a:buNone/>
            </a:pPr>
            <a:endParaRPr lang="en-US" sz="1900"/>
          </a:p>
          <a:p>
            <a:pPr marL="0" indent="0">
              <a:buNone/>
            </a:pPr>
            <a:r>
              <a:rPr lang="en-US" sz="1900"/>
              <a:t>If someone already has some skills in an area, recreation can give people an opportunity to shine in ways that academic or vocational settings may not. </a:t>
            </a:r>
          </a:p>
          <a:p>
            <a:pPr marL="0" indent="0">
              <a:buNone/>
            </a:pPr>
            <a:endParaRPr lang="en-US" sz="1900"/>
          </a:p>
        </p:txBody>
      </p:sp>
    </p:spTree>
    <p:extLst>
      <p:ext uri="{BB962C8B-B14F-4D97-AF65-F5344CB8AC3E}">
        <p14:creationId xmlns:p14="http://schemas.microsoft.com/office/powerpoint/2010/main" val="247490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2BFB-78C7-413E-ADB2-84F9517553F4}"/>
              </a:ext>
            </a:extLst>
          </p:cNvPr>
          <p:cNvSpPr>
            <a:spLocks noGrp="1"/>
          </p:cNvSpPr>
          <p:nvPr>
            <p:ph type="title"/>
          </p:nvPr>
        </p:nvSpPr>
        <p:spPr/>
        <p:txBody>
          <a:bodyPr/>
          <a:lstStyle/>
          <a:p>
            <a:r>
              <a:rPr lang="en-US" dirty="0"/>
              <a:t>Choice + Encouragement</a:t>
            </a:r>
          </a:p>
        </p:txBody>
      </p:sp>
      <p:sp>
        <p:nvSpPr>
          <p:cNvPr id="3" name="Content Placeholder 2">
            <a:extLst>
              <a:ext uri="{FF2B5EF4-FFF2-40B4-BE49-F238E27FC236}">
                <a16:creationId xmlns:a16="http://schemas.microsoft.com/office/drawing/2014/main" id="{81CA3C46-F1D5-4FCD-96FD-ACDBD874C5B8}"/>
              </a:ext>
            </a:extLst>
          </p:cNvPr>
          <p:cNvSpPr>
            <a:spLocks noGrp="1"/>
          </p:cNvSpPr>
          <p:nvPr>
            <p:ph idx="1"/>
          </p:nvPr>
        </p:nvSpPr>
        <p:spPr/>
        <p:txBody>
          <a:bodyPr/>
          <a:lstStyle/>
          <a:p>
            <a:r>
              <a:rPr lang="en-US" dirty="0"/>
              <a:t>Ask an open-ended question…but don’t stop there!</a:t>
            </a:r>
          </a:p>
          <a:p>
            <a:r>
              <a:rPr lang="en-US" dirty="0"/>
              <a:t>Offer more than one option…but don’t stop there!</a:t>
            </a:r>
          </a:p>
          <a:p>
            <a:r>
              <a:rPr lang="en-US" dirty="0"/>
              <a:t>Let’s try it together!</a:t>
            </a:r>
          </a:p>
          <a:p>
            <a:r>
              <a:rPr lang="en-US" dirty="0"/>
              <a:t>Think outside the box!</a:t>
            </a:r>
          </a:p>
          <a:p>
            <a:pPr marL="0" indent="0">
              <a:buNone/>
            </a:pPr>
            <a:endParaRPr lang="en-US" dirty="0"/>
          </a:p>
          <a:p>
            <a:pPr marL="0" indent="0" algn="ctr">
              <a:buNone/>
            </a:pPr>
            <a:r>
              <a:rPr lang="en-US" dirty="0"/>
              <a:t>You don’t know if the role fits until you try it on!</a:t>
            </a:r>
          </a:p>
        </p:txBody>
      </p:sp>
    </p:spTree>
    <p:extLst>
      <p:ext uri="{BB962C8B-B14F-4D97-AF65-F5344CB8AC3E}">
        <p14:creationId xmlns:p14="http://schemas.microsoft.com/office/powerpoint/2010/main" val="3994206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68E6-8675-481D-90CB-FD7C18FE98ED}"/>
              </a:ext>
            </a:extLst>
          </p:cNvPr>
          <p:cNvSpPr>
            <a:spLocks noGrp="1"/>
          </p:cNvSpPr>
          <p:nvPr>
            <p:ph type="title"/>
          </p:nvPr>
        </p:nvSpPr>
        <p:spPr/>
        <p:txBody>
          <a:bodyPr/>
          <a:lstStyle/>
          <a:p>
            <a:r>
              <a:rPr lang="en-US" dirty="0"/>
              <a:t>Barriers to Full Participation</a:t>
            </a:r>
          </a:p>
        </p:txBody>
      </p:sp>
      <p:sp>
        <p:nvSpPr>
          <p:cNvPr id="3" name="Content Placeholder 2">
            <a:extLst>
              <a:ext uri="{FF2B5EF4-FFF2-40B4-BE49-F238E27FC236}">
                <a16:creationId xmlns:a16="http://schemas.microsoft.com/office/drawing/2014/main" id="{7A53431C-5A49-48D5-8AF8-A5C454FB70A5}"/>
              </a:ext>
            </a:extLst>
          </p:cNvPr>
          <p:cNvSpPr>
            <a:spLocks noGrp="1"/>
          </p:cNvSpPr>
          <p:nvPr>
            <p:ph idx="1"/>
          </p:nvPr>
        </p:nvSpPr>
        <p:spPr/>
        <p:txBody>
          <a:bodyPr/>
          <a:lstStyle/>
          <a:p>
            <a:pPr marL="0" indent="0">
              <a:buNone/>
            </a:pPr>
            <a:r>
              <a:rPr lang="en-US" dirty="0"/>
              <a:t>We also acknowledge that there are many barriers that exist to recreation participation itself, including physical access, programmatic access, transportation, and attitudes.</a:t>
            </a:r>
          </a:p>
          <a:p>
            <a:pPr marL="0" indent="0">
              <a:buNone/>
            </a:pPr>
            <a:endParaRPr lang="en-US" dirty="0"/>
          </a:p>
          <a:p>
            <a:pPr marL="0" indent="0">
              <a:buNone/>
            </a:pPr>
            <a:r>
              <a:rPr lang="en-US" dirty="0"/>
              <a:t>We will share some great resources on recreation inclusion that can help you think about </a:t>
            </a:r>
            <a:r>
              <a:rPr lang="en-US" b="1" dirty="0"/>
              <a:t>breaking down participation barriers</a:t>
            </a:r>
            <a:r>
              <a:rPr lang="en-US" dirty="0"/>
              <a:t>. </a:t>
            </a:r>
          </a:p>
          <a:p>
            <a:pPr marL="0" indent="0">
              <a:buNone/>
            </a:pPr>
            <a:endParaRPr lang="en-US" dirty="0"/>
          </a:p>
        </p:txBody>
      </p:sp>
    </p:spTree>
    <p:extLst>
      <p:ext uri="{BB962C8B-B14F-4D97-AF65-F5344CB8AC3E}">
        <p14:creationId xmlns:p14="http://schemas.microsoft.com/office/powerpoint/2010/main" val="2759057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E470-B24A-419D-A723-9FE380E9153C}"/>
              </a:ext>
            </a:extLst>
          </p:cNvPr>
          <p:cNvSpPr>
            <a:spLocks noGrp="1"/>
          </p:cNvSpPr>
          <p:nvPr>
            <p:ph type="title"/>
          </p:nvPr>
        </p:nvSpPr>
        <p:spPr/>
        <p:txBody>
          <a:bodyPr/>
          <a:lstStyle/>
          <a:p>
            <a:r>
              <a:rPr lang="en-US" dirty="0"/>
              <a:t>Health Benefits of Recreation</a:t>
            </a:r>
          </a:p>
        </p:txBody>
      </p:sp>
      <p:sp>
        <p:nvSpPr>
          <p:cNvPr id="3" name="Content Placeholder 2">
            <a:extLst>
              <a:ext uri="{FF2B5EF4-FFF2-40B4-BE49-F238E27FC236}">
                <a16:creationId xmlns:a16="http://schemas.microsoft.com/office/drawing/2014/main" id="{D28F83CA-D7D0-423C-B580-0189C817F11E}"/>
              </a:ext>
            </a:extLst>
          </p:cNvPr>
          <p:cNvSpPr>
            <a:spLocks noGrp="1"/>
          </p:cNvSpPr>
          <p:nvPr>
            <p:ph idx="1"/>
          </p:nvPr>
        </p:nvSpPr>
        <p:spPr>
          <a:xfrm>
            <a:off x="838199" y="1825625"/>
            <a:ext cx="10921409" cy="4809091"/>
          </a:xfrm>
        </p:spPr>
        <p:txBody>
          <a:bodyPr numCol="2">
            <a:normAutofit fontScale="62500" lnSpcReduction="20000"/>
          </a:bodyPr>
          <a:lstStyle/>
          <a:p>
            <a:r>
              <a:rPr lang="en-US" sz="3800" dirty="0"/>
              <a:t>Physical Health</a:t>
            </a:r>
          </a:p>
          <a:p>
            <a:pPr lvl="1"/>
            <a:r>
              <a:rPr lang="en-US" sz="2900" dirty="0"/>
              <a:t>Reduces obesity</a:t>
            </a:r>
          </a:p>
          <a:p>
            <a:pPr lvl="0"/>
            <a:r>
              <a:rPr lang="en-US" sz="3800" dirty="0"/>
              <a:t>Reduces risk of chronic disease, including:</a:t>
            </a:r>
          </a:p>
          <a:p>
            <a:pPr lvl="1"/>
            <a:r>
              <a:rPr lang="en-US" sz="2900" dirty="0"/>
              <a:t>Heart disease</a:t>
            </a:r>
          </a:p>
          <a:p>
            <a:pPr lvl="1"/>
            <a:r>
              <a:rPr lang="en-US" sz="2900" dirty="0"/>
              <a:t>Diabetes</a:t>
            </a:r>
          </a:p>
          <a:p>
            <a:pPr lvl="1"/>
            <a:r>
              <a:rPr lang="en-US" sz="2900" dirty="0"/>
              <a:t>Cancer</a:t>
            </a:r>
          </a:p>
          <a:p>
            <a:pPr lvl="1"/>
            <a:r>
              <a:rPr lang="en-US" sz="2900" dirty="0"/>
              <a:t>Osteoporosis</a:t>
            </a:r>
          </a:p>
          <a:p>
            <a:pPr lvl="0"/>
            <a:r>
              <a:rPr lang="en-US" sz="3800" dirty="0"/>
              <a:t>Boosts immune system</a:t>
            </a:r>
          </a:p>
          <a:p>
            <a:pPr lvl="0"/>
            <a:r>
              <a:rPr lang="en-US" sz="3800" dirty="0"/>
              <a:t>Increases life expectancy</a:t>
            </a:r>
          </a:p>
          <a:p>
            <a:r>
              <a:rPr lang="en-US" sz="3800" dirty="0"/>
              <a:t>Mental Health</a:t>
            </a:r>
          </a:p>
          <a:p>
            <a:pPr lvl="0"/>
            <a:r>
              <a:rPr lang="en-US" sz="3800" dirty="0"/>
              <a:t>Reduces depression</a:t>
            </a:r>
          </a:p>
          <a:p>
            <a:pPr lvl="0"/>
            <a:r>
              <a:rPr lang="en-US" sz="3800" dirty="0"/>
              <a:t>Relieves stress</a:t>
            </a:r>
          </a:p>
          <a:p>
            <a:pPr lvl="0"/>
            <a:endParaRPr lang="en-US" sz="3800" dirty="0"/>
          </a:p>
          <a:p>
            <a:pPr lvl="0"/>
            <a:endParaRPr lang="en-US" sz="3800" dirty="0"/>
          </a:p>
          <a:p>
            <a:pPr lvl="0"/>
            <a:r>
              <a:rPr lang="en-US" sz="3800" dirty="0"/>
              <a:t>Improves: </a:t>
            </a:r>
          </a:p>
          <a:p>
            <a:pPr lvl="1"/>
            <a:r>
              <a:rPr lang="en-US" sz="2900" dirty="0"/>
              <a:t>Self-esteem</a:t>
            </a:r>
          </a:p>
          <a:p>
            <a:pPr lvl="1"/>
            <a:r>
              <a:rPr lang="en-US" sz="2900" dirty="0"/>
              <a:t>Personal and spiritual growth</a:t>
            </a:r>
          </a:p>
          <a:p>
            <a:pPr lvl="1"/>
            <a:r>
              <a:rPr lang="en-US" sz="2900" dirty="0"/>
              <a:t>Life satisfaction</a:t>
            </a:r>
          </a:p>
          <a:p>
            <a:r>
              <a:rPr lang="en-US" sz="3800" dirty="0"/>
              <a:t>Social Benefits</a:t>
            </a:r>
          </a:p>
          <a:p>
            <a:pPr lvl="1"/>
            <a:r>
              <a:rPr lang="en-US" sz="2900" dirty="0"/>
              <a:t>Reduces crime</a:t>
            </a:r>
          </a:p>
          <a:p>
            <a:pPr lvl="1"/>
            <a:r>
              <a:rPr lang="en-US" sz="2900" dirty="0"/>
              <a:t>Encourages volunteerism</a:t>
            </a:r>
          </a:p>
          <a:p>
            <a:pPr lvl="1"/>
            <a:r>
              <a:rPr lang="en-US" sz="2900" dirty="0"/>
              <a:t>Promotes stewardship</a:t>
            </a:r>
          </a:p>
          <a:p>
            <a:pPr lvl="1"/>
            <a:r>
              <a:rPr lang="en-US" sz="2900" dirty="0"/>
              <a:t>Unites families</a:t>
            </a:r>
          </a:p>
          <a:p>
            <a:pPr lvl="1"/>
            <a:r>
              <a:rPr lang="en-US" sz="2900" dirty="0"/>
              <a:t>Builds cultural diversity and harmony</a:t>
            </a:r>
          </a:p>
          <a:p>
            <a:pPr lvl="1"/>
            <a:r>
              <a:rPr lang="en-US" sz="2900" dirty="0"/>
              <a:t>Deters negative behaviors</a:t>
            </a:r>
          </a:p>
          <a:p>
            <a:pPr marL="0" indent="0">
              <a:buNone/>
            </a:pPr>
            <a:endParaRPr lang="en-US" dirty="0"/>
          </a:p>
          <a:p>
            <a:pPr marL="0" indent="0">
              <a:buNone/>
            </a:pPr>
            <a:endParaRPr lang="en-US" dirty="0"/>
          </a:p>
          <a:p>
            <a:pPr marL="0" indent="0" algn="r">
              <a:buNone/>
            </a:pPr>
            <a:r>
              <a:rPr lang="en-US" sz="2300" dirty="0"/>
              <a:t>(California State Parks, 2005)</a:t>
            </a:r>
          </a:p>
          <a:p>
            <a:pPr marL="0" indent="0">
              <a:buNone/>
            </a:pPr>
            <a:endParaRPr lang="en-US" dirty="0"/>
          </a:p>
        </p:txBody>
      </p:sp>
    </p:spTree>
    <p:extLst>
      <p:ext uri="{BB962C8B-B14F-4D97-AF65-F5344CB8AC3E}">
        <p14:creationId xmlns:p14="http://schemas.microsoft.com/office/powerpoint/2010/main" val="130848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9B67-0B48-4E07-A8ED-540C04735D99}"/>
              </a:ext>
            </a:extLst>
          </p:cNvPr>
          <p:cNvSpPr>
            <a:spLocks noGrp="1"/>
          </p:cNvSpPr>
          <p:nvPr>
            <p:ph type="title"/>
          </p:nvPr>
        </p:nvSpPr>
        <p:spPr/>
        <p:txBody>
          <a:bodyPr/>
          <a:lstStyle/>
          <a:p>
            <a:r>
              <a:rPr lang="en-US" dirty="0"/>
              <a:t>What about Specialized Programs?</a:t>
            </a:r>
          </a:p>
        </p:txBody>
      </p:sp>
      <p:sp>
        <p:nvSpPr>
          <p:cNvPr id="3" name="Content Placeholder 2">
            <a:extLst>
              <a:ext uri="{FF2B5EF4-FFF2-40B4-BE49-F238E27FC236}">
                <a16:creationId xmlns:a16="http://schemas.microsoft.com/office/drawing/2014/main" id="{F7C36130-176B-4723-AF3A-8F391AAF2370}"/>
              </a:ext>
            </a:extLst>
          </p:cNvPr>
          <p:cNvSpPr>
            <a:spLocks noGrp="1"/>
          </p:cNvSpPr>
          <p:nvPr>
            <p:ph idx="1"/>
          </p:nvPr>
        </p:nvSpPr>
        <p:spPr/>
        <p:txBody>
          <a:bodyPr>
            <a:normAutofit/>
          </a:bodyPr>
          <a:lstStyle/>
          <a:p>
            <a:pPr marL="0" indent="0">
              <a:buNone/>
            </a:pPr>
            <a:r>
              <a:rPr lang="en-US" dirty="0"/>
              <a:t>People with disabilities may “choose” segregated settings because of lack of support and insufficient experience in integrated settings (Sylvester et al., 2001). Older people with disabilities are especially prone to participate in very few activities (usually bowling, sing-alongs, or dances) that are very segregated, often due to a lifelong lack of opportunity to make choices and try a broad range of activities. </a:t>
            </a:r>
          </a:p>
          <a:p>
            <a:pPr marL="0" indent="0">
              <a:buNone/>
            </a:pPr>
            <a:endParaRPr lang="en-US" dirty="0"/>
          </a:p>
          <a:p>
            <a:pPr marL="0" indent="0">
              <a:buNone/>
            </a:pPr>
            <a:r>
              <a:rPr lang="en-US" dirty="0"/>
              <a:t>We realize that people may have a number of reasons for making such choices, and we also realize that people get great joy and may make good friends in these types of activities. </a:t>
            </a:r>
          </a:p>
          <a:p>
            <a:pPr marL="0" indent="0">
              <a:buNone/>
            </a:pPr>
            <a:endParaRPr lang="en-US" dirty="0"/>
          </a:p>
        </p:txBody>
      </p:sp>
    </p:spTree>
    <p:extLst>
      <p:ext uri="{BB962C8B-B14F-4D97-AF65-F5344CB8AC3E}">
        <p14:creationId xmlns:p14="http://schemas.microsoft.com/office/powerpoint/2010/main" val="2482358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53B34FD-EE68-49E3-96F9-F794D1BEB858}"/>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Building a Community of Belonging</a:t>
            </a:r>
            <a:br>
              <a:rPr lang="en-US" sz="4000" b="1">
                <a:solidFill>
                  <a:srgbClr val="FFFFFF"/>
                </a:solidFill>
              </a:rPr>
            </a:br>
            <a:endParaRPr lang="en-US" sz="4000">
              <a:solidFill>
                <a:srgbClr val="FFFFFF"/>
              </a:solidFill>
            </a:endParaRPr>
          </a:p>
        </p:txBody>
      </p:sp>
      <p:sp>
        <p:nvSpPr>
          <p:cNvPr id="3" name="Content Placeholder 2">
            <a:extLst>
              <a:ext uri="{FF2B5EF4-FFF2-40B4-BE49-F238E27FC236}">
                <a16:creationId xmlns:a16="http://schemas.microsoft.com/office/drawing/2014/main" id="{6D6EB8DD-E60C-4205-ABF8-8485B59D2ACD}"/>
              </a:ext>
            </a:extLst>
          </p:cNvPr>
          <p:cNvSpPr>
            <a:spLocks noGrp="1"/>
          </p:cNvSpPr>
          <p:nvPr>
            <p:ph idx="1"/>
          </p:nvPr>
        </p:nvSpPr>
        <p:spPr>
          <a:xfrm>
            <a:off x="1367624" y="2490436"/>
            <a:ext cx="9708995" cy="3567173"/>
          </a:xfrm>
        </p:spPr>
        <p:txBody>
          <a:bodyPr anchor="ctr">
            <a:normAutofit lnSpcReduction="10000"/>
          </a:bodyPr>
          <a:lstStyle/>
          <a:p>
            <a:pPr marL="0" indent="0">
              <a:buNone/>
            </a:pPr>
            <a:r>
              <a:rPr lang="en-US" sz="2400" dirty="0"/>
              <a:t>This presentation will focus on what staff, family members, and individuals themselves can do to create opportunities for friendship through the roles of: athlete, teammate, musician, artist, student, activist, worshiper, engaged citizen.</a:t>
            </a:r>
          </a:p>
          <a:p>
            <a:pPr marL="0" indent="0">
              <a:buNone/>
            </a:pPr>
            <a:endParaRPr lang="en-US" sz="2400" dirty="0"/>
          </a:p>
          <a:p>
            <a:pPr marL="0" indent="0">
              <a:buNone/>
            </a:pPr>
            <a:r>
              <a:rPr lang="en-US" sz="2400" dirty="0"/>
              <a:t>These roles naturally offer a way to get people engaged in activities that are enjoyable and/or meaningful to them, showcase their gifts, and create a place to belong. While there are endless benefits to community participation itself, our focus here is on utilizing activities as a means to an end—</a:t>
            </a:r>
            <a:r>
              <a:rPr lang="en-US" sz="2400" b="1" dirty="0"/>
              <a:t>to build friendships</a:t>
            </a:r>
            <a:r>
              <a:rPr lang="en-US" sz="2400" dirty="0"/>
              <a:t>.</a:t>
            </a:r>
          </a:p>
        </p:txBody>
      </p:sp>
    </p:spTree>
    <p:extLst>
      <p:ext uri="{BB962C8B-B14F-4D97-AF65-F5344CB8AC3E}">
        <p14:creationId xmlns:p14="http://schemas.microsoft.com/office/powerpoint/2010/main" val="2872167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99DA-5005-4037-ABF4-D3017A1ED050}"/>
              </a:ext>
            </a:extLst>
          </p:cNvPr>
          <p:cNvSpPr>
            <a:spLocks noGrp="1"/>
          </p:cNvSpPr>
          <p:nvPr>
            <p:ph type="title"/>
          </p:nvPr>
        </p:nvSpPr>
        <p:spPr/>
        <p:txBody>
          <a:bodyPr/>
          <a:lstStyle/>
          <a:p>
            <a:r>
              <a:rPr lang="en-US" dirty="0"/>
              <a:t>Specialized Programs</a:t>
            </a:r>
          </a:p>
        </p:txBody>
      </p:sp>
      <p:sp>
        <p:nvSpPr>
          <p:cNvPr id="3" name="Content Placeholder 2">
            <a:extLst>
              <a:ext uri="{FF2B5EF4-FFF2-40B4-BE49-F238E27FC236}">
                <a16:creationId xmlns:a16="http://schemas.microsoft.com/office/drawing/2014/main" id="{1F368319-15B8-4347-8BB7-9D84970EF7AE}"/>
              </a:ext>
            </a:extLst>
          </p:cNvPr>
          <p:cNvSpPr>
            <a:spLocks noGrp="1"/>
          </p:cNvSpPr>
          <p:nvPr>
            <p:ph idx="1"/>
          </p:nvPr>
        </p:nvSpPr>
        <p:spPr/>
        <p:txBody>
          <a:bodyPr/>
          <a:lstStyle/>
          <a:p>
            <a:pPr marL="0" indent="0">
              <a:buNone/>
            </a:pPr>
            <a:r>
              <a:rPr lang="en-US" dirty="0"/>
              <a:t>However, we believe strongly that </a:t>
            </a:r>
            <a:r>
              <a:rPr lang="en-US" dirty="0">
                <a:solidFill>
                  <a:srgbClr val="FF0000"/>
                </a:solidFill>
              </a:rPr>
              <a:t>segregated</a:t>
            </a:r>
            <a:r>
              <a:rPr lang="en-US" dirty="0"/>
              <a:t> activities continue to reinforce the idea that people with and without disabilities are more different than they are alike, and that it requires specialized knowledge to interact and be in relationship together.</a:t>
            </a:r>
          </a:p>
          <a:p>
            <a:pPr marL="0" indent="0">
              <a:buNone/>
            </a:pPr>
            <a:endParaRPr lang="en-US" dirty="0"/>
          </a:p>
          <a:p>
            <a:pPr marL="0" indent="0">
              <a:buNone/>
            </a:pPr>
            <a:r>
              <a:rPr lang="en-US" dirty="0"/>
              <a:t>Chances for friendships between people with and without disabilities are highly unlikely to happen in these kinds of programs or activities because the </a:t>
            </a:r>
            <a:r>
              <a:rPr lang="en-US" dirty="0">
                <a:solidFill>
                  <a:srgbClr val="FF0000"/>
                </a:solidFill>
              </a:rPr>
              <a:t>client role </a:t>
            </a:r>
            <a:r>
              <a:rPr lang="en-US" dirty="0"/>
              <a:t>is still at play.</a:t>
            </a:r>
          </a:p>
          <a:p>
            <a:pPr marL="0" indent="0">
              <a:buNone/>
            </a:pPr>
            <a:endParaRPr lang="en-US" dirty="0"/>
          </a:p>
        </p:txBody>
      </p:sp>
    </p:spTree>
    <p:extLst>
      <p:ext uri="{BB962C8B-B14F-4D97-AF65-F5344CB8AC3E}">
        <p14:creationId xmlns:p14="http://schemas.microsoft.com/office/powerpoint/2010/main" val="2794926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927E-6A08-4A5D-A4C9-A39816B78383}"/>
              </a:ext>
            </a:extLst>
          </p:cNvPr>
          <p:cNvSpPr>
            <a:spLocks noGrp="1"/>
          </p:cNvSpPr>
          <p:nvPr>
            <p:ph type="title"/>
          </p:nvPr>
        </p:nvSpPr>
        <p:spPr/>
        <p:txBody>
          <a:bodyPr/>
          <a:lstStyle/>
          <a:p>
            <a:r>
              <a:rPr lang="en-US" dirty="0"/>
              <a:t>Specialized Programs</a:t>
            </a:r>
          </a:p>
        </p:txBody>
      </p:sp>
      <p:sp>
        <p:nvSpPr>
          <p:cNvPr id="3" name="Content Placeholder 2">
            <a:extLst>
              <a:ext uri="{FF2B5EF4-FFF2-40B4-BE49-F238E27FC236}">
                <a16:creationId xmlns:a16="http://schemas.microsoft.com/office/drawing/2014/main" id="{4085713C-34B7-46AE-8DA1-F6800BE61657}"/>
              </a:ext>
            </a:extLst>
          </p:cNvPr>
          <p:cNvSpPr>
            <a:spLocks noGrp="1"/>
          </p:cNvSpPr>
          <p:nvPr>
            <p:ph idx="1"/>
          </p:nvPr>
        </p:nvSpPr>
        <p:spPr>
          <a:xfrm>
            <a:off x="838200" y="1825625"/>
            <a:ext cx="10515600" cy="4667250"/>
          </a:xfrm>
        </p:spPr>
        <p:txBody>
          <a:bodyPr>
            <a:normAutofit lnSpcReduction="10000"/>
          </a:bodyPr>
          <a:lstStyle/>
          <a:p>
            <a:pPr marL="0" indent="0">
              <a:buNone/>
            </a:pPr>
            <a:r>
              <a:rPr lang="en-US" dirty="0"/>
              <a:t>If people are currently involved in such activities or programs, it may be helpful to think of that participation as a </a:t>
            </a:r>
            <a:r>
              <a:rPr lang="en-US" dirty="0">
                <a:solidFill>
                  <a:srgbClr val="00B050"/>
                </a:solidFill>
              </a:rPr>
              <a:t>springboard</a:t>
            </a:r>
            <a:r>
              <a:rPr lang="en-US" dirty="0"/>
              <a:t> to something more inclusive. </a:t>
            </a:r>
          </a:p>
          <a:p>
            <a:pPr marL="0" indent="0">
              <a:buNone/>
            </a:pPr>
            <a:endParaRPr lang="en-US" dirty="0"/>
          </a:p>
          <a:p>
            <a:pPr marL="0" indent="0">
              <a:buNone/>
            </a:pPr>
            <a:r>
              <a:rPr lang="en-US" dirty="0"/>
              <a:t>Use these opportunities to practice skills and take baby steps, but make sure there is a plan to transition out or </a:t>
            </a:r>
            <a:r>
              <a:rPr lang="en-US" dirty="0">
                <a:solidFill>
                  <a:srgbClr val="00B050"/>
                </a:solidFill>
              </a:rPr>
              <a:t>add a more inclusive option</a:t>
            </a:r>
            <a:r>
              <a:rPr lang="en-US" dirty="0"/>
              <a:t>.</a:t>
            </a:r>
          </a:p>
          <a:p>
            <a:pPr marL="0" indent="0">
              <a:buNone/>
            </a:pPr>
            <a:endParaRPr lang="en-US" dirty="0"/>
          </a:p>
          <a:p>
            <a:pPr marL="0" indent="0">
              <a:buNone/>
            </a:pPr>
            <a:r>
              <a:rPr lang="en-US" dirty="0"/>
              <a:t> Someone doesn’t have to leave their Special Olympics team, but perhaps they can join another team at their local YMCA/JCC or find a group of people who play a weekly pick-up game at the park down the street.</a:t>
            </a:r>
          </a:p>
        </p:txBody>
      </p:sp>
    </p:spTree>
    <p:extLst>
      <p:ext uri="{BB962C8B-B14F-4D97-AF65-F5344CB8AC3E}">
        <p14:creationId xmlns:p14="http://schemas.microsoft.com/office/powerpoint/2010/main" val="415837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60C5-5B18-435C-B258-1F8039929E29}"/>
              </a:ext>
            </a:extLst>
          </p:cNvPr>
          <p:cNvSpPr>
            <a:spLocks noGrp="1"/>
          </p:cNvSpPr>
          <p:nvPr>
            <p:ph type="title"/>
          </p:nvPr>
        </p:nvSpPr>
        <p:spPr/>
        <p:txBody>
          <a:bodyPr/>
          <a:lstStyle/>
          <a:p>
            <a:r>
              <a:rPr lang="en-US" dirty="0"/>
              <a:t>Civic Engagement	</a:t>
            </a:r>
          </a:p>
        </p:txBody>
      </p:sp>
      <p:sp>
        <p:nvSpPr>
          <p:cNvPr id="3" name="Content Placeholder 2">
            <a:extLst>
              <a:ext uri="{FF2B5EF4-FFF2-40B4-BE49-F238E27FC236}">
                <a16:creationId xmlns:a16="http://schemas.microsoft.com/office/drawing/2014/main" id="{F9EECEF4-DBD4-4E7B-8733-65216504A848}"/>
              </a:ext>
            </a:extLst>
          </p:cNvPr>
          <p:cNvSpPr>
            <a:spLocks noGrp="1"/>
          </p:cNvSpPr>
          <p:nvPr>
            <p:ph idx="1"/>
          </p:nvPr>
        </p:nvSpPr>
        <p:spPr/>
        <p:txBody>
          <a:bodyPr/>
          <a:lstStyle/>
          <a:p>
            <a:pPr marL="0" indent="0">
              <a:buNone/>
            </a:pPr>
            <a:r>
              <a:rPr lang="en-US" dirty="0"/>
              <a:t>There are numerous local opportunities for people with and without disabilities to contribute to their communities. Every town or city relies on volunteers to fill seats on committees that deal with education, finances, recycling, conservation, cable TV, Councils on Aging, culture, historical issues, housing, disability access, parks and recreation, and more. </a:t>
            </a:r>
          </a:p>
          <a:p>
            <a:pPr marL="0" indent="0">
              <a:buNone/>
            </a:pPr>
            <a:endParaRPr lang="en-US" dirty="0"/>
          </a:p>
          <a:p>
            <a:pPr marL="0" indent="0">
              <a:buNone/>
            </a:pPr>
            <a:r>
              <a:rPr lang="en-US" dirty="0"/>
              <a:t>Your city or town likely has a website that lists all its committees and contact information, or you can call the town hall directly for that information. </a:t>
            </a:r>
          </a:p>
          <a:p>
            <a:pPr marL="0" indent="0">
              <a:buNone/>
            </a:pPr>
            <a:endParaRPr lang="en-US" dirty="0"/>
          </a:p>
        </p:txBody>
      </p:sp>
    </p:spTree>
    <p:extLst>
      <p:ext uri="{BB962C8B-B14F-4D97-AF65-F5344CB8AC3E}">
        <p14:creationId xmlns:p14="http://schemas.microsoft.com/office/powerpoint/2010/main" val="2978051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C138AE1-9D12-42EC-8CD3-076EB5926BC3}"/>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Civic Engagement</a:t>
            </a:r>
          </a:p>
        </p:txBody>
      </p:sp>
      <p:sp>
        <p:nvSpPr>
          <p:cNvPr id="3" name="Content Placeholder 2">
            <a:extLst>
              <a:ext uri="{FF2B5EF4-FFF2-40B4-BE49-F238E27FC236}">
                <a16:creationId xmlns:a16="http://schemas.microsoft.com/office/drawing/2014/main" id="{B4B589FA-5C2A-40F5-B877-01D849786C20}"/>
              </a:ext>
            </a:extLst>
          </p:cNvPr>
          <p:cNvSpPr>
            <a:spLocks noGrp="1"/>
          </p:cNvSpPr>
          <p:nvPr>
            <p:ph idx="1"/>
          </p:nvPr>
        </p:nvSpPr>
        <p:spPr>
          <a:xfrm>
            <a:off x="1424904" y="2494450"/>
            <a:ext cx="4053545" cy="3563159"/>
          </a:xfrm>
        </p:spPr>
        <p:txBody>
          <a:bodyPr>
            <a:normAutofit/>
          </a:bodyPr>
          <a:lstStyle/>
          <a:p>
            <a:pPr marL="0" indent="0">
              <a:buNone/>
            </a:pPr>
            <a:r>
              <a:rPr lang="en-US" sz="1700"/>
              <a:t>It’s easy to do an internet search of what’s local and find out what you may need to do to join. </a:t>
            </a:r>
          </a:p>
          <a:p>
            <a:pPr marL="0" indent="0">
              <a:buNone/>
            </a:pPr>
            <a:endParaRPr lang="en-US" sz="1700"/>
          </a:p>
          <a:p>
            <a:pPr marL="0" indent="0">
              <a:buNone/>
            </a:pPr>
            <a:r>
              <a:rPr lang="en-US" sz="1700"/>
              <a:t>Make sure that with any role someone wants to take on, they won’t be working alone.</a:t>
            </a:r>
          </a:p>
          <a:p>
            <a:pPr marL="0" indent="0">
              <a:buNone/>
            </a:pPr>
            <a:endParaRPr lang="en-US" sz="1700"/>
          </a:p>
          <a:p>
            <a:pPr marL="0" indent="0">
              <a:buNone/>
            </a:pPr>
            <a:r>
              <a:rPr lang="en-US" sz="1700"/>
              <a:t>Even periodic, tedious tasks can be fun and a source of connection, as long as you’re in a big group of people chatting and doing the same! </a:t>
            </a:r>
          </a:p>
          <a:p>
            <a:pPr marL="0" indent="0">
              <a:buNone/>
            </a:pPr>
            <a:endParaRPr lang="en-US" sz="1700"/>
          </a:p>
        </p:txBody>
      </p:sp>
      <p:pic>
        <p:nvPicPr>
          <p:cNvPr id="4" name="Content Placeholder 5">
            <a:extLst>
              <a:ext uri="{FF2B5EF4-FFF2-40B4-BE49-F238E27FC236}">
                <a16:creationId xmlns:a16="http://schemas.microsoft.com/office/drawing/2014/main" id="{D0DFB50F-9052-42A2-A350-429CA8BF7482}"/>
              </a:ext>
            </a:extLst>
          </p:cNvPr>
          <p:cNvPicPr>
            <a:picLocks noChangeAspect="1"/>
          </p:cNvPicPr>
          <p:nvPr/>
        </p:nvPicPr>
        <p:blipFill rotWithShape="1">
          <a:blip r:embed="rId3"/>
          <a:srcRect l="2322" r="18327" b="1"/>
          <a:stretch/>
        </p:blipFill>
        <p:spPr>
          <a:xfrm>
            <a:off x="6098892" y="2492376"/>
            <a:ext cx="4802404" cy="3563372"/>
          </a:xfrm>
          <a:prstGeom prst="rect">
            <a:avLst/>
          </a:prstGeom>
        </p:spPr>
      </p:pic>
    </p:spTree>
    <p:extLst>
      <p:ext uri="{BB962C8B-B14F-4D97-AF65-F5344CB8AC3E}">
        <p14:creationId xmlns:p14="http://schemas.microsoft.com/office/powerpoint/2010/main" val="1082912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585A-BAAC-4E00-B03B-4CFF4DB12916}"/>
              </a:ext>
            </a:extLst>
          </p:cNvPr>
          <p:cNvSpPr>
            <a:spLocks noGrp="1"/>
          </p:cNvSpPr>
          <p:nvPr>
            <p:ph type="title"/>
          </p:nvPr>
        </p:nvSpPr>
        <p:spPr/>
        <p:txBody>
          <a:bodyPr/>
          <a:lstStyle/>
          <a:p>
            <a:r>
              <a:rPr lang="en-US" dirty="0"/>
              <a:t>Mark’s Story</a:t>
            </a:r>
          </a:p>
        </p:txBody>
      </p:sp>
      <p:sp>
        <p:nvSpPr>
          <p:cNvPr id="3" name="Content Placeholder 2">
            <a:extLst>
              <a:ext uri="{FF2B5EF4-FFF2-40B4-BE49-F238E27FC236}">
                <a16:creationId xmlns:a16="http://schemas.microsoft.com/office/drawing/2014/main" id="{5179573F-D0E6-4799-B6AA-DA833341459F}"/>
              </a:ext>
            </a:extLst>
          </p:cNvPr>
          <p:cNvSpPr>
            <a:spLocks noGrp="1"/>
          </p:cNvSpPr>
          <p:nvPr>
            <p:ph idx="1"/>
          </p:nvPr>
        </p:nvSpPr>
        <p:spPr/>
        <p:txBody>
          <a:bodyPr/>
          <a:lstStyle/>
          <a:p>
            <a:pPr marL="0" indent="0">
              <a:buNone/>
            </a:pPr>
            <a:r>
              <a:rPr lang="en-US" dirty="0"/>
              <a:t>Like many young people with Asperger syndrome, Mark has a few very keen interests for which he is very devoted. It’s no surprise that he’s a Red Sox fan, something that has caused him both incredible joy and not-so-nice behavioral outbursts, as it has for so many other fans. </a:t>
            </a:r>
          </a:p>
          <a:p>
            <a:pPr marL="0" indent="0">
              <a:buNone/>
            </a:pPr>
            <a:endParaRPr lang="en-US" dirty="0"/>
          </a:p>
          <a:p>
            <a:pPr marL="0" indent="0">
              <a:buNone/>
            </a:pPr>
            <a:r>
              <a:rPr lang="en-US" dirty="0"/>
              <a:t>It was a little more of a surprise, though, that he also honed his attention from an early age on recycling. There was no wastebasket in the home that was not torn apart so he could be sure that his family wasn’t throwing away something that could be recycled.</a:t>
            </a:r>
          </a:p>
          <a:p>
            <a:endParaRPr lang="en-US" dirty="0"/>
          </a:p>
        </p:txBody>
      </p:sp>
    </p:spTree>
    <p:extLst>
      <p:ext uri="{BB962C8B-B14F-4D97-AF65-F5344CB8AC3E}">
        <p14:creationId xmlns:p14="http://schemas.microsoft.com/office/powerpoint/2010/main" val="3152276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861C0BA-8B73-4D50-9476-553E6A624832}"/>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Studying &amp; Learning from the Ordinary</a:t>
            </a:r>
          </a:p>
        </p:txBody>
      </p:sp>
      <p:sp>
        <p:nvSpPr>
          <p:cNvPr id="3" name="Content Placeholder 2">
            <a:extLst>
              <a:ext uri="{FF2B5EF4-FFF2-40B4-BE49-F238E27FC236}">
                <a16:creationId xmlns:a16="http://schemas.microsoft.com/office/drawing/2014/main" id="{35322BDD-E105-491C-A840-BEB0272A2DCB}"/>
              </a:ext>
            </a:extLst>
          </p:cNvPr>
          <p:cNvSpPr>
            <a:spLocks noGrp="1"/>
          </p:cNvSpPr>
          <p:nvPr>
            <p:ph idx="1"/>
          </p:nvPr>
        </p:nvSpPr>
        <p:spPr>
          <a:xfrm>
            <a:off x="1424904" y="2494450"/>
            <a:ext cx="4053545" cy="3563159"/>
          </a:xfrm>
        </p:spPr>
        <p:txBody>
          <a:bodyPr>
            <a:normAutofit/>
          </a:bodyPr>
          <a:lstStyle/>
          <a:p>
            <a:pPr marL="0" marR="0" indent="0">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Take the time as you support people to think about how you would approach something in your own life. How would you plan a block party? Learn how to play a new game? </a:t>
            </a:r>
          </a:p>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If you’re not sure, ask someone who might know. </a:t>
            </a:r>
            <a:endParaRPr lang="en-US" sz="2400" dirty="0"/>
          </a:p>
        </p:txBody>
      </p:sp>
      <p:pic>
        <p:nvPicPr>
          <p:cNvPr id="4" name="Picture 3" descr="C:\Users\James\Pictures\Photo 2.jpg">
            <a:extLst>
              <a:ext uri="{FF2B5EF4-FFF2-40B4-BE49-F238E27FC236}">
                <a16:creationId xmlns:a16="http://schemas.microsoft.com/office/drawing/2014/main" id="{2F39FC3F-D7A8-4DB5-B879-6949AF4A8C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96"/>
          <a:stretch/>
        </p:blipFill>
        <p:spPr bwMode="auto">
          <a:xfrm>
            <a:off x="6098892" y="2492376"/>
            <a:ext cx="4802404" cy="3563372"/>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219082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2F4CBFA-B385-4B16-B63B-29D40EBF7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698CE04-5039-4B4D-B676-5DDF9467E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13372" y="563918"/>
            <a:ext cx="4163968" cy="5978614"/>
            <a:chOff x="7513372" y="803186"/>
            <a:chExt cx="4163968" cy="5978614"/>
          </a:xfrm>
        </p:grpSpPr>
        <p:sp>
          <p:nvSpPr>
            <p:cNvPr id="21" name="Freeform 6">
              <a:extLst>
                <a:ext uri="{FF2B5EF4-FFF2-40B4-BE49-F238E27FC236}">
                  <a16:creationId xmlns:a16="http://schemas.microsoft.com/office/drawing/2014/main" id="{A5B7FFC8-6FAA-4120-AC51-F1C9C825A0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FF5B224B-4446-4B75-8B12-7FAFA8ED8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8">
              <a:extLst>
                <a:ext uri="{FF2B5EF4-FFF2-40B4-BE49-F238E27FC236}">
                  <a16:creationId xmlns:a16="http://schemas.microsoft.com/office/drawing/2014/main" id="{C807611F-497E-428E-9B8B-0192C78970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8D442EE-F2AE-4F15-A187-2B62F6DCE95A}"/>
              </a:ext>
            </a:extLst>
          </p:cNvPr>
          <p:cNvSpPr>
            <a:spLocks noGrp="1"/>
          </p:cNvSpPr>
          <p:nvPr>
            <p:ph type="title"/>
          </p:nvPr>
        </p:nvSpPr>
        <p:spPr>
          <a:xfrm>
            <a:off x="7835106" y="1132517"/>
            <a:ext cx="3246509" cy="4367531"/>
          </a:xfrm>
        </p:spPr>
        <p:txBody>
          <a:bodyPr>
            <a:normAutofit/>
          </a:bodyPr>
          <a:lstStyle/>
          <a:p>
            <a:r>
              <a:rPr lang="en-US" dirty="0">
                <a:solidFill>
                  <a:srgbClr val="FFFFFF"/>
                </a:solidFill>
              </a:rPr>
              <a:t>Find &amp; Enlist Welcomers</a:t>
            </a:r>
          </a:p>
        </p:txBody>
      </p:sp>
      <p:sp>
        <p:nvSpPr>
          <p:cNvPr id="3" name="Content Placeholder 2">
            <a:extLst>
              <a:ext uri="{FF2B5EF4-FFF2-40B4-BE49-F238E27FC236}">
                <a16:creationId xmlns:a16="http://schemas.microsoft.com/office/drawing/2014/main" id="{98ABB20F-3DAC-4BED-AF80-269057314479}"/>
              </a:ext>
            </a:extLst>
          </p:cNvPr>
          <p:cNvSpPr>
            <a:spLocks noGrp="1"/>
          </p:cNvSpPr>
          <p:nvPr>
            <p:ph idx="1"/>
          </p:nvPr>
        </p:nvSpPr>
        <p:spPr>
          <a:xfrm>
            <a:off x="838200" y="1132519"/>
            <a:ext cx="6300975" cy="4367530"/>
          </a:xfrm>
        </p:spPr>
        <p:txBody>
          <a:bodyPr anchor="ctr">
            <a:normAutofit lnSpcReduction="10000"/>
          </a:bodyPr>
          <a:lstStyle/>
          <a:p>
            <a:pPr marL="0" indent="0">
              <a:buNone/>
            </a:pPr>
            <a:endParaRPr lang="en-US" sz="2000" dirty="0"/>
          </a:p>
          <a:p>
            <a:pPr marL="0" indent="0">
              <a:buNone/>
            </a:pPr>
            <a:r>
              <a:rPr lang="en-US" sz="2400" b="1" dirty="0"/>
              <a:t>Welcomers</a:t>
            </a:r>
            <a:r>
              <a:rPr lang="en-US" sz="2400" dirty="0"/>
              <a:t> or “Gatekeepers” can be terrific allies in helping someone new fit in. They can also help you understand the culture of the organization. Different organizations have different expectations of their members. </a:t>
            </a:r>
          </a:p>
          <a:p>
            <a:pPr marL="0" indent="0">
              <a:buNone/>
            </a:pPr>
            <a:endParaRPr lang="en-US" sz="2400" dirty="0"/>
          </a:p>
          <a:p>
            <a:pPr marL="0" indent="0">
              <a:buNone/>
            </a:pPr>
            <a:r>
              <a:rPr lang="en-US" sz="2400" dirty="0"/>
              <a:t>There may be certain ways to dress, things you should bring, a specific oath, prayer, or salutation to kick off meetings, an expectation of a modest donation, a rotating responsibility for bringing food, etc. </a:t>
            </a:r>
          </a:p>
          <a:p>
            <a:pPr marL="0" indent="0">
              <a:buNone/>
            </a:pPr>
            <a:endParaRPr lang="en-US" sz="2400" dirty="0"/>
          </a:p>
        </p:txBody>
      </p:sp>
    </p:spTree>
    <p:extLst>
      <p:ext uri="{BB962C8B-B14F-4D97-AF65-F5344CB8AC3E}">
        <p14:creationId xmlns:p14="http://schemas.microsoft.com/office/powerpoint/2010/main" val="2670000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798F7C6-115F-4054-954E-C8B7B6AA3EA5}"/>
              </a:ext>
            </a:extLst>
          </p:cNvPr>
          <p:cNvSpPr>
            <a:spLocks noGrp="1"/>
          </p:cNvSpPr>
          <p:nvPr>
            <p:ph type="title"/>
          </p:nvPr>
        </p:nvSpPr>
        <p:spPr>
          <a:xfrm>
            <a:off x="1098468" y="885651"/>
            <a:ext cx="3229803" cy="4624603"/>
          </a:xfrm>
        </p:spPr>
        <p:txBody>
          <a:bodyPr>
            <a:normAutofit/>
          </a:bodyPr>
          <a:lstStyle/>
          <a:p>
            <a:r>
              <a:rPr lang="en-US">
                <a:solidFill>
                  <a:srgbClr val="FFFFFF"/>
                </a:solidFill>
              </a:rPr>
              <a:t>Faith Communities</a:t>
            </a:r>
          </a:p>
        </p:txBody>
      </p:sp>
      <p:sp>
        <p:nvSpPr>
          <p:cNvPr id="3" name="Content Placeholder 2">
            <a:extLst>
              <a:ext uri="{FF2B5EF4-FFF2-40B4-BE49-F238E27FC236}">
                <a16:creationId xmlns:a16="http://schemas.microsoft.com/office/drawing/2014/main" id="{94974BDA-F93A-4ED6-8FF8-AC7B2D3F8970}"/>
              </a:ext>
            </a:extLst>
          </p:cNvPr>
          <p:cNvSpPr>
            <a:spLocks noGrp="1"/>
          </p:cNvSpPr>
          <p:nvPr>
            <p:ph idx="1"/>
          </p:nvPr>
        </p:nvSpPr>
        <p:spPr>
          <a:xfrm>
            <a:off x="4978708" y="885651"/>
            <a:ext cx="6525220" cy="4616849"/>
          </a:xfrm>
        </p:spPr>
        <p:txBody>
          <a:bodyPr anchor="ctr">
            <a:normAutofit/>
          </a:bodyPr>
          <a:lstStyle/>
          <a:p>
            <a:pPr marL="0" indent="0">
              <a:buNone/>
            </a:pPr>
            <a:r>
              <a:rPr lang="en-US" sz="2400"/>
              <a:t>Churches, synagogues, mosques, temples, are much more than just buildings. They symbolize the coming together of people who share many of the same values, beliefs and traditions. </a:t>
            </a:r>
          </a:p>
          <a:p>
            <a:pPr marL="0" indent="0">
              <a:buNone/>
            </a:pPr>
            <a:endParaRPr lang="en-US" sz="2400"/>
          </a:p>
          <a:p>
            <a:pPr marL="0" indent="0">
              <a:buNone/>
            </a:pPr>
            <a:r>
              <a:rPr lang="en-US" sz="2400"/>
              <a:t>At their best, they evoke a deep sense of community among the </a:t>
            </a:r>
            <a:r>
              <a:rPr lang="en-US" sz="2400" i="1"/>
              <a:t>congregants</a:t>
            </a:r>
            <a:r>
              <a:rPr lang="en-US" sz="2400"/>
              <a:t>, a word whose Latin roots means “to collect (into a flock); united.”</a:t>
            </a:r>
          </a:p>
        </p:txBody>
      </p:sp>
    </p:spTree>
    <p:extLst>
      <p:ext uri="{BB962C8B-B14F-4D97-AF65-F5344CB8AC3E}">
        <p14:creationId xmlns:p14="http://schemas.microsoft.com/office/powerpoint/2010/main" val="2442548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3D929-3A11-4280-BD58-928FDA5F2792}"/>
              </a:ext>
            </a:extLst>
          </p:cNvPr>
          <p:cNvSpPr>
            <a:spLocks noGrp="1"/>
          </p:cNvSpPr>
          <p:nvPr>
            <p:ph type="title"/>
          </p:nvPr>
        </p:nvSpPr>
        <p:spPr>
          <a:xfrm>
            <a:off x="630936" y="640080"/>
            <a:ext cx="4818888" cy="1481328"/>
          </a:xfrm>
        </p:spPr>
        <p:txBody>
          <a:bodyPr anchor="b">
            <a:normAutofit/>
          </a:bodyPr>
          <a:lstStyle/>
          <a:p>
            <a:r>
              <a:rPr lang="en-US" sz="5000"/>
              <a:t>Faith Communities</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20868D-C181-49AF-9F26-9AC0D82F26E1}"/>
              </a:ext>
            </a:extLst>
          </p:cNvPr>
          <p:cNvSpPr>
            <a:spLocks noGrp="1"/>
          </p:cNvSpPr>
          <p:nvPr>
            <p:ph idx="1"/>
          </p:nvPr>
        </p:nvSpPr>
        <p:spPr>
          <a:xfrm>
            <a:off x="630936" y="2660904"/>
            <a:ext cx="4818888" cy="3547872"/>
          </a:xfrm>
        </p:spPr>
        <p:txBody>
          <a:bodyPr anchor="t">
            <a:normAutofit/>
          </a:bodyPr>
          <a:lstStyle/>
          <a:p>
            <a:pPr marL="0" indent="0">
              <a:buNone/>
            </a:pPr>
            <a:r>
              <a:rPr lang="en-US" sz="1700"/>
              <a:t>Faith communities can provide their congregations with spiritual, emotional, and social supports, and can be very fertile ground for friendships between people with and without disabilities.</a:t>
            </a:r>
          </a:p>
          <a:p>
            <a:pPr marL="0" indent="0">
              <a:buNone/>
            </a:pPr>
            <a:endParaRPr lang="en-US" sz="1700"/>
          </a:p>
          <a:p>
            <a:pPr marL="0" indent="0">
              <a:buNone/>
            </a:pPr>
            <a:r>
              <a:rPr lang="en-US" sz="1700"/>
              <a:t>Most faith traditions have a variety of levels at which their parishioners can be involved and many roles that people can play. There are usually worship services that occur at various times depending on the specific religion. These can be quiet and contemplative or raucous and celebratory, appealing in different ways to different people.</a:t>
            </a:r>
          </a:p>
        </p:txBody>
      </p:sp>
      <p:pic>
        <p:nvPicPr>
          <p:cNvPr id="5" name="Picture 4" descr="Icon&#10;&#10;Description automatically generated">
            <a:extLst>
              <a:ext uri="{FF2B5EF4-FFF2-40B4-BE49-F238E27FC236}">
                <a16:creationId xmlns:a16="http://schemas.microsoft.com/office/drawing/2014/main" id="{5B013CBD-97E3-498F-8F09-3AD6E714E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181111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E1B5-1877-48BF-AB29-40C05CC161CA}"/>
              </a:ext>
            </a:extLst>
          </p:cNvPr>
          <p:cNvSpPr>
            <a:spLocks noGrp="1"/>
          </p:cNvSpPr>
          <p:nvPr>
            <p:ph type="title"/>
          </p:nvPr>
        </p:nvSpPr>
        <p:spPr/>
        <p:txBody>
          <a:bodyPr/>
          <a:lstStyle/>
          <a:p>
            <a:r>
              <a:rPr lang="en-US" dirty="0"/>
              <a:t>Faith Communities</a:t>
            </a:r>
          </a:p>
        </p:txBody>
      </p:sp>
      <p:sp>
        <p:nvSpPr>
          <p:cNvPr id="3" name="Content Placeholder 2">
            <a:extLst>
              <a:ext uri="{FF2B5EF4-FFF2-40B4-BE49-F238E27FC236}">
                <a16:creationId xmlns:a16="http://schemas.microsoft.com/office/drawing/2014/main" id="{80D27E9C-E53C-42E0-A3B3-08C6D4C8E766}"/>
              </a:ext>
            </a:extLst>
          </p:cNvPr>
          <p:cNvSpPr>
            <a:spLocks noGrp="1"/>
          </p:cNvSpPr>
          <p:nvPr>
            <p:ph idx="1"/>
          </p:nvPr>
        </p:nvSpPr>
        <p:spPr/>
        <p:txBody>
          <a:bodyPr/>
          <a:lstStyle/>
          <a:p>
            <a:pPr marL="0" indent="0">
              <a:buNone/>
            </a:pPr>
            <a:r>
              <a:rPr lang="en-US" dirty="0"/>
              <a:t>A couple of projects have been developed in Massachusetts that focus specifically on helping faith communities reach out to and include people with disabilities. For more information you can use the resources below:</a:t>
            </a:r>
          </a:p>
          <a:p>
            <a:pPr lvl="0"/>
            <a:r>
              <a:rPr lang="en-US" b="1" dirty="0"/>
              <a:t>Bridges to Faith</a:t>
            </a:r>
            <a:r>
              <a:rPr lang="en-US" dirty="0"/>
              <a:t> (</a:t>
            </a:r>
            <a:r>
              <a:rPr lang="en-US" u="sng" dirty="0">
                <a:hlinkClick r:id="rId3"/>
              </a:rPr>
              <a:t>www.bridgestofaith.org</a:t>
            </a:r>
            <a:r>
              <a:rPr lang="en-US" dirty="0"/>
              <a:t>) serves the Greater New Bedford area. </a:t>
            </a:r>
          </a:p>
          <a:p>
            <a:pPr lvl="0"/>
            <a:r>
              <a:rPr lang="en-US" b="1" dirty="0"/>
              <a:t>Spiritual Connections</a:t>
            </a:r>
            <a:r>
              <a:rPr lang="en-US" dirty="0"/>
              <a:t> (</a:t>
            </a:r>
            <a:r>
              <a:rPr lang="en-US" u="sng" dirty="0">
                <a:hlinkClick r:id="rId4"/>
              </a:rPr>
              <a:t>http://peopleinc-fr.org/programs/spiritual-connections/</a:t>
            </a:r>
            <a:r>
              <a:rPr lang="en-US" dirty="0"/>
              <a:t>) serves the Greater Fall River area.</a:t>
            </a:r>
          </a:p>
          <a:p>
            <a:r>
              <a:rPr lang="en-US" b="1" dirty="0" err="1"/>
              <a:t>Yachad</a:t>
            </a:r>
            <a:r>
              <a:rPr lang="en-US" b="1" dirty="0"/>
              <a:t> New England </a:t>
            </a:r>
            <a:r>
              <a:rPr lang="en-US" dirty="0"/>
              <a:t>(</a:t>
            </a:r>
            <a:r>
              <a:rPr lang="en-US" dirty="0">
                <a:hlinkClick r:id="rId5"/>
              </a:rPr>
              <a:t>https://www.yachad.org</a:t>
            </a:r>
            <a:r>
              <a:rPr lang="en-US" dirty="0"/>
              <a:t>) Serving the Jewish community in the New England area. </a:t>
            </a:r>
          </a:p>
        </p:txBody>
      </p:sp>
    </p:spTree>
    <p:extLst>
      <p:ext uri="{BB962C8B-B14F-4D97-AF65-F5344CB8AC3E}">
        <p14:creationId xmlns:p14="http://schemas.microsoft.com/office/powerpoint/2010/main" val="17326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4A730955-2CB1-4955-9AB4-C2A15FFD5FBF}"/>
              </a:ext>
            </a:extLst>
          </p:cNvPr>
          <p:cNvSpPr txBox="1"/>
          <p:nvPr/>
        </p:nvSpPr>
        <p:spPr>
          <a:xfrm>
            <a:off x="1098468" y="885651"/>
            <a:ext cx="3229803" cy="4624603"/>
          </a:xfrm>
          <a:prstGeom prst="rect">
            <a:avLst/>
          </a:prstGeom>
        </p:spPr>
        <p:txBody>
          <a:bodyPr vert="horz" lIns="91440" tIns="45720" rIns="91440" bIns="45720" rtlCol="0" anchor="ctr">
            <a:normAutofit/>
          </a:bodyPr>
          <a:lstStyle/>
          <a:p>
            <a:pPr marL="0" indent="0">
              <a:lnSpc>
                <a:spcPct val="90000"/>
              </a:lnSpc>
              <a:spcBef>
                <a:spcPct val="0"/>
              </a:spcBef>
              <a:spcAft>
                <a:spcPts val="600"/>
              </a:spcAft>
            </a:pPr>
            <a:r>
              <a:rPr lang="en-US" sz="4400" kern="1200">
                <a:solidFill>
                  <a:srgbClr val="FFFFFF"/>
                </a:solidFill>
                <a:latin typeface="+mj-lt"/>
                <a:ea typeface="+mj-ea"/>
                <a:cs typeface="+mj-cs"/>
              </a:rPr>
              <a:t>Take a moment and think of a friend in your life. </a:t>
            </a:r>
          </a:p>
        </p:txBody>
      </p:sp>
      <p:sp>
        <p:nvSpPr>
          <p:cNvPr id="3" name="Content Placeholder 2">
            <a:extLst>
              <a:ext uri="{FF2B5EF4-FFF2-40B4-BE49-F238E27FC236}">
                <a16:creationId xmlns:a16="http://schemas.microsoft.com/office/drawing/2014/main" id="{08896119-239C-459E-9779-31FDAB9F0998}"/>
              </a:ext>
            </a:extLst>
          </p:cNvPr>
          <p:cNvSpPr>
            <a:spLocks noGrp="1"/>
          </p:cNvSpPr>
          <p:nvPr>
            <p:ph idx="1"/>
          </p:nvPr>
        </p:nvSpPr>
        <p:spPr>
          <a:xfrm>
            <a:off x="4978708" y="885651"/>
            <a:ext cx="6525220" cy="4616849"/>
          </a:xfrm>
        </p:spPr>
        <p:txBody>
          <a:bodyPr vert="horz" lIns="91440" tIns="45720" rIns="91440" bIns="45720" rtlCol="0" anchor="ctr">
            <a:normAutofit/>
          </a:bodyPr>
          <a:lstStyle/>
          <a:p>
            <a:pPr marL="0" indent="0">
              <a:buNone/>
            </a:pPr>
            <a:r>
              <a:rPr lang="en-US" sz="3200" dirty="0"/>
              <a:t>What is it you love about this person? </a:t>
            </a:r>
          </a:p>
          <a:p>
            <a:pPr marL="0"/>
            <a:endParaRPr lang="en-US" sz="3200" dirty="0"/>
          </a:p>
          <a:p>
            <a:pPr marL="0" indent="0">
              <a:buNone/>
            </a:pPr>
            <a:endParaRPr lang="en-US" sz="3200" dirty="0"/>
          </a:p>
          <a:p>
            <a:pPr marL="0" indent="0">
              <a:buNone/>
            </a:pPr>
            <a:r>
              <a:rPr lang="en-US" sz="3200" dirty="0"/>
              <a:t>What things do you do together, or for each other?</a:t>
            </a:r>
          </a:p>
        </p:txBody>
      </p:sp>
    </p:spTree>
    <p:extLst>
      <p:ext uri="{BB962C8B-B14F-4D97-AF65-F5344CB8AC3E}">
        <p14:creationId xmlns:p14="http://schemas.microsoft.com/office/powerpoint/2010/main" val="3214455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1CDEE-A396-41F7-8DC0-696E813EC923}"/>
              </a:ext>
            </a:extLst>
          </p:cNvPr>
          <p:cNvSpPr>
            <a:spLocks noGrp="1"/>
          </p:cNvSpPr>
          <p:nvPr>
            <p:ph type="title"/>
          </p:nvPr>
        </p:nvSpPr>
        <p:spPr/>
        <p:txBody>
          <a:bodyPr/>
          <a:lstStyle/>
          <a:p>
            <a:r>
              <a:rPr lang="en-US" dirty="0"/>
              <a:t>Roles available in many congregations</a:t>
            </a:r>
          </a:p>
        </p:txBody>
      </p:sp>
      <p:sp>
        <p:nvSpPr>
          <p:cNvPr id="3" name="Content Placeholder 2">
            <a:extLst>
              <a:ext uri="{FF2B5EF4-FFF2-40B4-BE49-F238E27FC236}">
                <a16:creationId xmlns:a16="http://schemas.microsoft.com/office/drawing/2014/main" id="{4D8E062A-4362-4EE4-A95D-030EB9117C62}"/>
              </a:ext>
            </a:extLst>
          </p:cNvPr>
          <p:cNvSpPr>
            <a:spLocks noGrp="1"/>
          </p:cNvSpPr>
          <p:nvPr>
            <p:ph idx="1"/>
          </p:nvPr>
        </p:nvSpPr>
        <p:spPr>
          <a:xfrm>
            <a:off x="838200" y="1825624"/>
            <a:ext cx="10515600" cy="5032375"/>
          </a:xfrm>
        </p:spPr>
        <p:txBody>
          <a:bodyPr numCol="3">
            <a:normAutofit/>
          </a:bodyPr>
          <a:lstStyle/>
          <a:p>
            <a:r>
              <a:rPr lang="en-US" sz="2000" dirty="0"/>
              <a:t>Lay minister</a:t>
            </a:r>
          </a:p>
          <a:p>
            <a:r>
              <a:rPr lang="en-US" sz="2000" dirty="0"/>
              <a:t>Usher</a:t>
            </a:r>
          </a:p>
          <a:p>
            <a:r>
              <a:rPr lang="en-US" sz="2000" dirty="0"/>
              <a:t>Prayer chain coordinator</a:t>
            </a:r>
          </a:p>
          <a:p>
            <a:r>
              <a:rPr lang="en-US" sz="2000" dirty="0"/>
              <a:t>Musician</a:t>
            </a:r>
          </a:p>
          <a:p>
            <a:r>
              <a:rPr lang="en-US" sz="2000" dirty="0"/>
              <a:t>Choir member</a:t>
            </a:r>
          </a:p>
          <a:p>
            <a:r>
              <a:rPr lang="en-US" sz="2000" dirty="0"/>
              <a:t>Elder/vestry/council representative</a:t>
            </a:r>
          </a:p>
          <a:p>
            <a:r>
              <a:rPr lang="en-US" sz="2000" dirty="0"/>
              <a:t>Coffee hour host</a:t>
            </a:r>
          </a:p>
          <a:p>
            <a:r>
              <a:rPr lang="en-US" sz="2000" dirty="0"/>
              <a:t>Bible study member</a:t>
            </a:r>
          </a:p>
          <a:p>
            <a:r>
              <a:rPr lang="en-US" sz="2000" dirty="0"/>
              <a:t>Lector</a:t>
            </a:r>
          </a:p>
          <a:p>
            <a:r>
              <a:rPr lang="en-US" sz="2000" dirty="0"/>
              <a:t>Events planning committee</a:t>
            </a:r>
          </a:p>
          <a:p>
            <a:r>
              <a:rPr lang="en-US" sz="2000" dirty="0"/>
              <a:t>Small group leader or host</a:t>
            </a:r>
          </a:p>
          <a:p>
            <a:r>
              <a:rPr lang="en-US" sz="2000" dirty="0"/>
              <a:t>Greeter</a:t>
            </a:r>
          </a:p>
          <a:p>
            <a:r>
              <a:rPr lang="en-US" sz="2000" dirty="0"/>
              <a:t>Usher</a:t>
            </a:r>
          </a:p>
          <a:p>
            <a:r>
              <a:rPr lang="en-US" sz="2000" dirty="0"/>
              <a:t>Prayer book organizer</a:t>
            </a:r>
          </a:p>
          <a:p>
            <a:r>
              <a:rPr lang="en-US" sz="2000" dirty="0"/>
              <a:t>Choir member</a:t>
            </a:r>
            <a:br>
              <a:rPr lang="en-US" sz="2000" dirty="0"/>
            </a:br>
            <a:r>
              <a:rPr lang="en-US" sz="2000" dirty="0"/>
              <a:t>Librarian</a:t>
            </a:r>
          </a:p>
          <a:p>
            <a:r>
              <a:rPr lang="en-US" sz="2000" dirty="0"/>
              <a:t>Kitchen crew</a:t>
            </a:r>
          </a:p>
          <a:p>
            <a:r>
              <a:rPr lang="en-US" sz="2000" dirty="0"/>
              <a:t>Shabbat kiddush &amp; lunch crew</a:t>
            </a:r>
          </a:p>
          <a:p>
            <a:r>
              <a:rPr lang="en-US" sz="2000" dirty="0"/>
              <a:t>Mitzvah program volunteer</a:t>
            </a:r>
          </a:p>
          <a:p>
            <a:r>
              <a:rPr lang="en-US" sz="2000" dirty="0"/>
              <a:t>Volunteer at festivals</a:t>
            </a:r>
          </a:p>
          <a:p>
            <a:r>
              <a:rPr lang="en-US" sz="2000" dirty="0"/>
              <a:t>Volunteer in religious school</a:t>
            </a:r>
          </a:p>
          <a:p>
            <a:r>
              <a:rPr lang="en-US" sz="2000" dirty="0"/>
              <a:t>Sukkah builder</a:t>
            </a:r>
          </a:p>
          <a:p>
            <a:r>
              <a:rPr lang="en-US" sz="2000" dirty="0"/>
              <a:t>Holiday decorator</a:t>
            </a:r>
          </a:p>
          <a:p>
            <a:r>
              <a:rPr lang="en-US" sz="2000" i="1" dirty="0"/>
              <a:t>Tu </a:t>
            </a:r>
            <a:r>
              <a:rPr lang="en-US" sz="2000" i="1" dirty="0" err="1"/>
              <a:t>bishvat</a:t>
            </a:r>
            <a:r>
              <a:rPr lang="en-US" sz="2000" dirty="0"/>
              <a:t> tree planter </a:t>
            </a:r>
          </a:p>
          <a:p>
            <a:r>
              <a:rPr lang="en-US" sz="2000" dirty="0"/>
              <a:t>Purim carnival planner</a:t>
            </a:r>
          </a:p>
          <a:p>
            <a:r>
              <a:rPr lang="en-US" sz="2000" dirty="0"/>
              <a:t>Passover Seder volunteer</a:t>
            </a:r>
          </a:p>
          <a:p>
            <a:r>
              <a:rPr lang="en-US" sz="2000" dirty="0"/>
              <a:t>Elderly outreach volunteer</a:t>
            </a:r>
          </a:p>
          <a:p>
            <a:r>
              <a:rPr lang="en-US" sz="2000" dirty="0"/>
              <a:t>Book club member</a:t>
            </a:r>
          </a:p>
        </p:txBody>
      </p:sp>
    </p:spTree>
    <p:extLst>
      <p:ext uri="{BB962C8B-B14F-4D97-AF65-F5344CB8AC3E}">
        <p14:creationId xmlns:p14="http://schemas.microsoft.com/office/powerpoint/2010/main" val="4105614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2EE8-A91D-41BD-AF6F-5C1C8F978847}"/>
              </a:ext>
            </a:extLst>
          </p:cNvPr>
          <p:cNvSpPr>
            <a:spLocks noGrp="1"/>
          </p:cNvSpPr>
          <p:nvPr>
            <p:ph type="title"/>
          </p:nvPr>
        </p:nvSpPr>
        <p:spPr/>
        <p:txBody>
          <a:bodyPr/>
          <a:lstStyle/>
          <a:p>
            <a:r>
              <a:rPr lang="en-US" dirty="0"/>
              <a:t>Greg’s Story</a:t>
            </a:r>
          </a:p>
        </p:txBody>
      </p:sp>
      <p:sp>
        <p:nvSpPr>
          <p:cNvPr id="3" name="Content Placeholder 2">
            <a:extLst>
              <a:ext uri="{FF2B5EF4-FFF2-40B4-BE49-F238E27FC236}">
                <a16:creationId xmlns:a16="http://schemas.microsoft.com/office/drawing/2014/main" id="{66D2AAD5-BFFD-465D-B396-5B711284171E}"/>
              </a:ext>
            </a:extLst>
          </p:cNvPr>
          <p:cNvSpPr>
            <a:spLocks noGrp="1"/>
          </p:cNvSpPr>
          <p:nvPr>
            <p:ph idx="1"/>
          </p:nvPr>
        </p:nvSpPr>
        <p:spPr>
          <a:xfrm>
            <a:off x="158868" y="2016760"/>
            <a:ext cx="7560369" cy="4351338"/>
          </a:xfrm>
        </p:spPr>
        <p:txBody>
          <a:bodyPr>
            <a:normAutofit/>
          </a:bodyPr>
          <a:lstStyle/>
          <a:p>
            <a:pPr marL="0" indent="0">
              <a:buNone/>
            </a:pPr>
            <a:r>
              <a:rPr lang="en-US" dirty="0"/>
              <a:t>When he moved into his new home two years ago, Greg spoke with staff and expressed an interest in getting out into the community, stating that he really enjoyed attending church. </a:t>
            </a:r>
          </a:p>
          <a:p>
            <a:pPr marL="0" indent="0">
              <a:buNone/>
            </a:pPr>
            <a:endParaRPr lang="en-US" dirty="0"/>
          </a:p>
          <a:p>
            <a:pPr marL="0" indent="0">
              <a:buNone/>
            </a:pPr>
            <a:r>
              <a:rPr lang="en-US" dirty="0"/>
              <a:t>With support from a staff person familiar with some of the local churches, Greg was able to find a church to attend regularly, and after about a year he made the decision to officially become a member. </a:t>
            </a:r>
          </a:p>
          <a:p>
            <a:pPr marL="0" indent="0">
              <a:buNone/>
            </a:pPr>
            <a:endParaRPr lang="en-US" dirty="0"/>
          </a:p>
        </p:txBody>
      </p:sp>
      <p:pic>
        <p:nvPicPr>
          <p:cNvPr id="4" name="Picture 3">
            <a:extLst>
              <a:ext uri="{FF2B5EF4-FFF2-40B4-BE49-F238E27FC236}">
                <a16:creationId xmlns:a16="http://schemas.microsoft.com/office/drawing/2014/main" id="{02C45F02-0249-4964-8698-A4F3AC1ED0C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458606" y="2269115"/>
            <a:ext cx="4677411" cy="3520557"/>
          </a:xfrm>
          <a:prstGeom prst="rect">
            <a:avLst/>
          </a:prstGeom>
          <a:noFill/>
          <a:ln>
            <a:noFill/>
          </a:ln>
        </p:spPr>
      </p:pic>
    </p:spTree>
    <p:extLst>
      <p:ext uri="{BB962C8B-B14F-4D97-AF65-F5344CB8AC3E}">
        <p14:creationId xmlns:p14="http://schemas.microsoft.com/office/powerpoint/2010/main" val="2384621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C934-9F5C-4C7B-8049-E2875E4CDD6F}"/>
              </a:ext>
            </a:extLst>
          </p:cNvPr>
          <p:cNvSpPr>
            <a:spLocks noGrp="1"/>
          </p:cNvSpPr>
          <p:nvPr>
            <p:ph type="title"/>
          </p:nvPr>
        </p:nvSpPr>
        <p:spPr>
          <a:xfrm>
            <a:off x="4965430" y="629268"/>
            <a:ext cx="6586491" cy="1286160"/>
          </a:xfrm>
        </p:spPr>
        <p:txBody>
          <a:bodyPr anchor="b">
            <a:normAutofit/>
          </a:bodyPr>
          <a:lstStyle/>
          <a:p>
            <a:r>
              <a:rPr lang="en-US" dirty="0"/>
              <a:t>Greg’s Story</a:t>
            </a:r>
          </a:p>
        </p:txBody>
      </p:sp>
      <p:sp>
        <p:nvSpPr>
          <p:cNvPr id="3" name="Content Placeholder 2">
            <a:extLst>
              <a:ext uri="{FF2B5EF4-FFF2-40B4-BE49-F238E27FC236}">
                <a16:creationId xmlns:a16="http://schemas.microsoft.com/office/drawing/2014/main" id="{4A252670-8BC5-42BB-9119-7CB8FD660D80}"/>
              </a:ext>
            </a:extLst>
          </p:cNvPr>
          <p:cNvSpPr>
            <a:spLocks noGrp="1"/>
          </p:cNvSpPr>
          <p:nvPr>
            <p:ph idx="1"/>
          </p:nvPr>
        </p:nvSpPr>
        <p:spPr>
          <a:xfrm>
            <a:off x="4965431" y="2438400"/>
            <a:ext cx="6586489" cy="3785419"/>
          </a:xfrm>
        </p:spPr>
        <p:txBody>
          <a:bodyPr>
            <a:normAutofit fontScale="92500"/>
          </a:bodyPr>
          <a:lstStyle/>
          <a:p>
            <a:pPr marL="0" indent="0">
              <a:buNone/>
            </a:pPr>
            <a:r>
              <a:rPr lang="en-US" dirty="0"/>
              <a:t>Greg expanded his role in his church community, joining the Usher Board Committee. On a typical Sunday, Greg can be seen greeting church-goers, passing out bulletins and welcoming visiting guests. Greg takes this role very seriously, having bought a new suit and by getting regular haircuts so that he fits in with the other ushers. The ushers also meet on Wednesday evenings, so Greg often stays late to eat dinner with the group.</a:t>
            </a:r>
          </a:p>
        </p:txBody>
      </p:sp>
      <p:pic>
        <p:nvPicPr>
          <p:cNvPr id="4" name="Picture 3" descr="A group of people standing in a room&#10;&#10;Description automatically generated">
            <a:extLst>
              <a:ext uri="{FF2B5EF4-FFF2-40B4-BE49-F238E27FC236}">
                <a16:creationId xmlns:a16="http://schemas.microsoft.com/office/drawing/2014/main" id="{E8246E33-76CF-47DD-A5C7-9B6A86DC89BC}"/>
              </a:ext>
            </a:extLst>
          </p:cNvPr>
          <p:cNvPicPr/>
          <p:nvPr/>
        </p:nvPicPr>
        <p:blipFill rotWithShape="1">
          <a:blip r:embed="rId3">
            <a:extLst>
              <a:ext uri="{28A0092B-C50C-407E-A947-70E740481C1C}">
                <a14:useLocalDpi xmlns:a14="http://schemas.microsoft.com/office/drawing/2010/main" val="0"/>
              </a:ext>
            </a:extLst>
          </a:blip>
          <a:srcRect t="14263" r="-1" b="13614"/>
          <a:stretch/>
        </p:blipFill>
        <p:spPr bwMode="auto">
          <a:xfrm>
            <a:off x="20" y="10"/>
            <a:ext cx="4635571" cy="6857990"/>
          </a:xfrm>
          <a:prstGeom prst="rect">
            <a:avLst/>
          </a:prstGeom>
          <a:noFill/>
          <a:effectLst/>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AE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247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8A18-8A8D-4601-BEF9-7C04592CD878}"/>
              </a:ext>
            </a:extLst>
          </p:cNvPr>
          <p:cNvSpPr>
            <a:spLocks noGrp="1"/>
          </p:cNvSpPr>
          <p:nvPr>
            <p:ph type="title"/>
          </p:nvPr>
        </p:nvSpPr>
        <p:spPr/>
        <p:txBody>
          <a:bodyPr/>
          <a:lstStyle/>
          <a:p>
            <a:r>
              <a:rPr lang="en-US" sz="4400" dirty="0">
                <a:effectLst/>
                <a:latin typeface="Calibri" panose="020F0502020204030204" pitchFamily="34" charset="0"/>
                <a:ea typeface="Times New Roman" panose="02020603050405020304" pitchFamily="18" charset="0"/>
                <a:cs typeface="Times New Roman" panose="02020603050405020304" pitchFamily="18" charset="0"/>
              </a:rPr>
              <a:t>A Valued Role as a Bridge to Friendship</a:t>
            </a:r>
            <a:endParaRPr lang="en-US" dirty="0"/>
          </a:p>
        </p:txBody>
      </p:sp>
      <p:sp>
        <p:nvSpPr>
          <p:cNvPr id="3" name="Content Placeholder 2">
            <a:extLst>
              <a:ext uri="{FF2B5EF4-FFF2-40B4-BE49-F238E27FC236}">
                <a16:creationId xmlns:a16="http://schemas.microsoft.com/office/drawing/2014/main" id="{A760C40B-3A7C-4FEE-9354-53F6C7C44137}"/>
              </a:ext>
            </a:extLst>
          </p:cNvPr>
          <p:cNvSpPr>
            <a:spLocks noGrp="1"/>
          </p:cNvSpPr>
          <p:nvPr>
            <p:ph idx="1"/>
          </p:nvPr>
        </p:nvSpPr>
        <p:spPr/>
        <p:txBody>
          <a:bodyPr/>
          <a:lstStyle/>
          <a:p>
            <a:pPr marL="0" indent="0">
              <a:buNone/>
            </a:pPr>
            <a:r>
              <a:rPr lang="en-US" dirty="0"/>
              <a:t>Greg has grown especially close with one usher. After church on Sundays, Greg generally goes out to eat with his friend, who then drops him off back at home. Greg often invites his friend over for dinner. They have several common interests and in the past few months have gone to the movies and attended two art workshop classes together. Staff no longer accompanies Greg to church or on outings with his friend. </a:t>
            </a:r>
          </a:p>
          <a:p>
            <a:pPr marL="0" indent="0">
              <a:buNone/>
            </a:pPr>
            <a:endParaRPr lang="en-US" dirty="0"/>
          </a:p>
        </p:txBody>
      </p:sp>
    </p:spTree>
    <p:extLst>
      <p:ext uri="{BB962C8B-B14F-4D97-AF65-F5344CB8AC3E}">
        <p14:creationId xmlns:p14="http://schemas.microsoft.com/office/powerpoint/2010/main" val="3364799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14B5-77B9-4C50-8ADE-CB49BC8D6FBC}"/>
              </a:ext>
            </a:extLst>
          </p:cNvPr>
          <p:cNvSpPr>
            <a:spLocks noGrp="1"/>
          </p:cNvSpPr>
          <p:nvPr>
            <p:ph type="title"/>
          </p:nvPr>
        </p:nvSpPr>
        <p:spPr/>
        <p:txBody>
          <a:bodyPr/>
          <a:lstStyle/>
          <a:p>
            <a:r>
              <a:rPr lang="en-US" dirty="0"/>
              <a:t>Lessons from Greg’s Story</a:t>
            </a:r>
          </a:p>
        </p:txBody>
      </p:sp>
      <p:sp>
        <p:nvSpPr>
          <p:cNvPr id="3" name="Content Placeholder 2">
            <a:extLst>
              <a:ext uri="{FF2B5EF4-FFF2-40B4-BE49-F238E27FC236}">
                <a16:creationId xmlns:a16="http://schemas.microsoft.com/office/drawing/2014/main" id="{C28F5909-5B4B-43B6-A71E-8A80B1B2FFCC}"/>
              </a:ext>
            </a:extLst>
          </p:cNvPr>
          <p:cNvSpPr>
            <a:spLocks noGrp="1"/>
          </p:cNvSpPr>
          <p:nvPr>
            <p:ph idx="1"/>
          </p:nvPr>
        </p:nvSpPr>
        <p:spPr/>
        <p:txBody>
          <a:bodyPr>
            <a:normAutofit lnSpcReduction="10000"/>
          </a:bodyPr>
          <a:lstStyle/>
          <a:p>
            <a:pPr marL="0" lvl="0" indent="0">
              <a:buNone/>
            </a:pPr>
            <a:r>
              <a:rPr lang="en-US" sz="3200" b="1" dirty="0"/>
              <a:t>Focus on the Person’s Gifts</a:t>
            </a:r>
          </a:p>
          <a:p>
            <a:pPr lvl="0"/>
            <a:r>
              <a:rPr lang="en-US" b="1" dirty="0"/>
              <a:t>Listen &amp; support for the things in which they are truly interested</a:t>
            </a:r>
            <a:r>
              <a:rPr lang="en-US" dirty="0"/>
              <a:t> is important! What role in church would take advantage of his Greg’s gifts?</a:t>
            </a:r>
          </a:p>
          <a:p>
            <a:pPr marL="0" indent="0">
              <a:buNone/>
            </a:pPr>
            <a:endParaRPr lang="en-US" dirty="0"/>
          </a:p>
          <a:p>
            <a:pPr marL="0" indent="0">
              <a:buNone/>
            </a:pPr>
            <a:r>
              <a:rPr lang="en-US" sz="3200" b="1" dirty="0"/>
              <a:t>Enlist a Welcomer/Gatekeeper</a:t>
            </a:r>
          </a:p>
          <a:p>
            <a:pPr lvl="0"/>
            <a:r>
              <a:rPr lang="en-US" b="1" dirty="0"/>
              <a:t>Support staff was already familiar with the church</a:t>
            </a:r>
            <a:r>
              <a:rPr lang="en-US" dirty="0"/>
              <a:t> that Greg wanted to attend and also knew some of that church’s members. He was able to lay some groundwork ahead of time, including encouraging the existing church members to extend a </a:t>
            </a:r>
            <a:r>
              <a:rPr lang="en-US" b="1" dirty="0"/>
              <a:t>welcome</a:t>
            </a:r>
            <a:r>
              <a:rPr lang="en-US" dirty="0"/>
              <a:t> to Greg. </a:t>
            </a:r>
          </a:p>
        </p:txBody>
      </p:sp>
    </p:spTree>
    <p:extLst>
      <p:ext uri="{BB962C8B-B14F-4D97-AF65-F5344CB8AC3E}">
        <p14:creationId xmlns:p14="http://schemas.microsoft.com/office/powerpoint/2010/main" val="3196707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BBDD-1362-4E3B-8BCD-7504AD827BF2}"/>
              </a:ext>
            </a:extLst>
          </p:cNvPr>
          <p:cNvSpPr>
            <a:spLocks noGrp="1"/>
          </p:cNvSpPr>
          <p:nvPr>
            <p:ph type="title"/>
          </p:nvPr>
        </p:nvSpPr>
        <p:spPr/>
        <p:txBody>
          <a:bodyPr/>
          <a:lstStyle/>
          <a:p>
            <a:r>
              <a:rPr lang="en-US" dirty="0"/>
              <a:t>Lessons from Greg’s Story</a:t>
            </a:r>
          </a:p>
        </p:txBody>
      </p:sp>
      <p:sp>
        <p:nvSpPr>
          <p:cNvPr id="3" name="Content Placeholder 2">
            <a:extLst>
              <a:ext uri="{FF2B5EF4-FFF2-40B4-BE49-F238E27FC236}">
                <a16:creationId xmlns:a16="http://schemas.microsoft.com/office/drawing/2014/main" id="{BFDF7D27-E74F-43E1-8C17-AD744EB9B737}"/>
              </a:ext>
            </a:extLst>
          </p:cNvPr>
          <p:cNvSpPr>
            <a:spLocks noGrp="1"/>
          </p:cNvSpPr>
          <p:nvPr>
            <p:ph idx="1"/>
          </p:nvPr>
        </p:nvSpPr>
        <p:spPr/>
        <p:txBody>
          <a:bodyPr>
            <a:normAutofit fontScale="92500" lnSpcReduction="10000"/>
          </a:bodyPr>
          <a:lstStyle/>
          <a:p>
            <a:pPr marL="0" lvl="0" indent="0">
              <a:buNone/>
            </a:pPr>
            <a:r>
              <a:rPr lang="en-US" sz="3200" b="1" dirty="0"/>
              <a:t>Consistent Participation</a:t>
            </a:r>
          </a:p>
          <a:p>
            <a:pPr lvl="0"/>
            <a:r>
              <a:rPr lang="en-US" dirty="0"/>
              <a:t>Staff realized that </a:t>
            </a:r>
            <a:r>
              <a:rPr lang="en-US" b="1" dirty="0"/>
              <a:t>being a regular participant</a:t>
            </a:r>
            <a:r>
              <a:rPr lang="en-US" dirty="0"/>
              <a:t> at his church was important. Being in the same place with others, at the same times, and over a long period of time is an essential ingredient in setting the stage for friendships to develop.</a:t>
            </a:r>
          </a:p>
          <a:p>
            <a:pPr marL="0" indent="0">
              <a:buNone/>
            </a:pPr>
            <a:endParaRPr lang="en-US" dirty="0"/>
          </a:p>
          <a:p>
            <a:pPr marL="0" indent="0">
              <a:buNone/>
            </a:pPr>
            <a:r>
              <a:rPr lang="en-US" sz="3000" b="1" dirty="0"/>
              <a:t>Crafting Valued Roles</a:t>
            </a:r>
          </a:p>
          <a:p>
            <a:pPr lvl="0"/>
            <a:r>
              <a:rPr lang="en-US" dirty="0"/>
              <a:t>After attending church for a while, Greg was supported to </a:t>
            </a:r>
            <a:r>
              <a:rPr lang="en-US" b="1" dirty="0"/>
              <a:t>become an official member</a:t>
            </a:r>
            <a:r>
              <a:rPr lang="en-US" dirty="0"/>
              <a:t>. This likely involved a bit of learning (e.g., of songs and rituals) and a commitment from Greg (and his supporters). This church membership was a </a:t>
            </a:r>
            <a:r>
              <a:rPr lang="en-US" b="1" dirty="0"/>
              <a:t>valued social role</a:t>
            </a:r>
            <a:r>
              <a:rPr lang="en-US" dirty="0"/>
              <a:t> for Greg to fill.</a:t>
            </a:r>
          </a:p>
          <a:p>
            <a:pPr marL="0" indent="0">
              <a:buNone/>
            </a:pPr>
            <a:endParaRPr lang="en-US" dirty="0"/>
          </a:p>
        </p:txBody>
      </p:sp>
    </p:spTree>
    <p:extLst>
      <p:ext uri="{BB962C8B-B14F-4D97-AF65-F5344CB8AC3E}">
        <p14:creationId xmlns:p14="http://schemas.microsoft.com/office/powerpoint/2010/main" val="1651403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393F-F859-4DD9-A236-F54F3B418448}"/>
              </a:ext>
            </a:extLst>
          </p:cNvPr>
          <p:cNvSpPr>
            <a:spLocks noGrp="1"/>
          </p:cNvSpPr>
          <p:nvPr>
            <p:ph type="title"/>
          </p:nvPr>
        </p:nvSpPr>
        <p:spPr/>
        <p:txBody>
          <a:bodyPr/>
          <a:lstStyle/>
          <a:p>
            <a:r>
              <a:rPr lang="en-US" dirty="0"/>
              <a:t>Lessons from Greg’s Story</a:t>
            </a:r>
          </a:p>
        </p:txBody>
      </p:sp>
      <p:sp>
        <p:nvSpPr>
          <p:cNvPr id="3" name="Content Placeholder 2">
            <a:extLst>
              <a:ext uri="{FF2B5EF4-FFF2-40B4-BE49-F238E27FC236}">
                <a16:creationId xmlns:a16="http://schemas.microsoft.com/office/drawing/2014/main" id="{8C437A22-9463-4888-ADD5-5076E1B83D98}"/>
              </a:ext>
            </a:extLst>
          </p:cNvPr>
          <p:cNvSpPr>
            <a:spLocks noGrp="1"/>
          </p:cNvSpPr>
          <p:nvPr>
            <p:ph idx="1"/>
          </p:nvPr>
        </p:nvSpPr>
        <p:spPr/>
        <p:txBody>
          <a:bodyPr>
            <a:normAutofit lnSpcReduction="10000"/>
          </a:bodyPr>
          <a:lstStyle/>
          <a:p>
            <a:pPr lvl="0"/>
            <a:r>
              <a:rPr lang="en-US" dirty="0"/>
              <a:t>But, tellingly, Greg’s supporters did not stop at church membership. They helped Greg </a:t>
            </a:r>
            <a:r>
              <a:rPr lang="en-US" b="1" dirty="0"/>
              <a:t>assume an even more valued social role</a:t>
            </a:r>
            <a:r>
              <a:rPr lang="en-US" dirty="0"/>
              <a:t> as an usher and member of the Usher Board Committee. Too often, people with disabilities are not supported to expand their roles within groups. The invitation and the coaching came from other members of the church, not human service professionals. </a:t>
            </a:r>
          </a:p>
          <a:p>
            <a:pPr marL="0" indent="0">
              <a:buNone/>
            </a:pPr>
            <a:endParaRPr lang="en-US" dirty="0"/>
          </a:p>
          <a:p>
            <a:pPr lvl="0"/>
            <a:r>
              <a:rPr lang="en-US" dirty="0"/>
              <a:t>Greg (and his supporters) recognized that to be an usher included </a:t>
            </a:r>
            <a:r>
              <a:rPr lang="en-US" b="1" dirty="0"/>
              <a:t>looking the part for that important role</a:t>
            </a:r>
            <a:r>
              <a:rPr lang="en-US" dirty="0"/>
              <a:t>. Buying a new suit and getting regular haircuts helped Greg both fit in (as one of the ushers) and stand out (as a valued member of his church community).</a:t>
            </a:r>
          </a:p>
          <a:p>
            <a:pPr marL="0" indent="0">
              <a:buNone/>
            </a:pPr>
            <a:endParaRPr lang="en-US" dirty="0"/>
          </a:p>
          <a:p>
            <a:endParaRPr lang="en-US" dirty="0"/>
          </a:p>
        </p:txBody>
      </p:sp>
    </p:spTree>
    <p:extLst>
      <p:ext uri="{BB962C8B-B14F-4D97-AF65-F5344CB8AC3E}">
        <p14:creationId xmlns:p14="http://schemas.microsoft.com/office/powerpoint/2010/main" val="3666948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A32B-7419-4426-99C7-5FD13C6BE2C1}"/>
              </a:ext>
            </a:extLst>
          </p:cNvPr>
          <p:cNvSpPr>
            <a:spLocks noGrp="1"/>
          </p:cNvSpPr>
          <p:nvPr>
            <p:ph type="title"/>
          </p:nvPr>
        </p:nvSpPr>
        <p:spPr/>
        <p:txBody>
          <a:bodyPr/>
          <a:lstStyle/>
          <a:p>
            <a:r>
              <a:rPr lang="en-US" dirty="0"/>
              <a:t>Lessons from Greg’s Story</a:t>
            </a:r>
          </a:p>
        </p:txBody>
      </p:sp>
      <p:sp>
        <p:nvSpPr>
          <p:cNvPr id="3" name="Content Placeholder 2">
            <a:extLst>
              <a:ext uri="{FF2B5EF4-FFF2-40B4-BE49-F238E27FC236}">
                <a16:creationId xmlns:a16="http://schemas.microsoft.com/office/drawing/2014/main" id="{F73E8D23-823D-41AF-B4AA-6BBA237C6F33}"/>
              </a:ext>
            </a:extLst>
          </p:cNvPr>
          <p:cNvSpPr>
            <a:spLocks noGrp="1"/>
          </p:cNvSpPr>
          <p:nvPr>
            <p:ph idx="1"/>
          </p:nvPr>
        </p:nvSpPr>
        <p:spPr/>
        <p:txBody>
          <a:bodyPr>
            <a:normAutofit fontScale="92500"/>
          </a:bodyPr>
          <a:lstStyle/>
          <a:p>
            <a:r>
              <a:rPr lang="en-US" dirty="0"/>
              <a:t>Greg’s relationship to his fellow ushers (especially one of them) grew. But they were not “just” friends at church (although that’s pretty good). Greg was supported to attend the weeknight meeting of the Usher Board and to go out to dinner with them. He was supported to invite a fellow usher to his home for dinner. There were opportunities to explore other interests beyond church with the people he met in church. </a:t>
            </a:r>
          </a:p>
          <a:p>
            <a:endParaRPr lang="en-US" dirty="0"/>
          </a:p>
          <a:p>
            <a:r>
              <a:rPr lang="en-US" dirty="0"/>
              <a:t>The </a:t>
            </a:r>
            <a:r>
              <a:rPr lang="en-US" b="1" dirty="0"/>
              <a:t>reciprocal nature of these relationships</a:t>
            </a:r>
            <a:r>
              <a:rPr lang="en-US" dirty="0"/>
              <a:t> and the </a:t>
            </a:r>
            <a:r>
              <a:rPr lang="en-US" b="1" dirty="0"/>
              <a:t>expansion of connections beyond the original place of contact</a:t>
            </a:r>
            <a:r>
              <a:rPr lang="en-US" dirty="0"/>
              <a:t> (“transcending context” as Dr. Zachery Rossetti, Boston University, refers to it) are important parts of true friendships.</a:t>
            </a:r>
          </a:p>
          <a:p>
            <a:pPr marL="0" indent="0">
              <a:buNone/>
            </a:pPr>
            <a:endParaRPr lang="en-US" dirty="0"/>
          </a:p>
        </p:txBody>
      </p:sp>
    </p:spTree>
    <p:extLst>
      <p:ext uri="{BB962C8B-B14F-4D97-AF65-F5344CB8AC3E}">
        <p14:creationId xmlns:p14="http://schemas.microsoft.com/office/powerpoint/2010/main" val="2695002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FC72-42AD-47A1-9AD6-90124730C7ED}"/>
              </a:ext>
            </a:extLst>
          </p:cNvPr>
          <p:cNvSpPr>
            <a:spLocks noGrp="1"/>
          </p:cNvSpPr>
          <p:nvPr>
            <p:ph type="title"/>
          </p:nvPr>
        </p:nvSpPr>
        <p:spPr/>
        <p:txBody>
          <a:bodyPr/>
          <a:lstStyle/>
          <a:p>
            <a:r>
              <a:rPr lang="en-US" dirty="0"/>
              <a:t>Lessons from Greg’s Story</a:t>
            </a:r>
          </a:p>
        </p:txBody>
      </p:sp>
      <p:sp>
        <p:nvSpPr>
          <p:cNvPr id="3" name="Content Placeholder 2">
            <a:extLst>
              <a:ext uri="{FF2B5EF4-FFF2-40B4-BE49-F238E27FC236}">
                <a16:creationId xmlns:a16="http://schemas.microsoft.com/office/drawing/2014/main" id="{A28DD64C-ED1A-4380-AD56-BA9B7B870964}"/>
              </a:ext>
            </a:extLst>
          </p:cNvPr>
          <p:cNvSpPr>
            <a:spLocks noGrp="1"/>
          </p:cNvSpPr>
          <p:nvPr>
            <p:ph idx="1"/>
          </p:nvPr>
        </p:nvSpPr>
        <p:spPr/>
        <p:txBody>
          <a:bodyPr/>
          <a:lstStyle/>
          <a:p>
            <a:r>
              <a:rPr lang="en-US" dirty="0"/>
              <a:t>Greg’s support agency was wise in “letting go.” </a:t>
            </a:r>
            <a:r>
              <a:rPr lang="en-US" b="1" dirty="0"/>
              <a:t>Staff were eventually able to phase out their supports</a:t>
            </a:r>
            <a:r>
              <a:rPr lang="en-US" dirty="0"/>
              <a:t> so that they no longer needed to accompany Greg to church, the Usher Board meetings, or other activities and events with his friends. The human service professionals were the initial bridge builders but the sooner the welcomers among his fellow church members can become his primary supporters, the better!</a:t>
            </a:r>
          </a:p>
          <a:p>
            <a:pPr marL="0" indent="0">
              <a:buNone/>
            </a:pPr>
            <a:endParaRPr lang="en-US" dirty="0"/>
          </a:p>
          <a:p>
            <a:pPr marL="0" indent="0">
              <a:buNone/>
            </a:pPr>
            <a:r>
              <a:rPr lang="en-US" dirty="0"/>
              <a:t>Bonus: this freed up the staff to help other people they served connect in the community! </a:t>
            </a:r>
          </a:p>
          <a:p>
            <a:endParaRPr lang="en-US" dirty="0"/>
          </a:p>
        </p:txBody>
      </p:sp>
    </p:spTree>
    <p:extLst>
      <p:ext uri="{BB962C8B-B14F-4D97-AF65-F5344CB8AC3E}">
        <p14:creationId xmlns:p14="http://schemas.microsoft.com/office/powerpoint/2010/main" val="815842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8F35E-A879-4CF2-A6C5-F45417610F17}"/>
              </a:ext>
            </a:extLst>
          </p:cNvPr>
          <p:cNvSpPr>
            <a:spLocks noGrp="1"/>
          </p:cNvSpPr>
          <p:nvPr>
            <p:ph type="title"/>
          </p:nvPr>
        </p:nvSpPr>
        <p:spPr/>
        <p:txBody>
          <a:bodyPr/>
          <a:lstStyle/>
          <a:p>
            <a:r>
              <a:rPr lang="en-US" dirty="0"/>
              <a:t>Lessons from Greg’s Story</a:t>
            </a:r>
          </a:p>
        </p:txBody>
      </p:sp>
      <p:sp>
        <p:nvSpPr>
          <p:cNvPr id="3" name="Content Placeholder 2">
            <a:extLst>
              <a:ext uri="{FF2B5EF4-FFF2-40B4-BE49-F238E27FC236}">
                <a16:creationId xmlns:a16="http://schemas.microsoft.com/office/drawing/2014/main" id="{5B558C76-E25C-465D-A6AA-05A474E539C8}"/>
              </a:ext>
            </a:extLst>
          </p:cNvPr>
          <p:cNvSpPr>
            <a:spLocks noGrp="1"/>
          </p:cNvSpPr>
          <p:nvPr>
            <p:ph idx="1"/>
          </p:nvPr>
        </p:nvSpPr>
        <p:spPr/>
        <p:txBody>
          <a:bodyPr/>
          <a:lstStyle/>
          <a:p>
            <a:pPr lvl="0"/>
            <a:r>
              <a:rPr lang="en-US" dirty="0"/>
              <a:t>Greg’s new friendships and valued roles have given him </a:t>
            </a:r>
            <a:r>
              <a:rPr lang="en-US" b="1" dirty="0"/>
              <a:t>new confidence</a:t>
            </a:r>
            <a:r>
              <a:rPr lang="en-US" dirty="0"/>
              <a:t>. He is willing to try new things.</a:t>
            </a:r>
          </a:p>
          <a:p>
            <a:pPr marL="0" indent="0">
              <a:buNone/>
            </a:pPr>
            <a:endParaRPr lang="en-US" dirty="0"/>
          </a:p>
          <a:p>
            <a:r>
              <a:rPr lang="en-US" dirty="0"/>
              <a:t>These same friendships have also helped decrease Greg’s anxiety and behaviors that “required” him to have a formal behavior plan. </a:t>
            </a:r>
            <a:r>
              <a:rPr lang="en-US" b="1" dirty="0"/>
              <a:t>Phasing out that behavior plan</a:t>
            </a:r>
            <a:r>
              <a:rPr lang="en-US" dirty="0"/>
              <a:t> is a good indicator of the </a:t>
            </a:r>
            <a:r>
              <a:rPr lang="en-US" b="1" dirty="0"/>
              <a:t>power of friendships</a:t>
            </a:r>
            <a:r>
              <a:rPr lang="en-US" dirty="0"/>
              <a:t>!</a:t>
            </a:r>
          </a:p>
        </p:txBody>
      </p:sp>
    </p:spTree>
    <p:extLst>
      <p:ext uri="{BB962C8B-B14F-4D97-AF65-F5344CB8AC3E}">
        <p14:creationId xmlns:p14="http://schemas.microsoft.com/office/powerpoint/2010/main" val="258178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6740A49-55AD-40CF-A78C-F11ED75CE955}"/>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Friendship Is…</a:t>
            </a:r>
          </a:p>
        </p:txBody>
      </p:sp>
      <p:sp>
        <p:nvSpPr>
          <p:cNvPr id="3" name="Content Placeholder 2">
            <a:extLst>
              <a:ext uri="{FF2B5EF4-FFF2-40B4-BE49-F238E27FC236}">
                <a16:creationId xmlns:a16="http://schemas.microsoft.com/office/drawing/2014/main" id="{BC88739A-F336-46FB-B899-689C8EF89654}"/>
              </a:ext>
            </a:extLst>
          </p:cNvPr>
          <p:cNvSpPr>
            <a:spLocks noGrp="1"/>
          </p:cNvSpPr>
          <p:nvPr>
            <p:ph idx="1"/>
          </p:nvPr>
        </p:nvSpPr>
        <p:spPr>
          <a:xfrm>
            <a:off x="1290704" y="2736006"/>
            <a:ext cx="4053545" cy="3563159"/>
          </a:xfrm>
        </p:spPr>
        <p:txBody>
          <a:bodyPr>
            <a:normAutofit/>
          </a:bodyPr>
          <a:lstStyle/>
          <a:p>
            <a:r>
              <a:rPr lang="en-US" sz="3200" dirty="0"/>
              <a:t>Freely-Given</a:t>
            </a:r>
          </a:p>
          <a:p>
            <a:r>
              <a:rPr lang="en-US" sz="3200" dirty="0"/>
              <a:t>Reciprocal/Mutual</a:t>
            </a:r>
          </a:p>
          <a:p>
            <a:r>
              <a:rPr lang="en-US" sz="3200" dirty="0"/>
              <a:t>Supportive</a:t>
            </a:r>
          </a:p>
          <a:p>
            <a:r>
              <a:rPr lang="en-US" sz="3200" dirty="0"/>
              <a:t>Trusting</a:t>
            </a:r>
          </a:p>
          <a:p>
            <a:r>
              <a:rPr lang="en-US" sz="3200" dirty="0"/>
              <a:t>Loyal</a:t>
            </a:r>
          </a:p>
        </p:txBody>
      </p:sp>
      <p:pic>
        <p:nvPicPr>
          <p:cNvPr id="4" name="Picture 3" descr="C:\Users\James\Pictures\Fishing.jpg">
            <a:extLst>
              <a:ext uri="{FF2B5EF4-FFF2-40B4-BE49-F238E27FC236}">
                <a16:creationId xmlns:a16="http://schemas.microsoft.com/office/drawing/2014/main" id="{24A9DD98-033A-498A-8602-84D66A8AC8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9" r="8138" b="1"/>
          <a:stretch/>
        </p:blipFill>
        <p:spPr bwMode="auto">
          <a:xfrm>
            <a:off x="6098892" y="2492376"/>
            <a:ext cx="4802404" cy="3563372"/>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6694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284ACFB-64E2-4AEB-8EA7-880ED7378B02}"/>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4100">
                <a:solidFill>
                  <a:srgbClr val="FFFFFF"/>
                </a:solidFill>
              </a:rPr>
              <a:t>Tools to Access Opportunities for Friendship</a:t>
            </a: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4" descr="A hand holding a piece of paper&#10;&#10;Description automatically generated">
            <a:extLst>
              <a:ext uri="{FF2B5EF4-FFF2-40B4-BE49-F238E27FC236}">
                <a16:creationId xmlns:a16="http://schemas.microsoft.com/office/drawing/2014/main" id="{C85C0B2A-5EB2-4CCF-B966-BE4A49D1E726}"/>
              </a:ext>
            </a:extLst>
          </p:cNvPr>
          <p:cNvPicPr>
            <a:picLocks noGrp="1" noChangeAspect="1"/>
          </p:cNvPicPr>
          <p:nvPr>
            <p:ph idx="1"/>
          </p:nvPr>
        </p:nvPicPr>
        <p:blipFill rotWithShape="1">
          <a:blip r:embed="rId3"/>
          <a:srcRect l="631" r="9123" b="-3"/>
          <a:stretch/>
        </p:blipFill>
        <p:spPr>
          <a:xfrm rot="10800000">
            <a:off x="1258859" y="1120046"/>
            <a:ext cx="5635819" cy="3509504"/>
          </a:xfrm>
          <a:prstGeom prst="rect">
            <a:avLst/>
          </a:prstGeom>
        </p:spPr>
      </p:pic>
    </p:spTree>
    <p:extLst>
      <p:ext uri="{BB962C8B-B14F-4D97-AF65-F5344CB8AC3E}">
        <p14:creationId xmlns:p14="http://schemas.microsoft.com/office/powerpoint/2010/main" val="1790500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8FE5FC1-6215-4B43-9E61-4B6A9534E216}"/>
              </a:ext>
            </a:extLst>
          </p:cNvPr>
          <p:cNvSpPr>
            <a:spLocks noGrp="1"/>
          </p:cNvSpPr>
          <p:nvPr>
            <p:ph type="title"/>
          </p:nvPr>
        </p:nvSpPr>
        <p:spPr>
          <a:xfrm>
            <a:off x="1098468" y="885651"/>
            <a:ext cx="3229803" cy="4624603"/>
          </a:xfrm>
        </p:spPr>
        <p:txBody>
          <a:bodyPr>
            <a:normAutofit/>
          </a:bodyPr>
          <a:lstStyle/>
          <a:p>
            <a:r>
              <a:rPr lang="en-US">
                <a:solidFill>
                  <a:srgbClr val="FFFFFF"/>
                </a:solidFill>
              </a:rPr>
              <a:t>Focus on Gifts</a:t>
            </a:r>
          </a:p>
        </p:txBody>
      </p:sp>
      <p:sp>
        <p:nvSpPr>
          <p:cNvPr id="3" name="Content Placeholder 2">
            <a:extLst>
              <a:ext uri="{FF2B5EF4-FFF2-40B4-BE49-F238E27FC236}">
                <a16:creationId xmlns:a16="http://schemas.microsoft.com/office/drawing/2014/main" id="{B05EAC6D-A581-4169-A89D-DA210D77D5B7}"/>
              </a:ext>
            </a:extLst>
          </p:cNvPr>
          <p:cNvSpPr>
            <a:spLocks noGrp="1"/>
          </p:cNvSpPr>
          <p:nvPr>
            <p:ph idx="1"/>
          </p:nvPr>
        </p:nvSpPr>
        <p:spPr>
          <a:xfrm>
            <a:off x="4978708" y="885651"/>
            <a:ext cx="6525220" cy="4616849"/>
          </a:xfrm>
        </p:spPr>
        <p:txBody>
          <a:bodyPr anchor="ctr">
            <a:normAutofit/>
          </a:bodyPr>
          <a:lstStyle/>
          <a:p>
            <a:pPr marL="0" indent="0">
              <a:buNone/>
            </a:pPr>
            <a:r>
              <a:rPr lang="en-US" sz="2400">
                <a:effectLst/>
                <a:latin typeface="Calibri" panose="020F0502020204030204" pitchFamily="34" charset="0"/>
                <a:ea typeface="Calibri" panose="020F0502020204030204" pitchFamily="34" charset="0"/>
              </a:rPr>
              <a:t>Both the person with a disability and any support folks should know what the person with a disability can offer, what strengths they have, and what unique gifts/abilities they bring to a group. Then, make it clear to people in the community organization what kinds of contributions the person is able to make. This is not about proving value, but rather to make those contributions available and visible to others</a:t>
            </a:r>
            <a:endParaRPr lang="en-US" sz="2400"/>
          </a:p>
        </p:txBody>
      </p:sp>
    </p:spTree>
    <p:extLst>
      <p:ext uri="{BB962C8B-B14F-4D97-AF65-F5344CB8AC3E}">
        <p14:creationId xmlns:p14="http://schemas.microsoft.com/office/powerpoint/2010/main" val="2557041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1D28-11E1-4E82-A272-2A4AEA7827F2}"/>
              </a:ext>
            </a:extLst>
          </p:cNvPr>
          <p:cNvSpPr>
            <a:spLocks noGrp="1"/>
          </p:cNvSpPr>
          <p:nvPr>
            <p:ph type="title"/>
          </p:nvPr>
        </p:nvSpPr>
        <p:spPr/>
        <p:txBody>
          <a:bodyPr/>
          <a:lstStyle/>
          <a:p>
            <a:r>
              <a:rPr lang="en-US" dirty="0"/>
              <a:t>Finding Activities</a:t>
            </a:r>
          </a:p>
        </p:txBody>
      </p:sp>
      <p:sp>
        <p:nvSpPr>
          <p:cNvPr id="3" name="Content Placeholder 2">
            <a:extLst>
              <a:ext uri="{FF2B5EF4-FFF2-40B4-BE49-F238E27FC236}">
                <a16:creationId xmlns:a16="http://schemas.microsoft.com/office/drawing/2014/main" id="{F0134A49-0412-40F1-B152-190D61FB4103}"/>
              </a:ext>
            </a:extLst>
          </p:cNvPr>
          <p:cNvSpPr>
            <a:spLocks noGrp="1"/>
          </p:cNvSpPr>
          <p:nvPr>
            <p:ph idx="1"/>
          </p:nvPr>
        </p:nvSpPr>
        <p:spPr/>
        <p:txBody>
          <a:bodyPr/>
          <a:lstStyle/>
          <a:p>
            <a:pPr marL="0" marR="0" indent="0" algn="ctr">
              <a:lnSpc>
                <a:spcPct val="107000"/>
              </a:lnSpc>
              <a:spcBef>
                <a:spcPts val="0"/>
              </a:spcBef>
              <a:spcAft>
                <a:spcPts val="800"/>
              </a:spcAft>
              <a:buNone/>
            </a:pPr>
            <a:r>
              <a:rPr lang="en-US" dirty="0">
                <a:latin typeface="Calibri" panose="020F0502020204030204" pitchFamily="34" charset="0"/>
                <a:ea typeface="Calibri" panose="020F0502020204030204" pitchFamily="34" charset="0"/>
                <a:cs typeface="Times New Roman" panose="02020603050405020304" pitchFamily="18" charset="0"/>
              </a:rPr>
              <a:t>You can walk through this yourself, or with the person you support. </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What kind of activity do I want to try?</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What kind of roles are available?</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Where in my area can I find it?</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What do I need to do to prepare?</a:t>
            </a:r>
          </a:p>
          <a:p>
            <a:pPr marL="0" indent="0">
              <a:buNone/>
            </a:pPr>
            <a:endParaRPr lang="en-US" dirty="0"/>
          </a:p>
        </p:txBody>
      </p:sp>
    </p:spTree>
    <p:extLst>
      <p:ext uri="{BB962C8B-B14F-4D97-AF65-F5344CB8AC3E}">
        <p14:creationId xmlns:p14="http://schemas.microsoft.com/office/powerpoint/2010/main" val="2995215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40B3-1D2B-40BD-AC18-5F45A0EA55A3}"/>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Try Something New!</a:t>
            </a:r>
          </a:p>
        </p:txBody>
      </p:sp>
      <p:sp>
        <p:nvSpPr>
          <p:cNvPr id="3" name="Content Placeholder 2">
            <a:extLst>
              <a:ext uri="{FF2B5EF4-FFF2-40B4-BE49-F238E27FC236}">
                <a16:creationId xmlns:a16="http://schemas.microsoft.com/office/drawing/2014/main" id="{4CFC831E-A53C-4452-9643-1F77732097CF}"/>
              </a:ext>
            </a:extLst>
          </p:cNvPr>
          <p:cNvSpPr>
            <a:spLocks noGrp="1"/>
          </p:cNvSpPr>
          <p:nvPr>
            <p:ph idx="1"/>
          </p:nvPr>
        </p:nvSpPr>
        <p:spPr>
          <a:xfrm>
            <a:off x="4976031" y="963877"/>
            <a:ext cx="6377769" cy="4930246"/>
          </a:xfrm>
        </p:spPr>
        <p:txBody>
          <a:bodyPr anchor="ctr">
            <a:normAutofit fontScale="92500"/>
          </a:bodyPr>
          <a:lstStyle/>
          <a:p>
            <a:pPr marL="0" indent="0">
              <a:buNone/>
            </a:pPr>
            <a:r>
              <a:rPr lang="en-US" sz="2400" dirty="0"/>
              <a:t>If someone has never tried kayaking, playing pickleball, bird watching, or gardening before, it’s hard to know whether they will like it or not. </a:t>
            </a:r>
          </a:p>
          <a:p>
            <a:pPr marL="0" indent="0">
              <a:buNone/>
            </a:pPr>
            <a:endParaRPr lang="en-US" sz="2400" dirty="0"/>
          </a:p>
          <a:p>
            <a:pPr marL="0" indent="0">
              <a:buNone/>
            </a:pPr>
            <a:r>
              <a:rPr lang="en-US" sz="2400" dirty="0"/>
              <a:t>Trying different activities allows a person to experiment and find interests that they can share with others.  Don’t just ask what they want to do- that won’t elicit that new opportunity. </a:t>
            </a:r>
            <a:br>
              <a:rPr lang="en-US" sz="2400" dirty="0"/>
            </a:br>
            <a:br>
              <a:rPr lang="en-US" sz="2400" dirty="0"/>
            </a:br>
            <a:r>
              <a:rPr lang="en-US" sz="2400" b="1" dirty="0"/>
              <a:t>Propose it, try it out!</a:t>
            </a:r>
          </a:p>
          <a:p>
            <a:pPr marL="0" indent="0">
              <a:buNone/>
            </a:pPr>
            <a:endParaRPr lang="en-US" sz="2400" dirty="0"/>
          </a:p>
          <a:p>
            <a:pPr marL="0" indent="0">
              <a:buNone/>
            </a:pPr>
            <a:r>
              <a:rPr lang="en-US" sz="2400" dirty="0"/>
              <a:t>If someone already has some skills in an area, recreation can give people an opportunity to shine in ways that academic or vocational settings may not. </a:t>
            </a:r>
          </a:p>
          <a:p>
            <a:pPr marL="0" indent="0">
              <a:buNone/>
            </a:pPr>
            <a:endParaRPr lang="en-US" sz="2400" dirty="0"/>
          </a:p>
        </p:txBody>
      </p:sp>
    </p:spTree>
    <p:extLst>
      <p:ext uri="{BB962C8B-B14F-4D97-AF65-F5344CB8AC3E}">
        <p14:creationId xmlns:p14="http://schemas.microsoft.com/office/powerpoint/2010/main" val="1589389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2BFB-78C7-413E-ADB2-84F9517553F4}"/>
              </a:ext>
            </a:extLst>
          </p:cNvPr>
          <p:cNvSpPr>
            <a:spLocks noGrp="1"/>
          </p:cNvSpPr>
          <p:nvPr>
            <p:ph type="title"/>
          </p:nvPr>
        </p:nvSpPr>
        <p:spPr/>
        <p:txBody>
          <a:bodyPr/>
          <a:lstStyle/>
          <a:p>
            <a:r>
              <a:rPr lang="en-US" dirty="0"/>
              <a:t>Choice + Encouragement</a:t>
            </a:r>
          </a:p>
        </p:txBody>
      </p:sp>
      <p:sp>
        <p:nvSpPr>
          <p:cNvPr id="3" name="Content Placeholder 2">
            <a:extLst>
              <a:ext uri="{FF2B5EF4-FFF2-40B4-BE49-F238E27FC236}">
                <a16:creationId xmlns:a16="http://schemas.microsoft.com/office/drawing/2014/main" id="{81CA3C46-F1D5-4FCD-96FD-ACDBD874C5B8}"/>
              </a:ext>
            </a:extLst>
          </p:cNvPr>
          <p:cNvSpPr>
            <a:spLocks noGrp="1"/>
          </p:cNvSpPr>
          <p:nvPr>
            <p:ph idx="1"/>
          </p:nvPr>
        </p:nvSpPr>
        <p:spPr/>
        <p:txBody>
          <a:bodyPr/>
          <a:lstStyle/>
          <a:p>
            <a:r>
              <a:rPr lang="en-US" dirty="0"/>
              <a:t>Ask an open-ended question…but don’t stop there!</a:t>
            </a:r>
          </a:p>
          <a:p>
            <a:r>
              <a:rPr lang="en-US" dirty="0"/>
              <a:t>Offer more than one option…but don’t stop there!</a:t>
            </a:r>
          </a:p>
          <a:p>
            <a:r>
              <a:rPr lang="en-US" dirty="0"/>
              <a:t>Let’s try it together!</a:t>
            </a:r>
          </a:p>
          <a:p>
            <a:r>
              <a:rPr lang="en-US" dirty="0"/>
              <a:t>Think outside the box!</a:t>
            </a:r>
          </a:p>
          <a:p>
            <a:pPr marL="0" indent="0">
              <a:buNone/>
            </a:pPr>
            <a:endParaRPr lang="en-US" dirty="0"/>
          </a:p>
          <a:p>
            <a:pPr marL="0" indent="0" algn="ctr">
              <a:buNone/>
            </a:pPr>
            <a:r>
              <a:rPr lang="en-US" dirty="0"/>
              <a:t>You don’t know if the role fits until you try it on!</a:t>
            </a:r>
          </a:p>
        </p:txBody>
      </p:sp>
    </p:spTree>
    <p:extLst>
      <p:ext uri="{BB962C8B-B14F-4D97-AF65-F5344CB8AC3E}">
        <p14:creationId xmlns:p14="http://schemas.microsoft.com/office/powerpoint/2010/main" val="2038604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A4EE-622E-4F5F-BCEA-E47E8B4653B6}"/>
              </a:ext>
            </a:extLst>
          </p:cNvPr>
          <p:cNvSpPr>
            <a:spLocks noGrp="1"/>
          </p:cNvSpPr>
          <p:nvPr>
            <p:ph type="title"/>
          </p:nvPr>
        </p:nvSpPr>
        <p:spPr>
          <a:xfrm>
            <a:off x="838200" y="365125"/>
            <a:ext cx="10515600" cy="1762058"/>
          </a:xfrm>
        </p:spPr>
        <p:txBody>
          <a:bodyPr>
            <a:normAutofit fontScale="90000"/>
          </a:bodyPr>
          <a:lstStyle/>
          <a:p>
            <a:pPr algn="ctr"/>
            <a:r>
              <a:rPr lang="en-US" dirty="0"/>
              <a:t>What kind of interests, opportunities, and roles are out there that can build </a:t>
            </a:r>
            <a:br>
              <a:rPr lang="en-US" dirty="0"/>
            </a:br>
            <a:r>
              <a:rPr lang="en-US" dirty="0"/>
              <a:t>pathways to friendship?</a:t>
            </a:r>
          </a:p>
        </p:txBody>
      </p:sp>
      <p:sp>
        <p:nvSpPr>
          <p:cNvPr id="3" name="Content Placeholder 2">
            <a:extLst>
              <a:ext uri="{FF2B5EF4-FFF2-40B4-BE49-F238E27FC236}">
                <a16:creationId xmlns:a16="http://schemas.microsoft.com/office/drawing/2014/main" id="{2D02EE94-3490-440B-B1B0-A6887C0034BE}"/>
              </a:ext>
            </a:extLst>
          </p:cNvPr>
          <p:cNvSpPr>
            <a:spLocks noGrp="1"/>
          </p:cNvSpPr>
          <p:nvPr>
            <p:ph idx="1"/>
          </p:nvPr>
        </p:nvSpPr>
        <p:spPr>
          <a:xfrm>
            <a:off x="838200" y="2603499"/>
            <a:ext cx="10515600" cy="3573463"/>
          </a:xfrm>
        </p:spPr>
        <p:txBody>
          <a:bodyPr/>
          <a:lstStyle/>
          <a:p>
            <a:pPr marL="0" indent="0">
              <a:buNone/>
            </a:pPr>
            <a:r>
              <a:rPr lang="en-US" dirty="0"/>
              <a:t>Start by thinking about the person you support: What do they love? Where do you notice them at their best, happiest self? </a:t>
            </a:r>
          </a:p>
          <a:p>
            <a:pPr marL="0" indent="0">
              <a:buNone/>
            </a:pPr>
            <a:endParaRPr lang="en-US" b="1" dirty="0"/>
          </a:p>
          <a:p>
            <a:pPr marL="0" indent="0">
              <a:buNone/>
            </a:pPr>
            <a:endParaRPr lang="en-US" b="1" dirty="0"/>
          </a:p>
          <a:p>
            <a:pPr marL="0" indent="0">
              <a:buNone/>
            </a:pPr>
            <a:r>
              <a:rPr lang="en-US" b="1" dirty="0"/>
              <a:t>Interest inventories </a:t>
            </a:r>
            <a:r>
              <a:rPr lang="en-US" dirty="0"/>
              <a:t>can help introduce a person to new kinds of activities and get an idea of what sorts of things they’d like to try (or not!)</a:t>
            </a:r>
          </a:p>
        </p:txBody>
      </p:sp>
    </p:spTree>
    <p:extLst>
      <p:ext uri="{BB962C8B-B14F-4D97-AF65-F5344CB8AC3E}">
        <p14:creationId xmlns:p14="http://schemas.microsoft.com/office/powerpoint/2010/main" val="2397311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a:extLst>
              <a:ext uri="{FF2B5EF4-FFF2-40B4-BE49-F238E27FC236}">
                <a16:creationId xmlns:a16="http://schemas.microsoft.com/office/drawing/2014/main" id="{1744762D-70CE-4B86-9176-F1646FC764A3}"/>
              </a:ext>
            </a:extLst>
          </p:cNvPr>
          <p:cNvPicPr>
            <a:picLocks noGrp="1" noChangeAspect="1"/>
          </p:cNvPicPr>
          <p:nvPr>
            <p:ph idx="1"/>
          </p:nvPr>
        </p:nvPicPr>
        <p:blipFill rotWithShape="1">
          <a:blip r:embed="rId2"/>
          <a:srcRect t="23808" r="1" b="10540"/>
          <a:stretch/>
        </p:blipFill>
        <p:spPr>
          <a:xfrm>
            <a:off x="797391" y="804334"/>
            <a:ext cx="10615494" cy="5070210"/>
          </a:xfrm>
          <a:prstGeom prst="rect">
            <a:avLst/>
          </a:prstGeom>
        </p:spPr>
      </p:pic>
    </p:spTree>
    <p:extLst>
      <p:ext uri="{BB962C8B-B14F-4D97-AF65-F5344CB8AC3E}">
        <p14:creationId xmlns:p14="http://schemas.microsoft.com/office/powerpoint/2010/main" val="2470467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BE0A-8567-4CA4-897C-EEC11DA0E179}"/>
              </a:ext>
            </a:extLst>
          </p:cNvPr>
          <p:cNvSpPr>
            <a:spLocks noGrp="1"/>
          </p:cNvSpPr>
          <p:nvPr>
            <p:ph type="title"/>
          </p:nvPr>
        </p:nvSpPr>
        <p:spPr/>
        <p:txBody>
          <a:bodyPr/>
          <a:lstStyle/>
          <a:p>
            <a:r>
              <a:rPr lang="en-US" dirty="0"/>
              <a:t>Where to Start Looking	</a:t>
            </a:r>
          </a:p>
        </p:txBody>
      </p:sp>
      <p:sp>
        <p:nvSpPr>
          <p:cNvPr id="3" name="Content Placeholder 2">
            <a:extLst>
              <a:ext uri="{FF2B5EF4-FFF2-40B4-BE49-F238E27FC236}">
                <a16:creationId xmlns:a16="http://schemas.microsoft.com/office/drawing/2014/main" id="{403C67BC-18B0-4CD1-BC5C-1089C8C4D09F}"/>
              </a:ext>
            </a:extLst>
          </p:cNvPr>
          <p:cNvSpPr>
            <a:spLocks noGrp="1"/>
          </p:cNvSpPr>
          <p:nvPr>
            <p:ph idx="1"/>
          </p:nvPr>
        </p:nvSpPr>
        <p:spPr>
          <a:xfrm>
            <a:off x="838200" y="1825624"/>
            <a:ext cx="10515600" cy="4863933"/>
          </a:xfrm>
        </p:spPr>
        <p:txBody>
          <a:bodyPr>
            <a:normAutofit fontScale="77500" lnSpcReduction="20000"/>
          </a:bodyPr>
          <a:lstStyle/>
          <a:p>
            <a:pPr lvl="0"/>
            <a:r>
              <a:rPr lang="en-US" dirty="0"/>
              <a:t>Check with your town or city hall to find out who works in your community.</a:t>
            </a:r>
          </a:p>
          <a:p>
            <a:pPr lvl="1"/>
            <a:r>
              <a:rPr lang="en-US" dirty="0"/>
              <a:t>The recreation department is a great place to start, but also check with the community development department or even the mayor’s office.</a:t>
            </a:r>
          </a:p>
          <a:p>
            <a:pPr lvl="0"/>
            <a:r>
              <a:rPr lang="en-US" dirty="0"/>
              <a:t>Find out which local YMCA serves your community; it might be in a neighboring town. </a:t>
            </a:r>
          </a:p>
          <a:p>
            <a:pPr lvl="0"/>
            <a:r>
              <a:rPr lang="en-US" dirty="0"/>
              <a:t>Libraries offer many programs and often know about little groups that meet there.</a:t>
            </a:r>
          </a:p>
          <a:p>
            <a:pPr lvl="0"/>
            <a:r>
              <a:rPr lang="en-US" dirty="0"/>
              <a:t>Social websites like MeetUp.com can be great resources.</a:t>
            </a:r>
          </a:p>
          <a:p>
            <a:pPr lvl="0"/>
            <a:r>
              <a:rPr lang="en-US" dirty="0"/>
              <a:t>Regional organizations, such as the Appalachian Mountain Club, Audubon Society, offer many opportunities.</a:t>
            </a:r>
          </a:p>
          <a:p>
            <a:pPr lvl="0"/>
            <a:r>
              <a:rPr lang="en-US" dirty="0"/>
              <a:t>Clubs like the Rotary, Lions, local coalitions, and identity groups (other than around disabilities: think heritage, ethnicity, or LGBTQ groups) can be another source of inspiration.</a:t>
            </a:r>
          </a:p>
          <a:p>
            <a:pPr lvl="0"/>
            <a:r>
              <a:rPr lang="en-US" dirty="0"/>
              <a:t>Companies like L. L. Bean and REI offer outings.</a:t>
            </a:r>
          </a:p>
          <a:p>
            <a:r>
              <a:rPr lang="en-US" dirty="0"/>
              <a:t>Check out classes from community/adult education programs instead of segregated classes</a:t>
            </a:r>
          </a:p>
        </p:txBody>
      </p:sp>
    </p:spTree>
    <p:extLst>
      <p:ext uri="{BB962C8B-B14F-4D97-AF65-F5344CB8AC3E}">
        <p14:creationId xmlns:p14="http://schemas.microsoft.com/office/powerpoint/2010/main" val="743479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EA8C-BAF5-430F-A685-CD90BCEABF3E}"/>
              </a:ext>
            </a:extLst>
          </p:cNvPr>
          <p:cNvSpPr>
            <a:spLocks noGrp="1"/>
          </p:cNvSpPr>
          <p:nvPr>
            <p:ph type="title"/>
          </p:nvPr>
        </p:nvSpPr>
        <p:spPr/>
        <p:txBody>
          <a:bodyPr/>
          <a:lstStyle/>
          <a:p>
            <a:r>
              <a:rPr lang="en-US" dirty="0"/>
              <a:t>What Kind of Roles are Available?</a:t>
            </a:r>
          </a:p>
        </p:txBody>
      </p:sp>
      <p:sp>
        <p:nvSpPr>
          <p:cNvPr id="3" name="Content Placeholder 2">
            <a:extLst>
              <a:ext uri="{FF2B5EF4-FFF2-40B4-BE49-F238E27FC236}">
                <a16:creationId xmlns:a16="http://schemas.microsoft.com/office/drawing/2014/main" id="{DF96F4D1-0DB7-45F7-8F49-71C03FD9FADF}"/>
              </a:ext>
            </a:extLst>
          </p:cNvPr>
          <p:cNvSpPr>
            <a:spLocks noGrp="1"/>
          </p:cNvSpPr>
          <p:nvPr>
            <p:ph idx="1"/>
          </p:nvPr>
        </p:nvSpPr>
        <p:spPr>
          <a:xfrm>
            <a:off x="838200" y="1690688"/>
            <a:ext cx="10515600" cy="4802187"/>
          </a:xfrm>
        </p:spPr>
        <p:txBody>
          <a:bodyPr>
            <a:normAutofit fontScale="92500" lnSpcReduction="10000"/>
          </a:bodyPr>
          <a:lstStyle/>
          <a:p>
            <a:pPr marL="0" indent="0">
              <a:buNone/>
            </a:pPr>
            <a:r>
              <a:rPr lang="en-US" dirty="0"/>
              <a:t>In most activities, there are multiple roles people can take on with varying levels of engagement.</a:t>
            </a:r>
          </a:p>
          <a:p>
            <a:pPr marL="0" indent="0">
              <a:buNone/>
            </a:pPr>
            <a:r>
              <a:rPr lang="en-US" dirty="0"/>
              <a:t> </a:t>
            </a:r>
          </a:p>
          <a:p>
            <a:pPr marL="0" indent="0">
              <a:buNone/>
            </a:pPr>
            <a:r>
              <a:rPr lang="en-US" i="1" dirty="0"/>
              <a:t>Community Theater: actors, scene builders, stage managers, ticket-takers, boards of directors, fundraisers, etc. </a:t>
            </a:r>
            <a:br>
              <a:rPr lang="en-US" i="1" dirty="0"/>
            </a:br>
            <a:endParaRPr lang="en-US" i="1" dirty="0"/>
          </a:p>
          <a:p>
            <a:pPr marL="0" indent="0">
              <a:buNone/>
            </a:pPr>
            <a:r>
              <a:rPr lang="en-US" i="1" dirty="0"/>
              <a:t>Church: greeters, ushers, altar servers, coffee-hour hosts, food bank volunteers, choir member, etc. </a:t>
            </a:r>
            <a:br>
              <a:rPr lang="en-US" i="1" dirty="0"/>
            </a:br>
            <a:endParaRPr lang="en-US" i="1" dirty="0"/>
          </a:p>
          <a:p>
            <a:pPr marL="0" indent="0" algn="ctr">
              <a:buNone/>
            </a:pPr>
            <a:r>
              <a:rPr lang="en-US" dirty="0"/>
              <a:t>Over time, these roles can become a part of our identities. Thinking deeply about what the person you’re supporting can contribute to the program and what role they can assume meaningfully to share their skills and self.</a:t>
            </a:r>
          </a:p>
          <a:p>
            <a:pPr marL="0" indent="0">
              <a:buNone/>
            </a:pPr>
            <a:endParaRPr lang="en-US" dirty="0"/>
          </a:p>
        </p:txBody>
      </p:sp>
    </p:spTree>
    <p:extLst>
      <p:ext uri="{BB962C8B-B14F-4D97-AF65-F5344CB8AC3E}">
        <p14:creationId xmlns:p14="http://schemas.microsoft.com/office/powerpoint/2010/main" val="2719302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981E2-4169-494B-81C9-51D929285877}"/>
              </a:ext>
            </a:extLst>
          </p:cNvPr>
          <p:cNvSpPr>
            <a:spLocks noGrp="1"/>
          </p:cNvSpPr>
          <p:nvPr>
            <p:ph idx="1"/>
          </p:nvPr>
        </p:nvSpPr>
        <p:spPr/>
        <p:txBody>
          <a:bodyPr>
            <a:normAutofit fontScale="92500" lnSpcReduction="10000"/>
          </a:bodyPr>
          <a:lstStyle/>
          <a:p>
            <a:pPr marL="0" lvl="0" indent="0">
              <a:buNone/>
            </a:pPr>
            <a:r>
              <a:rPr lang="en-US" dirty="0"/>
              <a:t>Don’t just be a member at the YMCA—</a:t>
            </a:r>
            <a:r>
              <a:rPr lang="en-US" dirty="0">
                <a:solidFill>
                  <a:srgbClr val="00B050"/>
                </a:solidFill>
              </a:rPr>
              <a:t>join</a:t>
            </a:r>
            <a:r>
              <a:rPr lang="en-US" dirty="0"/>
              <a:t> a committee or project-based group. </a:t>
            </a:r>
          </a:p>
          <a:p>
            <a:pPr marL="0" lvl="0" indent="0">
              <a:buNone/>
            </a:pPr>
            <a:endParaRPr lang="en-US" dirty="0"/>
          </a:p>
          <a:p>
            <a:pPr marL="0" lvl="0" indent="0">
              <a:buNone/>
            </a:pPr>
            <a:r>
              <a:rPr lang="en-US" dirty="0"/>
              <a:t>When people are working hard </a:t>
            </a:r>
            <a:r>
              <a:rPr lang="en-US" dirty="0">
                <a:solidFill>
                  <a:srgbClr val="00B050"/>
                </a:solidFill>
              </a:rPr>
              <a:t>together</a:t>
            </a:r>
            <a:r>
              <a:rPr lang="en-US" dirty="0"/>
              <a:t>, connections happen. Some examples are political campaigns (including for causes and movements, not just for candidates). One could be a sign holder, a community organizer, a block party planner, a mailing helper, a door-knocker, or a town celebration planning committee </a:t>
            </a:r>
            <a:r>
              <a:rPr lang="en-US" dirty="0">
                <a:solidFill>
                  <a:srgbClr val="00B050"/>
                </a:solidFill>
              </a:rPr>
              <a:t>member</a:t>
            </a:r>
            <a:r>
              <a:rPr lang="en-US" dirty="0"/>
              <a:t>. </a:t>
            </a:r>
          </a:p>
          <a:p>
            <a:pPr marL="0" lvl="0" indent="0">
              <a:buNone/>
            </a:pPr>
            <a:endParaRPr lang="en-US" dirty="0"/>
          </a:p>
          <a:p>
            <a:pPr marL="0" lvl="0" indent="0">
              <a:buNone/>
            </a:pPr>
            <a:r>
              <a:rPr lang="en-US" dirty="0"/>
              <a:t>There are lots of groups </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in which no one gets paid</a:t>
            </a:r>
            <a:r>
              <a:rPr lang="en-US" dirty="0"/>
              <a:t> and who need more people to help them do the work! </a:t>
            </a:r>
          </a:p>
          <a:p>
            <a:pPr marL="0" indent="0">
              <a:buNone/>
            </a:pPr>
            <a:endParaRPr lang="en-US" dirty="0"/>
          </a:p>
        </p:txBody>
      </p:sp>
      <p:sp>
        <p:nvSpPr>
          <p:cNvPr id="2" name="TextBox 1">
            <a:extLst>
              <a:ext uri="{FF2B5EF4-FFF2-40B4-BE49-F238E27FC236}">
                <a16:creationId xmlns:a16="http://schemas.microsoft.com/office/drawing/2014/main" id="{9C1C94C2-A862-49FA-84FE-9A0F22556D44}"/>
              </a:ext>
            </a:extLst>
          </p:cNvPr>
          <p:cNvSpPr txBox="1"/>
          <p:nvPr/>
        </p:nvSpPr>
        <p:spPr>
          <a:xfrm>
            <a:off x="838200" y="508042"/>
            <a:ext cx="10515600" cy="707886"/>
          </a:xfrm>
          <a:prstGeom prst="rect">
            <a:avLst/>
          </a:prstGeom>
          <a:noFill/>
        </p:spPr>
        <p:txBody>
          <a:bodyPr wrap="square" rtlCol="0">
            <a:spAutoFit/>
          </a:bodyPr>
          <a:lstStyle/>
          <a:p>
            <a:r>
              <a:rPr lang="en-US" sz="4000" dirty="0"/>
              <a:t>Some roles are better for getting to know people.</a:t>
            </a:r>
            <a:endParaRPr lang="en-US" sz="2800" dirty="0"/>
          </a:p>
        </p:txBody>
      </p:sp>
    </p:spTree>
    <p:extLst>
      <p:ext uri="{BB962C8B-B14F-4D97-AF65-F5344CB8AC3E}">
        <p14:creationId xmlns:p14="http://schemas.microsoft.com/office/powerpoint/2010/main" val="410459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F3F4-EC3B-4AD7-AD03-203A6EDA208F}"/>
              </a:ext>
            </a:extLst>
          </p:cNvPr>
          <p:cNvSpPr>
            <a:spLocks noGrp="1"/>
          </p:cNvSpPr>
          <p:nvPr>
            <p:ph type="title"/>
          </p:nvPr>
        </p:nvSpPr>
        <p:spPr/>
        <p:txBody>
          <a:bodyPr/>
          <a:lstStyle/>
          <a:p>
            <a:r>
              <a:rPr lang="en-US" b="1" i="1"/>
              <a:t>"Call it what it is" </a:t>
            </a:r>
            <a:br>
              <a:rPr lang="en-US" b="1" i="1"/>
            </a:br>
            <a:endParaRPr lang="en-US" dirty="0"/>
          </a:p>
        </p:txBody>
      </p:sp>
      <p:sp>
        <p:nvSpPr>
          <p:cNvPr id="3" name="Content Placeholder 2">
            <a:extLst>
              <a:ext uri="{FF2B5EF4-FFF2-40B4-BE49-F238E27FC236}">
                <a16:creationId xmlns:a16="http://schemas.microsoft.com/office/drawing/2014/main" id="{55BE7CB2-AE70-4679-BEFC-84D2AF6C10AE}"/>
              </a:ext>
            </a:extLst>
          </p:cNvPr>
          <p:cNvSpPr>
            <a:spLocks noGrp="1"/>
          </p:cNvSpPr>
          <p:nvPr>
            <p:ph idx="1"/>
          </p:nvPr>
        </p:nvSpPr>
        <p:spPr>
          <a:xfrm>
            <a:off x="838200" y="1565564"/>
            <a:ext cx="10515600" cy="4611399"/>
          </a:xfrm>
        </p:spPr>
        <p:txBody>
          <a:bodyPr>
            <a:normAutofit/>
          </a:bodyPr>
          <a:lstStyle/>
          <a:p>
            <a:pPr marL="0" indent="0" algn="ctr">
              <a:buNone/>
            </a:pPr>
            <a:r>
              <a:rPr lang="en-US"/>
              <a:t>Teachers refer to everyone as </a:t>
            </a:r>
            <a:r>
              <a:rPr lang="en-US" i="1"/>
              <a:t>class</a:t>
            </a:r>
            <a:r>
              <a:rPr lang="en-US"/>
              <a:t>, and when they recognize a pair starting to become friends, they use </a:t>
            </a:r>
            <a:r>
              <a:rPr lang="en-US" b="1"/>
              <a:t>specific language </a:t>
            </a:r>
            <a:r>
              <a:rPr lang="en-US"/>
              <a:t>to note it. </a:t>
            </a:r>
          </a:p>
          <a:p>
            <a:pPr marL="0" indent="0" algn="ctr">
              <a:buNone/>
            </a:pPr>
            <a:endParaRPr lang="en-US"/>
          </a:p>
          <a:p>
            <a:pPr marL="0" indent="0" algn="ctr">
              <a:buNone/>
            </a:pPr>
            <a:r>
              <a:rPr lang="en-US"/>
              <a:t>“I see you and Juan are enjoying one another’s company. It looks like the two of you </a:t>
            </a:r>
            <a:r>
              <a:rPr lang="en-US" b="1"/>
              <a:t>are becoming friends</a:t>
            </a:r>
            <a:r>
              <a:rPr lang="en-US"/>
              <a:t>!” </a:t>
            </a:r>
          </a:p>
          <a:p>
            <a:pPr marL="0" indent="0" algn="ctr">
              <a:buNone/>
            </a:pPr>
            <a:endParaRPr lang="en-US"/>
          </a:p>
          <a:p>
            <a:pPr marL="0" indent="0" algn="ctr">
              <a:buNone/>
            </a:pPr>
            <a:r>
              <a:rPr lang="en-US"/>
              <a:t>For people with intellectual disabilities, this is a </a:t>
            </a:r>
            <a:r>
              <a:rPr lang="en-US" b="1"/>
              <a:t>critical part of accessing social roles and building capacity for friendships</a:t>
            </a:r>
            <a:r>
              <a:rPr lang="en-US"/>
              <a:t>. </a:t>
            </a:r>
          </a:p>
          <a:p>
            <a:pPr marL="0" indent="0">
              <a:buNone/>
            </a:pPr>
            <a:endParaRPr lang="en-US" dirty="0"/>
          </a:p>
        </p:txBody>
      </p:sp>
    </p:spTree>
    <p:extLst>
      <p:ext uri="{BB962C8B-B14F-4D97-AF65-F5344CB8AC3E}">
        <p14:creationId xmlns:p14="http://schemas.microsoft.com/office/powerpoint/2010/main" val="565052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7748-B287-49EE-B382-697D6CDD3F21}"/>
              </a:ext>
            </a:extLst>
          </p:cNvPr>
          <p:cNvSpPr>
            <a:spLocks noGrp="1"/>
          </p:cNvSpPr>
          <p:nvPr>
            <p:ph type="title"/>
          </p:nvPr>
        </p:nvSpPr>
        <p:spPr/>
        <p:txBody>
          <a:bodyPr/>
          <a:lstStyle/>
          <a:p>
            <a:r>
              <a:rPr lang="en-US" dirty="0"/>
              <a:t>A Word on Tokenism</a:t>
            </a:r>
            <a:br>
              <a:rPr lang="en-US" dirty="0"/>
            </a:br>
            <a:endParaRPr lang="en-US" dirty="0"/>
          </a:p>
        </p:txBody>
      </p:sp>
      <p:sp>
        <p:nvSpPr>
          <p:cNvPr id="3" name="Content Placeholder 2">
            <a:extLst>
              <a:ext uri="{FF2B5EF4-FFF2-40B4-BE49-F238E27FC236}">
                <a16:creationId xmlns:a16="http://schemas.microsoft.com/office/drawing/2014/main" id="{2C486152-BA09-444F-BEE2-0EA6D317E6EB}"/>
              </a:ext>
            </a:extLst>
          </p:cNvPr>
          <p:cNvSpPr>
            <a:spLocks noGrp="1"/>
          </p:cNvSpPr>
          <p:nvPr>
            <p:ph idx="1"/>
          </p:nvPr>
        </p:nvSpPr>
        <p:spPr/>
        <p:txBody>
          <a:bodyPr/>
          <a:lstStyle/>
          <a:p>
            <a:pPr marL="0" indent="0">
              <a:buNone/>
            </a:pPr>
            <a:r>
              <a:rPr lang="en-US" i="1" dirty="0"/>
              <a:t>Tokenism</a:t>
            </a:r>
            <a:r>
              <a:rPr lang="en-US" dirty="0"/>
              <a:t> is “the policy or practice of making only a symbolic effort (as to desegregate) or the practice of doing something (such as hiring a person who belongs to a minority group) only to prevent criticism and give the appearance that people are being treated fairly” </a:t>
            </a:r>
          </a:p>
          <a:p>
            <a:pPr marL="0" indent="0">
              <a:buNone/>
            </a:pPr>
            <a:endParaRPr lang="en-US" dirty="0"/>
          </a:p>
          <a:p>
            <a:pPr marL="0" indent="0">
              <a:buNone/>
            </a:pPr>
            <a:r>
              <a:rPr lang="en-US" dirty="0"/>
              <a:t>Instead, we seek valued roles in which the person can be </a:t>
            </a:r>
            <a:r>
              <a:rPr lang="en-US" b="1" dirty="0"/>
              <a:t>fully engaged </a:t>
            </a:r>
            <a:r>
              <a:rPr lang="en-US" dirty="0"/>
              <a:t>as a </a:t>
            </a:r>
            <a:r>
              <a:rPr lang="en-US" b="1" dirty="0"/>
              <a:t>real</a:t>
            </a:r>
            <a:r>
              <a:rPr lang="en-US" dirty="0"/>
              <a:t> participant. </a:t>
            </a:r>
          </a:p>
        </p:txBody>
      </p:sp>
    </p:spTree>
    <p:extLst>
      <p:ext uri="{BB962C8B-B14F-4D97-AF65-F5344CB8AC3E}">
        <p14:creationId xmlns:p14="http://schemas.microsoft.com/office/powerpoint/2010/main" val="1053456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81F3-B932-4549-A374-03F2CC250FCE}"/>
              </a:ext>
            </a:extLst>
          </p:cNvPr>
          <p:cNvSpPr>
            <a:spLocks noGrp="1"/>
          </p:cNvSpPr>
          <p:nvPr>
            <p:ph type="title"/>
          </p:nvPr>
        </p:nvSpPr>
        <p:spPr/>
        <p:txBody>
          <a:bodyPr/>
          <a:lstStyle/>
          <a:p>
            <a:r>
              <a:rPr lang="en-US" dirty="0"/>
              <a:t>Where in my area can I find it? </a:t>
            </a:r>
            <a:br>
              <a:rPr lang="en-US" dirty="0"/>
            </a:br>
            <a:endParaRPr lang="en-US" dirty="0"/>
          </a:p>
        </p:txBody>
      </p:sp>
      <p:sp>
        <p:nvSpPr>
          <p:cNvPr id="3" name="Content Placeholder 2">
            <a:extLst>
              <a:ext uri="{FF2B5EF4-FFF2-40B4-BE49-F238E27FC236}">
                <a16:creationId xmlns:a16="http://schemas.microsoft.com/office/drawing/2014/main" id="{0C5DF4D2-A74A-4ABA-9A79-1D433C1BE3BC}"/>
              </a:ext>
            </a:extLst>
          </p:cNvPr>
          <p:cNvSpPr>
            <a:spLocks noGrp="1"/>
          </p:cNvSpPr>
          <p:nvPr>
            <p:ph idx="1"/>
          </p:nvPr>
        </p:nvSpPr>
        <p:spPr>
          <a:xfrm>
            <a:off x="838200" y="1600200"/>
            <a:ext cx="10515600" cy="4892675"/>
          </a:xfrm>
        </p:spPr>
        <p:txBody>
          <a:bodyPr>
            <a:normAutofit lnSpcReduction="10000"/>
          </a:bodyPr>
          <a:lstStyle/>
          <a:p>
            <a:pPr lvl="0"/>
            <a:r>
              <a:rPr lang="en-US" dirty="0"/>
              <a:t>Multi-week classes where you sign up for a group of classes at once: A six-week art class, for example.</a:t>
            </a:r>
          </a:p>
          <a:p>
            <a:pPr lvl="0"/>
            <a:r>
              <a:rPr lang="en-US" dirty="0"/>
              <a:t>Regular drop-in times: Perhaps a sewing group at the library?</a:t>
            </a:r>
          </a:p>
          <a:p>
            <a:pPr lvl="0"/>
            <a:r>
              <a:rPr lang="en-US" dirty="0"/>
              <a:t>Pick-up games: The group of people who play chess at the park every day at lunch, or the group that plays basketball at the YMCA on Friday nights. Whoever shows up is welcome! </a:t>
            </a:r>
          </a:p>
          <a:p>
            <a:pPr lvl="0"/>
            <a:r>
              <a:rPr lang="en-US" dirty="0"/>
              <a:t>Competitive leagues: Only choose these if a person is moderately skilled at the activity already.</a:t>
            </a:r>
          </a:p>
          <a:p>
            <a:pPr lvl="0"/>
            <a:r>
              <a:rPr lang="en-US" dirty="0"/>
              <a:t>Recreational leagues: A better fit but can be tricky. There can be an undercurrent of competitiveness and pressure in even the most relaxed leagues. Ask around about the culture of a program and find leagues that are truly focused on fun. </a:t>
            </a:r>
          </a:p>
        </p:txBody>
      </p:sp>
    </p:spTree>
    <p:extLst>
      <p:ext uri="{BB962C8B-B14F-4D97-AF65-F5344CB8AC3E}">
        <p14:creationId xmlns:p14="http://schemas.microsoft.com/office/powerpoint/2010/main" val="294175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1514-628D-4014-A31B-B6A8314466E0}"/>
              </a:ext>
            </a:extLst>
          </p:cNvPr>
          <p:cNvSpPr>
            <a:spLocks noGrp="1"/>
          </p:cNvSpPr>
          <p:nvPr>
            <p:ph type="title"/>
          </p:nvPr>
        </p:nvSpPr>
        <p:spPr/>
        <p:txBody>
          <a:bodyPr/>
          <a:lstStyle/>
          <a:p>
            <a:r>
              <a:rPr lang="en-US" dirty="0"/>
              <a:t>Where in the area can I find it?</a:t>
            </a:r>
          </a:p>
        </p:txBody>
      </p:sp>
      <p:sp>
        <p:nvSpPr>
          <p:cNvPr id="3" name="Content Placeholder 2">
            <a:extLst>
              <a:ext uri="{FF2B5EF4-FFF2-40B4-BE49-F238E27FC236}">
                <a16:creationId xmlns:a16="http://schemas.microsoft.com/office/drawing/2014/main" id="{333507AC-50C6-44D7-A571-FDC572BF7CF5}"/>
              </a:ext>
            </a:extLst>
          </p:cNvPr>
          <p:cNvSpPr>
            <a:spLocks noGrp="1"/>
          </p:cNvSpPr>
          <p:nvPr>
            <p:ph idx="1"/>
          </p:nvPr>
        </p:nvSpPr>
        <p:spPr/>
        <p:txBody>
          <a:bodyPr/>
          <a:lstStyle/>
          <a:p>
            <a:pPr lvl="0"/>
            <a:r>
              <a:rPr lang="en-US" dirty="0"/>
              <a:t>Membership programs: Try local pool or community center at times when regulars tend to be around. Choose a specific way to be involved to start getting to know other members. </a:t>
            </a:r>
          </a:p>
          <a:p>
            <a:pPr lvl="0"/>
            <a:endParaRPr lang="en-US" dirty="0"/>
          </a:p>
          <a:p>
            <a:pPr marL="0" lvl="0" indent="0">
              <a:buNone/>
            </a:pPr>
            <a:endParaRPr lang="en-US" dirty="0"/>
          </a:p>
          <a:p>
            <a:pPr lvl="0"/>
            <a:r>
              <a:rPr lang="en-US" dirty="0"/>
              <a:t>One-time events: Not ideal here! An exception is if a particular organization has a core membership that attend the events on a regular basis. To make this work, a person has to show up frequently and participate. </a:t>
            </a:r>
          </a:p>
          <a:p>
            <a:endParaRPr lang="en-US" dirty="0"/>
          </a:p>
        </p:txBody>
      </p:sp>
    </p:spTree>
    <p:extLst>
      <p:ext uri="{BB962C8B-B14F-4D97-AF65-F5344CB8AC3E}">
        <p14:creationId xmlns:p14="http://schemas.microsoft.com/office/powerpoint/2010/main" val="2032650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CA9516-ED88-4ED3-B9ED-8923AF627514}"/>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4E28CB-B3CE-4E10-8771-980045D079F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Community Mapping</a:t>
            </a:r>
          </a:p>
        </p:txBody>
      </p:sp>
    </p:spTree>
    <p:extLst>
      <p:ext uri="{BB962C8B-B14F-4D97-AF65-F5344CB8AC3E}">
        <p14:creationId xmlns:p14="http://schemas.microsoft.com/office/powerpoint/2010/main" val="3926947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DAE1-F7AB-4570-92D9-25E546FE88E3}"/>
              </a:ext>
            </a:extLst>
          </p:cNvPr>
          <p:cNvSpPr>
            <a:spLocks noGrp="1"/>
          </p:cNvSpPr>
          <p:nvPr>
            <p:ph type="title"/>
          </p:nvPr>
        </p:nvSpPr>
        <p:spPr/>
        <p:txBody>
          <a:bodyPr/>
          <a:lstStyle/>
          <a:p>
            <a:r>
              <a:rPr lang="en-US" dirty="0"/>
              <a:t>Community Mapping</a:t>
            </a:r>
          </a:p>
        </p:txBody>
      </p:sp>
      <p:sp>
        <p:nvSpPr>
          <p:cNvPr id="3" name="Content Placeholder 2">
            <a:extLst>
              <a:ext uri="{FF2B5EF4-FFF2-40B4-BE49-F238E27FC236}">
                <a16:creationId xmlns:a16="http://schemas.microsoft.com/office/drawing/2014/main" id="{BE618ADE-2971-4647-B26D-92EFE40589D3}"/>
              </a:ext>
            </a:extLst>
          </p:cNvPr>
          <p:cNvSpPr>
            <a:spLocks noGrp="1"/>
          </p:cNvSpPr>
          <p:nvPr>
            <p:ph idx="1"/>
          </p:nvPr>
        </p:nvSpPr>
        <p:spPr/>
        <p:txBody>
          <a:bodyPr>
            <a:normAutofit/>
          </a:bodyPr>
          <a:lstStyle/>
          <a:p>
            <a:pPr marL="0" indent="0">
              <a:buNone/>
            </a:pPr>
            <a:r>
              <a:rPr lang="en-US" dirty="0"/>
              <a:t>This illustrates those places that a person already frequents, which might include a work or volunteer site, a faith community, the family home, the YMCA, the grocery store, the barbershop, a local park, etc. </a:t>
            </a:r>
          </a:p>
          <a:p>
            <a:pPr marL="0" indent="0">
              <a:buNone/>
            </a:pPr>
            <a:endParaRPr lang="en-US" dirty="0"/>
          </a:p>
          <a:p>
            <a:pPr marL="0" indent="0">
              <a:buNone/>
            </a:pPr>
            <a:r>
              <a:rPr lang="en-US" dirty="0"/>
              <a:t>Community settings and human service settings should be included, along with places that are regularly visited </a:t>
            </a:r>
            <a:r>
              <a:rPr lang="en-US" i="1" dirty="0"/>
              <a:t>(e.g., a day program for daily engagement or a gym for weekly exercise)</a:t>
            </a:r>
            <a:r>
              <a:rPr lang="en-US" dirty="0"/>
              <a:t> as well as places of only occasional or annual visits </a:t>
            </a:r>
            <a:r>
              <a:rPr lang="en-US" i="1" dirty="0"/>
              <a:t>(the local fairground for the annual fair)</a:t>
            </a:r>
            <a:r>
              <a:rPr lang="en-US" dirty="0"/>
              <a:t>. </a:t>
            </a:r>
          </a:p>
          <a:p>
            <a:pPr marL="0" indent="0">
              <a:buNone/>
            </a:pPr>
            <a:endParaRPr lang="en-US" dirty="0"/>
          </a:p>
        </p:txBody>
      </p:sp>
    </p:spTree>
    <p:extLst>
      <p:ext uri="{BB962C8B-B14F-4D97-AF65-F5344CB8AC3E}">
        <p14:creationId xmlns:p14="http://schemas.microsoft.com/office/powerpoint/2010/main" val="258816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3142BD6-8CF8-4F6A-BCDB-0649AF1334BB}"/>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a:solidFill>
                  <a:srgbClr val="FFFFFF"/>
                </a:solidFill>
              </a:rPr>
              <a:t>What do I need to prepare?</a:t>
            </a:r>
          </a:p>
        </p:txBody>
      </p:sp>
      <p:sp>
        <p:nvSpPr>
          <p:cNvPr id="26"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2" name="Content Placeholder 3" descr="See the source image">
            <a:extLst>
              <a:ext uri="{FF2B5EF4-FFF2-40B4-BE49-F238E27FC236}">
                <a16:creationId xmlns:a16="http://schemas.microsoft.com/office/drawing/2014/main" id="{2EC92A82-A640-4B58-AEC4-3FAF490CDFB8}"/>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9854" r="2" b="2"/>
          <a:stretch/>
        </p:blipFill>
        <p:spPr bwMode="auto">
          <a:xfrm>
            <a:off x="1258859" y="1120046"/>
            <a:ext cx="5635819" cy="3509504"/>
          </a:xfrm>
          <a:prstGeom prst="rect">
            <a:avLst/>
          </a:prstGeom>
          <a:noFill/>
        </p:spPr>
      </p:pic>
    </p:spTree>
    <p:extLst>
      <p:ext uri="{BB962C8B-B14F-4D97-AF65-F5344CB8AC3E}">
        <p14:creationId xmlns:p14="http://schemas.microsoft.com/office/powerpoint/2010/main" val="2554819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8F43-728A-4EA8-989C-9DBE375C3D86}"/>
              </a:ext>
            </a:extLst>
          </p:cNvPr>
          <p:cNvSpPr>
            <a:spLocks noGrp="1"/>
          </p:cNvSpPr>
          <p:nvPr>
            <p:ph type="title"/>
          </p:nvPr>
        </p:nvSpPr>
        <p:spPr>
          <a:xfrm>
            <a:off x="838200" y="198437"/>
            <a:ext cx="10515600" cy="1325563"/>
          </a:xfrm>
        </p:spPr>
        <p:txBody>
          <a:bodyPr/>
          <a:lstStyle/>
          <a:p>
            <a:r>
              <a:rPr lang="en-US" dirty="0"/>
              <a:t>Clothing &amp; Gear</a:t>
            </a:r>
          </a:p>
        </p:txBody>
      </p:sp>
      <p:sp>
        <p:nvSpPr>
          <p:cNvPr id="3" name="Content Placeholder 2">
            <a:extLst>
              <a:ext uri="{FF2B5EF4-FFF2-40B4-BE49-F238E27FC236}">
                <a16:creationId xmlns:a16="http://schemas.microsoft.com/office/drawing/2014/main" id="{F2677DA1-F137-43A0-A04D-12B111DE0115}"/>
              </a:ext>
            </a:extLst>
          </p:cNvPr>
          <p:cNvSpPr>
            <a:spLocks noGrp="1"/>
          </p:cNvSpPr>
          <p:nvPr>
            <p:ph idx="1"/>
          </p:nvPr>
        </p:nvSpPr>
        <p:spPr>
          <a:xfrm>
            <a:off x="838200" y="1524000"/>
            <a:ext cx="10515600" cy="4652963"/>
          </a:xfrm>
        </p:spPr>
        <p:txBody>
          <a:bodyPr>
            <a:normAutofit/>
          </a:bodyPr>
          <a:lstStyle/>
          <a:p>
            <a:pPr lvl="0"/>
            <a:r>
              <a:rPr lang="en-US" dirty="0"/>
              <a:t>Contact the program leader and ask for a list of what someone needs to bring, what is provided, and for any other little tips. </a:t>
            </a:r>
            <a:r>
              <a:rPr lang="en-US" i="1" dirty="0"/>
              <a:t>For example: that people have been taking turns bringing snacks for the group, you’d need to plan for when it will be your person’s turn and to learn what kinds of things people enjoy snacking on. </a:t>
            </a:r>
          </a:p>
          <a:p>
            <a:pPr lvl="0"/>
            <a:r>
              <a:rPr lang="en-US" dirty="0"/>
              <a:t>What kind of gear do participants have? Is there a culture of bringing a reusable water bottle or coffee mug? Do they need a pair of binoculars, a backpack, or bug spray?</a:t>
            </a:r>
          </a:p>
          <a:p>
            <a:pPr lvl="0"/>
            <a:r>
              <a:rPr lang="en-US" b="1" dirty="0"/>
              <a:t>Dress appropriately </a:t>
            </a:r>
            <a:r>
              <a:rPr lang="en-US" dirty="0"/>
              <a:t>to fit in with the group. A member of a hiking club will dress very differently from a choir member.</a:t>
            </a:r>
          </a:p>
          <a:p>
            <a:pPr marL="0" indent="0">
              <a:buNone/>
            </a:pPr>
            <a:endParaRPr lang="en-US" dirty="0"/>
          </a:p>
        </p:txBody>
      </p:sp>
    </p:spTree>
    <p:extLst>
      <p:ext uri="{BB962C8B-B14F-4D97-AF65-F5344CB8AC3E}">
        <p14:creationId xmlns:p14="http://schemas.microsoft.com/office/powerpoint/2010/main" val="3916442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88A42-8ABC-4EA4-AFBB-D33ABA964C5B}"/>
              </a:ext>
            </a:extLst>
          </p:cNvPr>
          <p:cNvSpPr>
            <a:spLocks noGrp="1"/>
          </p:cNvSpPr>
          <p:nvPr>
            <p:ph type="title"/>
          </p:nvPr>
        </p:nvSpPr>
        <p:spPr/>
        <p:txBody>
          <a:bodyPr/>
          <a:lstStyle/>
          <a:p>
            <a:r>
              <a:rPr lang="en-US" dirty="0"/>
              <a:t>Clothing &amp; Gear</a:t>
            </a:r>
          </a:p>
        </p:txBody>
      </p:sp>
      <p:sp>
        <p:nvSpPr>
          <p:cNvPr id="3" name="Content Placeholder 2">
            <a:extLst>
              <a:ext uri="{FF2B5EF4-FFF2-40B4-BE49-F238E27FC236}">
                <a16:creationId xmlns:a16="http://schemas.microsoft.com/office/drawing/2014/main" id="{BCA36585-2CD5-440E-8932-C2ADE6B9C4E7}"/>
              </a:ext>
            </a:extLst>
          </p:cNvPr>
          <p:cNvSpPr>
            <a:spLocks noGrp="1"/>
          </p:cNvSpPr>
          <p:nvPr>
            <p:ph idx="1"/>
          </p:nvPr>
        </p:nvSpPr>
        <p:spPr/>
        <p:txBody>
          <a:bodyPr/>
          <a:lstStyle/>
          <a:p>
            <a:pPr lvl="0"/>
            <a:r>
              <a:rPr lang="en-US" dirty="0"/>
              <a:t>This is not the day for sweatpants and an old fun-run T-shirt, unless it’s a gym workout class where other people are also dressed similarly. While not required, a new outfit can help boost confidence, and many stores are now offering accessible/universal clothing that looks good and is easy to put on independently. </a:t>
            </a:r>
          </a:p>
          <a:p>
            <a:pPr lvl="0"/>
            <a:r>
              <a:rPr lang="en-US" dirty="0"/>
              <a:t>Gear for many activities can get expensive. Rent, borrow, use local free-stuff pages (Freecycle, Craigslist, and Buy Nothing Project, for example) to see if you can source quality items for free or a low cost. Use your network and see if friends or neighbors have an item you can borrow. Be a good steward and remember to return it! </a:t>
            </a:r>
          </a:p>
          <a:p>
            <a:endParaRPr lang="en-US" dirty="0"/>
          </a:p>
        </p:txBody>
      </p:sp>
    </p:spTree>
    <p:extLst>
      <p:ext uri="{BB962C8B-B14F-4D97-AF65-F5344CB8AC3E}">
        <p14:creationId xmlns:p14="http://schemas.microsoft.com/office/powerpoint/2010/main" val="3935734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2810-B9EB-4313-A66B-64B8FD0BE142}"/>
              </a:ext>
            </a:extLst>
          </p:cNvPr>
          <p:cNvSpPr>
            <a:spLocks noGrp="1"/>
          </p:cNvSpPr>
          <p:nvPr>
            <p:ph type="title"/>
          </p:nvPr>
        </p:nvSpPr>
        <p:spPr/>
        <p:txBody>
          <a:bodyPr>
            <a:normAutofit/>
          </a:bodyPr>
          <a:lstStyle/>
          <a:p>
            <a:r>
              <a:rPr lang="en-US" dirty="0"/>
              <a:t>Practicing what might be expected in advance</a:t>
            </a:r>
            <a:br>
              <a:rPr lang="en-US" dirty="0"/>
            </a:br>
            <a:endParaRPr lang="en-US" dirty="0"/>
          </a:p>
        </p:txBody>
      </p:sp>
      <p:sp>
        <p:nvSpPr>
          <p:cNvPr id="3" name="Content Placeholder 2">
            <a:extLst>
              <a:ext uri="{FF2B5EF4-FFF2-40B4-BE49-F238E27FC236}">
                <a16:creationId xmlns:a16="http://schemas.microsoft.com/office/drawing/2014/main" id="{7A8BAE98-C028-4D9C-8490-FE5428324B45}"/>
              </a:ext>
            </a:extLst>
          </p:cNvPr>
          <p:cNvSpPr>
            <a:spLocks noGrp="1"/>
          </p:cNvSpPr>
          <p:nvPr>
            <p:ph idx="1"/>
          </p:nvPr>
        </p:nvSpPr>
        <p:spPr/>
        <p:txBody>
          <a:bodyPr>
            <a:normAutofit/>
          </a:bodyPr>
          <a:lstStyle/>
          <a:p>
            <a:pPr lvl="0"/>
            <a:r>
              <a:rPr lang="en-US" dirty="0"/>
              <a:t>Learn the jargon/language used by the particular group. For instance, sailors use a very different set of words/phrases than bird-watchers.</a:t>
            </a:r>
          </a:p>
          <a:p>
            <a:pPr lvl="0"/>
            <a:r>
              <a:rPr lang="en-US" dirty="0"/>
              <a:t>Pre-teach the skills or rules. If you don’t know them, ask around and find someone who can help. </a:t>
            </a:r>
          </a:p>
          <a:p>
            <a:pPr lvl="0"/>
            <a:r>
              <a:rPr lang="en-US" dirty="0"/>
              <a:t>Understand the different rituals that are important for true membership in a specific group. This may be especially important in faith communities, for example.</a:t>
            </a:r>
          </a:p>
          <a:p>
            <a:pPr lvl="0"/>
            <a:r>
              <a:rPr lang="en-US" dirty="0"/>
              <a:t>Social stories are helpful tools that can help a person understand what they might expect before, during, and after a new experience. </a:t>
            </a:r>
          </a:p>
        </p:txBody>
      </p:sp>
    </p:spTree>
    <p:extLst>
      <p:ext uri="{BB962C8B-B14F-4D97-AF65-F5344CB8AC3E}">
        <p14:creationId xmlns:p14="http://schemas.microsoft.com/office/powerpoint/2010/main" val="33858575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3092-D0C8-4014-AD28-872C6C56E095}"/>
              </a:ext>
            </a:extLst>
          </p:cNvPr>
          <p:cNvSpPr>
            <a:spLocks noGrp="1"/>
          </p:cNvSpPr>
          <p:nvPr>
            <p:ph type="title"/>
          </p:nvPr>
        </p:nvSpPr>
        <p:spPr/>
        <p:txBody>
          <a:bodyPr/>
          <a:lstStyle/>
          <a:p>
            <a:r>
              <a:rPr lang="en-US" dirty="0"/>
              <a:t>Visit the Space in Advance</a:t>
            </a:r>
            <a:br>
              <a:rPr lang="en-US" dirty="0"/>
            </a:br>
            <a:endParaRPr lang="en-US" dirty="0"/>
          </a:p>
        </p:txBody>
      </p:sp>
      <p:sp>
        <p:nvSpPr>
          <p:cNvPr id="3" name="Content Placeholder 2">
            <a:extLst>
              <a:ext uri="{FF2B5EF4-FFF2-40B4-BE49-F238E27FC236}">
                <a16:creationId xmlns:a16="http://schemas.microsoft.com/office/drawing/2014/main" id="{90964C45-AA46-4DEF-99A5-E5F55DEC1E96}"/>
              </a:ext>
            </a:extLst>
          </p:cNvPr>
          <p:cNvSpPr>
            <a:spLocks noGrp="1"/>
          </p:cNvSpPr>
          <p:nvPr>
            <p:ph idx="1"/>
          </p:nvPr>
        </p:nvSpPr>
        <p:spPr>
          <a:xfrm>
            <a:off x="838200" y="1544595"/>
            <a:ext cx="10515600" cy="4632368"/>
          </a:xfrm>
        </p:spPr>
        <p:txBody>
          <a:bodyPr>
            <a:normAutofit fontScale="92500" lnSpcReduction="10000"/>
          </a:bodyPr>
          <a:lstStyle/>
          <a:p>
            <a:pPr lvl="0"/>
            <a:r>
              <a:rPr lang="en-US" b="1" dirty="0"/>
              <a:t>Preview the space </a:t>
            </a:r>
            <a:r>
              <a:rPr lang="en-US" dirty="0"/>
              <a:t>as many times as the person needs when it is not full of people. Where are quiet spaces where they could take a break? How do the seats feel? You can even send someone who knows the person well first and see if there are any red flags (screaming children, for example).</a:t>
            </a:r>
          </a:p>
          <a:p>
            <a:pPr lvl="0"/>
            <a:r>
              <a:rPr lang="en-US" dirty="0"/>
              <a:t>Observe the program prior to attending, if possible.</a:t>
            </a:r>
          </a:p>
          <a:p>
            <a:pPr lvl="0"/>
            <a:r>
              <a:rPr lang="en-US" dirty="0"/>
              <a:t>Preview the schedule, perhaps making a visual schedule if this is helpful for the person.</a:t>
            </a:r>
          </a:p>
          <a:p>
            <a:pPr lvl="0"/>
            <a:r>
              <a:rPr lang="en-US" dirty="0"/>
              <a:t>Do a dry run. Get all packed, dressed, find out how long it takes you to get there, etc. What might traffic look like at that time of day? Where should you park? Do you need coins to feed a parking meter? Some of the most valuable times to meet people are before a program starts and after it ends, so you don’t want to miss that informal time. Also, </a:t>
            </a:r>
            <a:r>
              <a:rPr lang="en-US" b="1" dirty="0"/>
              <a:t>showing up late can add a stigma that does not leave a great first impression.</a:t>
            </a:r>
          </a:p>
          <a:p>
            <a:pPr marL="0" indent="0">
              <a:buNone/>
            </a:pPr>
            <a:endParaRPr lang="en-US" dirty="0"/>
          </a:p>
        </p:txBody>
      </p:sp>
    </p:spTree>
    <p:extLst>
      <p:ext uri="{BB962C8B-B14F-4D97-AF65-F5344CB8AC3E}">
        <p14:creationId xmlns:p14="http://schemas.microsoft.com/office/powerpoint/2010/main" val="313219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BC48-896A-4133-8B5D-E3B912970B89}"/>
              </a:ext>
            </a:extLst>
          </p:cNvPr>
          <p:cNvSpPr>
            <a:spLocks noGrp="1"/>
          </p:cNvSpPr>
          <p:nvPr>
            <p:ph type="title"/>
          </p:nvPr>
        </p:nvSpPr>
        <p:spPr/>
        <p:txBody>
          <a:bodyPr/>
          <a:lstStyle/>
          <a:p>
            <a:r>
              <a:rPr lang="en-US" b="1" i="1" dirty="0"/>
              <a:t>"Call it what it is"</a:t>
            </a:r>
            <a:endParaRPr lang="en-US" dirty="0"/>
          </a:p>
        </p:txBody>
      </p:sp>
      <p:sp>
        <p:nvSpPr>
          <p:cNvPr id="3" name="Content Placeholder 2">
            <a:extLst>
              <a:ext uri="{FF2B5EF4-FFF2-40B4-BE49-F238E27FC236}">
                <a16:creationId xmlns:a16="http://schemas.microsoft.com/office/drawing/2014/main" id="{A6F0440C-C023-4FA6-9E1F-00CD18439F3D}"/>
              </a:ext>
            </a:extLst>
          </p:cNvPr>
          <p:cNvSpPr>
            <a:spLocks noGrp="1"/>
          </p:cNvSpPr>
          <p:nvPr>
            <p:ph idx="1"/>
          </p:nvPr>
        </p:nvSpPr>
        <p:spPr>
          <a:xfrm>
            <a:off x="444843" y="1825625"/>
            <a:ext cx="10908957" cy="4351338"/>
          </a:xfrm>
        </p:spPr>
        <p:txBody>
          <a:bodyPr>
            <a:normAutofit/>
          </a:bodyPr>
          <a:lstStyle/>
          <a:p>
            <a:pPr marL="0" indent="0" algn="ctr">
              <a:buNone/>
            </a:pPr>
            <a:r>
              <a:rPr lang="en-US" dirty="0"/>
              <a:t>One must be able to recognize the difference between how it feels being with someone they’ve just met (or never met!) and </a:t>
            </a:r>
          </a:p>
          <a:p>
            <a:pPr marL="0" indent="0" algn="ctr">
              <a:buNone/>
            </a:pPr>
            <a:r>
              <a:rPr lang="en-US" dirty="0"/>
              <a:t>how it </a:t>
            </a:r>
            <a:r>
              <a:rPr lang="en-US" i="1" dirty="0"/>
              <a:t>feels to be truly known and accepted</a:t>
            </a:r>
            <a:r>
              <a:rPr lang="en-US" dirty="0"/>
              <a:t>. </a:t>
            </a:r>
          </a:p>
          <a:p>
            <a:pPr marL="0" indent="0" algn="ctr">
              <a:buNone/>
            </a:pPr>
            <a:endParaRPr lang="en-US" dirty="0"/>
          </a:p>
          <a:p>
            <a:pPr marL="0" indent="0" algn="ctr">
              <a:buNone/>
            </a:pPr>
            <a:endParaRPr lang="en-US" dirty="0"/>
          </a:p>
          <a:p>
            <a:pPr marL="0" indent="0" algn="ctr">
              <a:buNone/>
            </a:pPr>
            <a:r>
              <a:rPr lang="en-US" dirty="0"/>
              <a:t>Use better language instead of calling everyone on the bus/class/team </a:t>
            </a:r>
            <a:r>
              <a:rPr lang="en-US" i="1" dirty="0"/>
              <a:t>friends</a:t>
            </a:r>
            <a:r>
              <a:rPr lang="en-US" dirty="0"/>
              <a:t>. Try: </a:t>
            </a:r>
            <a:r>
              <a:rPr lang="en-US" i="1" dirty="0"/>
              <a:t>teammates</a:t>
            </a:r>
            <a:r>
              <a:rPr lang="en-US" dirty="0"/>
              <a:t>, </a:t>
            </a:r>
            <a:r>
              <a:rPr lang="en-US" i="1" dirty="0"/>
              <a:t>class</a:t>
            </a:r>
            <a:r>
              <a:rPr lang="en-US" dirty="0"/>
              <a:t>, </a:t>
            </a:r>
            <a:r>
              <a:rPr lang="en-US" i="1" dirty="0"/>
              <a:t>players</a:t>
            </a:r>
            <a:r>
              <a:rPr lang="en-US" dirty="0"/>
              <a:t>, </a:t>
            </a:r>
            <a:r>
              <a:rPr lang="en-US" i="1" dirty="0"/>
              <a:t>artists</a:t>
            </a:r>
            <a:r>
              <a:rPr lang="en-US" dirty="0"/>
              <a:t>, </a:t>
            </a:r>
            <a:r>
              <a:rPr lang="en-US" i="1" dirty="0"/>
              <a:t>everyone</a:t>
            </a:r>
            <a:r>
              <a:rPr lang="en-US" dirty="0"/>
              <a:t>, </a:t>
            </a:r>
            <a:r>
              <a:rPr lang="en-US" i="1" dirty="0"/>
              <a:t>people</a:t>
            </a:r>
            <a:r>
              <a:rPr lang="en-US" dirty="0"/>
              <a:t>, or </a:t>
            </a:r>
            <a:r>
              <a:rPr lang="en-US" i="1" dirty="0" err="1"/>
              <a:t>y'all</a:t>
            </a:r>
            <a:r>
              <a:rPr lang="en-US" dirty="0"/>
              <a:t>. </a:t>
            </a:r>
          </a:p>
          <a:p>
            <a:pPr marL="0" indent="0">
              <a:buNone/>
            </a:pPr>
            <a:endParaRPr lang="en-US" dirty="0"/>
          </a:p>
        </p:txBody>
      </p:sp>
    </p:spTree>
    <p:extLst>
      <p:ext uri="{BB962C8B-B14F-4D97-AF65-F5344CB8AC3E}">
        <p14:creationId xmlns:p14="http://schemas.microsoft.com/office/powerpoint/2010/main" val="201694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F47D-B783-487D-A552-7E0D6403DBA8}"/>
              </a:ext>
            </a:extLst>
          </p:cNvPr>
          <p:cNvSpPr>
            <a:spLocks noGrp="1"/>
          </p:cNvSpPr>
          <p:nvPr>
            <p:ph type="title"/>
          </p:nvPr>
        </p:nvSpPr>
        <p:spPr>
          <a:xfrm>
            <a:off x="960100" y="978102"/>
            <a:ext cx="10588434" cy="1062644"/>
          </a:xfrm>
        </p:spPr>
        <p:txBody>
          <a:bodyPr anchor="b">
            <a:normAutofit/>
          </a:bodyPr>
          <a:lstStyle/>
          <a:p>
            <a:r>
              <a:rPr lang="en-US" sz="3400" dirty="0"/>
              <a:t>Recruiting a companion/welcomer beforehand</a:t>
            </a:r>
            <a:br>
              <a:rPr lang="en-US" sz="3400" dirty="0"/>
            </a:br>
            <a:endParaRPr lang="en-US" sz="3400" dirty="0"/>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Sign language with solid fill">
            <a:extLst>
              <a:ext uri="{FF2B5EF4-FFF2-40B4-BE49-F238E27FC236}">
                <a16:creationId xmlns:a16="http://schemas.microsoft.com/office/drawing/2014/main" id="{1A4C8CC7-A9F4-4EE5-8A9D-E78F4BF1D4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EC573C94-E3EA-41FE-9432-A6339F15952A}"/>
              </a:ext>
            </a:extLst>
          </p:cNvPr>
          <p:cNvSpPr>
            <a:spLocks noGrp="1"/>
          </p:cNvSpPr>
          <p:nvPr>
            <p:ph idx="1"/>
          </p:nvPr>
        </p:nvSpPr>
        <p:spPr>
          <a:xfrm>
            <a:off x="4955354" y="2682433"/>
            <a:ext cx="6282169" cy="3215749"/>
          </a:xfrm>
        </p:spPr>
        <p:txBody>
          <a:bodyPr>
            <a:normAutofit/>
          </a:bodyPr>
          <a:lstStyle/>
          <a:p>
            <a:pPr marL="0" indent="0">
              <a:buNone/>
            </a:pPr>
            <a:endParaRPr lang="en-US" sz="2400"/>
          </a:p>
          <a:p>
            <a:pPr marL="0" indent="0">
              <a:buNone/>
            </a:pPr>
            <a:r>
              <a:rPr lang="en-US" sz="2400"/>
              <a:t>A person who is already a member and could be a companion to the person supported. A “tour guide” to help introduce the person to a whole new world. </a:t>
            </a:r>
          </a:p>
          <a:p>
            <a:pPr marL="0" indent="0">
              <a:buNone/>
            </a:pPr>
            <a:endParaRPr lang="en-US" sz="2400"/>
          </a:p>
        </p:txBody>
      </p:sp>
    </p:spTree>
    <p:extLst>
      <p:ext uri="{BB962C8B-B14F-4D97-AF65-F5344CB8AC3E}">
        <p14:creationId xmlns:p14="http://schemas.microsoft.com/office/powerpoint/2010/main" val="1203579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ACF4-647E-4EFD-9EA9-C77DD339FF62}"/>
              </a:ext>
            </a:extLst>
          </p:cNvPr>
          <p:cNvSpPr>
            <a:spLocks noGrp="1"/>
          </p:cNvSpPr>
          <p:nvPr>
            <p:ph type="title"/>
          </p:nvPr>
        </p:nvSpPr>
        <p:spPr/>
        <p:txBody>
          <a:bodyPr/>
          <a:lstStyle/>
          <a:p>
            <a:r>
              <a:rPr lang="en-US" dirty="0"/>
              <a:t>Adaptive Equipment</a:t>
            </a:r>
          </a:p>
        </p:txBody>
      </p:sp>
      <p:sp>
        <p:nvSpPr>
          <p:cNvPr id="3" name="Content Placeholder 2">
            <a:extLst>
              <a:ext uri="{FF2B5EF4-FFF2-40B4-BE49-F238E27FC236}">
                <a16:creationId xmlns:a16="http://schemas.microsoft.com/office/drawing/2014/main" id="{855052A0-A737-46F8-AAE2-11D936ECC2E5}"/>
              </a:ext>
            </a:extLst>
          </p:cNvPr>
          <p:cNvSpPr>
            <a:spLocks noGrp="1"/>
          </p:cNvSpPr>
          <p:nvPr>
            <p:ph idx="1"/>
          </p:nvPr>
        </p:nvSpPr>
        <p:spPr/>
        <p:txBody>
          <a:bodyPr>
            <a:normAutofit fontScale="70000" lnSpcReduction="20000"/>
          </a:bodyPr>
          <a:lstStyle/>
          <a:p>
            <a:pPr lvl="0"/>
            <a:r>
              <a:rPr lang="en-US" dirty="0"/>
              <a:t>Soccer balls with rattling discs inside so people with low vision can more accurately find the ball.</a:t>
            </a:r>
          </a:p>
          <a:p>
            <a:pPr lvl="0"/>
            <a:r>
              <a:rPr lang="en-US" dirty="0"/>
              <a:t>A bite-on shutter release for camera (for people with low hand control but good mouth control).</a:t>
            </a:r>
          </a:p>
          <a:p>
            <a:pPr lvl="0"/>
            <a:r>
              <a:rPr lang="en-US" dirty="0"/>
              <a:t>Beach wheelchairs that can go from the sand into the water.</a:t>
            </a:r>
          </a:p>
          <a:p>
            <a:pPr lvl="0"/>
            <a:r>
              <a:rPr lang="en-US" dirty="0"/>
              <a:t>A head or hand activation switch to turn on an appliance (e.g., a CD player, blender, video game, popcorn machine)</a:t>
            </a:r>
          </a:p>
          <a:p>
            <a:pPr lvl="0"/>
            <a:r>
              <a:rPr lang="en-US" dirty="0"/>
              <a:t>Baseballs that beep.</a:t>
            </a:r>
          </a:p>
          <a:p>
            <a:pPr lvl="0"/>
            <a:r>
              <a:rPr lang="en-US" dirty="0"/>
              <a:t>Visual timers to let someone know how much time is left.</a:t>
            </a:r>
          </a:p>
          <a:p>
            <a:pPr lvl="0"/>
            <a:r>
              <a:rPr lang="en-US" dirty="0"/>
              <a:t>Bocce ramp (like a bowling ramp).</a:t>
            </a:r>
          </a:p>
          <a:p>
            <a:pPr lvl="0"/>
            <a:r>
              <a:rPr lang="en-US" dirty="0"/>
              <a:t>Adaptive fishing rods for people who have difficulty with hand strength or grip.</a:t>
            </a:r>
          </a:p>
          <a:p>
            <a:pPr lvl="0"/>
            <a:r>
              <a:rPr lang="en-US" dirty="0"/>
              <a:t>A gardening seat that swivels and rolls with long-handled tools.</a:t>
            </a:r>
          </a:p>
          <a:p>
            <a:pPr lvl="0"/>
            <a:r>
              <a:rPr lang="en-US" dirty="0"/>
              <a:t>A sailboat that can be steered with a sip and puff machine (we found one at a local sailing program!)</a:t>
            </a:r>
          </a:p>
          <a:p>
            <a:pPr marL="0" indent="0">
              <a:buNone/>
            </a:pPr>
            <a:endParaRPr lang="en-US" dirty="0"/>
          </a:p>
        </p:txBody>
      </p:sp>
    </p:spTree>
    <p:extLst>
      <p:ext uri="{BB962C8B-B14F-4D97-AF65-F5344CB8AC3E}">
        <p14:creationId xmlns:p14="http://schemas.microsoft.com/office/powerpoint/2010/main" val="1823093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8048-7A12-49E1-AB06-042A9782C021}"/>
              </a:ext>
            </a:extLst>
          </p:cNvPr>
          <p:cNvSpPr>
            <a:spLocks noGrp="1"/>
          </p:cNvSpPr>
          <p:nvPr>
            <p:ph type="title"/>
          </p:nvPr>
        </p:nvSpPr>
        <p:spPr/>
        <p:txBody>
          <a:bodyPr/>
          <a:lstStyle/>
          <a:p>
            <a:r>
              <a:rPr lang="en-US" dirty="0"/>
              <a:t>Adaptive Equipment Resources</a:t>
            </a:r>
          </a:p>
        </p:txBody>
      </p:sp>
      <p:sp>
        <p:nvSpPr>
          <p:cNvPr id="3" name="Content Placeholder 2">
            <a:extLst>
              <a:ext uri="{FF2B5EF4-FFF2-40B4-BE49-F238E27FC236}">
                <a16:creationId xmlns:a16="http://schemas.microsoft.com/office/drawing/2014/main" id="{3B8031C7-32DA-46B4-B7D6-D633FA7CC843}"/>
              </a:ext>
            </a:extLst>
          </p:cNvPr>
          <p:cNvSpPr>
            <a:spLocks noGrp="1"/>
          </p:cNvSpPr>
          <p:nvPr>
            <p:ph idx="1"/>
          </p:nvPr>
        </p:nvSpPr>
        <p:spPr/>
        <p:txBody>
          <a:bodyPr>
            <a:normAutofit fontScale="77500" lnSpcReduction="20000"/>
          </a:bodyPr>
          <a:lstStyle/>
          <a:p>
            <a:pPr marL="0" indent="0">
              <a:buNone/>
            </a:pPr>
            <a:r>
              <a:rPr lang="en-US" dirty="0"/>
              <a:t>A few adaptive equipment loan or rental programs exist so people can try something out instead of buying it. </a:t>
            </a:r>
          </a:p>
          <a:p>
            <a:endParaRPr lang="en-US" dirty="0"/>
          </a:p>
          <a:p>
            <a:pPr marL="0" indent="0">
              <a:buNone/>
            </a:pPr>
            <a:r>
              <a:rPr lang="en-US" dirty="0"/>
              <a:t>Here are some resources in New England:</a:t>
            </a:r>
          </a:p>
          <a:p>
            <a:pPr lvl="0"/>
            <a:r>
              <a:rPr lang="en-US" dirty="0"/>
              <a:t>Northeast Passage (Durham, NH): Rent equipment, particularly for outdoor pursuits, including all types of cycles, sports chairs, gardening equipment, bocce ramps, and more. </a:t>
            </a:r>
          </a:p>
          <a:p>
            <a:pPr lvl="0"/>
            <a:r>
              <a:rPr lang="en-US" dirty="0"/>
              <a:t>SMILE Mass (Sudbury, MA and the Cape): Borrow beach wheelchairs, high-performance running strollers, jogging strollers, and some cycles. </a:t>
            </a:r>
          </a:p>
          <a:p>
            <a:pPr lvl="0"/>
            <a:r>
              <a:rPr lang="en-US" dirty="0"/>
              <a:t>Perkins Library: Become a library patron and receive free access to talking book players with tens of thousands of titles. Have the newspaper read to you each morning. Hear an audio-described movie. Explore different languages. </a:t>
            </a:r>
          </a:p>
          <a:p>
            <a:pPr lvl="0"/>
            <a:r>
              <a:rPr lang="en-US" dirty="0"/>
              <a:t>Massachusetts Department of Conservation and Recreation’s Universal Access Program: Get beach wheelchairs at dozens of public beaches, visit accessible fishing piers, and browse lists of accessible trails.</a:t>
            </a:r>
          </a:p>
          <a:p>
            <a:endParaRPr lang="en-US" dirty="0"/>
          </a:p>
        </p:txBody>
      </p:sp>
    </p:spTree>
    <p:extLst>
      <p:ext uri="{BB962C8B-B14F-4D97-AF65-F5344CB8AC3E}">
        <p14:creationId xmlns:p14="http://schemas.microsoft.com/office/powerpoint/2010/main" val="23998437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7AC0-5118-45B1-A8C4-361690822191}"/>
              </a:ext>
            </a:extLst>
          </p:cNvPr>
          <p:cNvSpPr>
            <a:spLocks noGrp="1"/>
          </p:cNvSpPr>
          <p:nvPr>
            <p:ph type="title"/>
          </p:nvPr>
        </p:nvSpPr>
        <p:spPr>
          <a:xfrm>
            <a:off x="960100" y="978102"/>
            <a:ext cx="10588434" cy="1062644"/>
          </a:xfrm>
        </p:spPr>
        <p:txBody>
          <a:bodyPr anchor="b">
            <a:normAutofit/>
          </a:bodyPr>
          <a:lstStyle/>
          <a:p>
            <a:r>
              <a:rPr lang="en-US" dirty="0"/>
              <a:t>Adaptive Expectations</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Storytelling outline">
            <a:extLst>
              <a:ext uri="{FF2B5EF4-FFF2-40B4-BE49-F238E27FC236}">
                <a16:creationId xmlns:a16="http://schemas.microsoft.com/office/drawing/2014/main" id="{7996EFAA-77A5-4E0C-9834-9624530FDE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934925F3-7148-4D3C-B0F1-9F523DFA34F7}"/>
              </a:ext>
            </a:extLst>
          </p:cNvPr>
          <p:cNvSpPr>
            <a:spLocks noGrp="1"/>
          </p:cNvSpPr>
          <p:nvPr>
            <p:ph idx="1"/>
          </p:nvPr>
        </p:nvSpPr>
        <p:spPr>
          <a:xfrm>
            <a:off x="4955354" y="2682433"/>
            <a:ext cx="6282169" cy="3215749"/>
          </a:xfrm>
        </p:spPr>
        <p:txBody>
          <a:bodyPr>
            <a:normAutofit/>
          </a:bodyPr>
          <a:lstStyle/>
          <a:p>
            <a:pPr marL="0" indent="0">
              <a:buNone/>
            </a:pPr>
            <a:r>
              <a:rPr lang="en-US" sz="2400" b="1" dirty="0"/>
              <a:t>Some activities might need adapted rules or expectations rather than equipment.</a:t>
            </a:r>
            <a:r>
              <a:rPr lang="en-US" sz="2400" dirty="0"/>
              <a:t> For example, a book club member does not necessarily need to be able to read. Instead, they could listen to an audiobook or have a friend summarize the current book before they participate in the discussion. </a:t>
            </a:r>
          </a:p>
          <a:p>
            <a:pPr marL="0" indent="0">
              <a:buNone/>
            </a:pPr>
            <a:endParaRPr lang="en-US" sz="2400" dirty="0"/>
          </a:p>
        </p:txBody>
      </p:sp>
    </p:spTree>
    <p:extLst>
      <p:ext uri="{BB962C8B-B14F-4D97-AF65-F5344CB8AC3E}">
        <p14:creationId xmlns:p14="http://schemas.microsoft.com/office/powerpoint/2010/main" val="419583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B094E1-46D6-4179-B5E3-01028C77098E}"/>
              </a:ext>
            </a:extLst>
          </p:cNvPr>
          <p:cNvSpPr>
            <a:spLocks noGrp="1"/>
          </p:cNvSpPr>
          <p:nvPr>
            <p:ph type="title"/>
          </p:nvPr>
        </p:nvSpPr>
        <p:spPr>
          <a:xfrm>
            <a:off x="312724" y="2481943"/>
            <a:ext cx="3197013" cy="2755076"/>
          </a:xfrm>
        </p:spPr>
        <p:txBody>
          <a:bodyPr anchor="t">
            <a:normAutofit/>
          </a:bodyPr>
          <a:lstStyle/>
          <a:p>
            <a:pPr algn="ctr"/>
            <a:r>
              <a:rPr lang="en-US" sz="3700" dirty="0">
                <a:solidFill>
                  <a:schemeClr val="bg1"/>
                </a:solidFill>
              </a:rPr>
              <a:t>How to Use Your ISP or IEP to Promote Friendship and Connection</a:t>
            </a:r>
          </a:p>
        </p:txBody>
      </p:sp>
      <p:sp>
        <p:nvSpPr>
          <p:cNvPr id="3" name="Content Placeholder 2">
            <a:extLst>
              <a:ext uri="{FF2B5EF4-FFF2-40B4-BE49-F238E27FC236}">
                <a16:creationId xmlns:a16="http://schemas.microsoft.com/office/drawing/2014/main" id="{F81F89FF-8F63-41D1-81BE-B14C5394712F}"/>
              </a:ext>
            </a:extLst>
          </p:cNvPr>
          <p:cNvSpPr>
            <a:spLocks noGrp="1"/>
          </p:cNvSpPr>
          <p:nvPr>
            <p:ph idx="1"/>
          </p:nvPr>
        </p:nvSpPr>
        <p:spPr>
          <a:xfrm>
            <a:off x="4330719" y="641615"/>
            <a:ext cx="7289799" cy="5533496"/>
          </a:xfrm>
        </p:spPr>
        <p:txBody>
          <a:bodyPr anchor="ctr">
            <a:normAutofit/>
          </a:bodyPr>
          <a:lstStyle/>
          <a:p>
            <a:pPr marL="0" indent="0">
              <a:buNone/>
            </a:pPr>
            <a:r>
              <a:rPr lang="en-US" dirty="0"/>
              <a:t>Whatever the person’s goals, they are likely to have a connection to relationships or create opportunities to expand social connections, and we would expect those connections to be included in some way in nearly all ISP objectives and not be isolated to a single objective targeting friendship. </a:t>
            </a:r>
            <a:endParaRPr lang="en-US"/>
          </a:p>
        </p:txBody>
      </p:sp>
    </p:spTree>
    <p:extLst>
      <p:ext uri="{BB962C8B-B14F-4D97-AF65-F5344CB8AC3E}">
        <p14:creationId xmlns:p14="http://schemas.microsoft.com/office/powerpoint/2010/main" val="4205587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580DE-6B1E-4393-A217-0B119E882979}"/>
              </a:ext>
            </a:extLst>
          </p:cNvPr>
          <p:cNvSpPr>
            <a:spLocks noGrp="1"/>
          </p:cNvSpPr>
          <p:nvPr>
            <p:ph type="title"/>
          </p:nvPr>
        </p:nvSpPr>
        <p:spPr>
          <a:xfrm>
            <a:off x="4553733" y="548465"/>
            <a:ext cx="6798541" cy="1020844"/>
          </a:xfrm>
        </p:spPr>
        <p:txBody>
          <a:bodyPr vert="horz" lIns="91440" tIns="45720" rIns="91440" bIns="45720" rtlCol="0" anchor="b">
            <a:normAutofit/>
          </a:bodyPr>
          <a:lstStyle/>
          <a:p>
            <a:r>
              <a:rPr lang="en-US" sz="4000" dirty="0"/>
              <a:t>Setting Direction</a:t>
            </a:r>
          </a:p>
        </p:txBody>
      </p:sp>
      <p:pic>
        <p:nvPicPr>
          <p:cNvPr id="4" name="Content Placeholder 4">
            <a:extLst>
              <a:ext uri="{FF2B5EF4-FFF2-40B4-BE49-F238E27FC236}">
                <a16:creationId xmlns:a16="http://schemas.microsoft.com/office/drawing/2014/main" id="{2C067564-EDFF-4069-B4D7-FD6BF8E829B4}"/>
              </a:ext>
            </a:extLst>
          </p:cNvPr>
          <p:cNvPicPr>
            <a:picLocks noGrp="1" noChangeAspect="1"/>
          </p:cNvPicPr>
          <p:nvPr>
            <p:ph idx="1"/>
          </p:nvPr>
        </p:nvPicPr>
        <p:blipFill rotWithShape="1">
          <a:blip r:embed="rId3"/>
          <a:srcRect r="3" b="724"/>
          <a:stretch/>
        </p:blipFill>
        <p:spPr>
          <a:xfrm>
            <a:off x="1" y="10"/>
            <a:ext cx="4196496" cy="6857990"/>
          </a:xfrm>
          <a:prstGeom prst="rect">
            <a:avLst/>
          </a:prstGeom>
          <a:effectLst/>
        </p:spPr>
      </p:pic>
      <p:sp>
        <p:nvSpPr>
          <p:cNvPr id="7" name="TextBox 6">
            <a:extLst>
              <a:ext uri="{FF2B5EF4-FFF2-40B4-BE49-F238E27FC236}">
                <a16:creationId xmlns:a16="http://schemas.microsoft.com/office/drawing/2014/main" id="{24E387C2-A786-47AA-A0AC-3912FB69D91F}"/>
              </a:ext>
            </a:extLst>
          </p:cNvPr>
          <p:cNvSpPr txBox="1"/>
          <p:nvPr/>
        </p:nvSpPr>
        <p:spPr>
          <a:xfrm>
            <a:off x="4553734" y="2117774"/>
            <a:ext cx="6798539" cy="4517804"/>
          </a:xfrm>
          <a:prstGeom prst="rect">
            <a:avLst/>
          </a:prstGeom>
        </p:spPr>
        <p:txBody>
          <a:bodyPr vert="horz" lIns="91440" tIns="45720" rIns="91440" bIns="45720" rtlCol="0">
            <a:normAutofit lnSpcReduction="10000"/>
          </a:bodyPr>
          <a:lstStyle/>
          <a:p>
            <a:pPr marL="0" indent="-228600">
              <a:lnSpc>
                <a:spcPct val="90000"/>
              </a:lnSpc>
              <a:spcAft>
                <a:spcPts val="600"/>
              </a:spcAft>
              <a:buFont typeface="Arial" panose="020B0604020202020204" pitchFamily="34" charset="0"/>
              <a:buChar char="•"/>
            </a:pPr>
            <a:r>
              <a:rPr lang="en-US" sz="2400" dirty="0"/>
              <a:t>The </a:t>
            </a:r>
            <a:r>
              <a:rPr lang="en-US" sz="2400" dirty="0">
                <a:solidFill>
                  <a:srgbClr val="00B050"/>
                </a:solidFill>
              </a:rPr>
              <a:t>vision</a:t>
            </a:r>
            <a:r>
              <a:rPr lang="en-US" sz="2400" dirty="0"/>
              <a:t> statement is developed by answering four key questions:</a:t>
            </a:r>
          </a:p>
          <a:p>
            <a:pPr marL="0" indent="-228600">
              <a:lnSpc>
                <a:spcPct val="90000"/>
              </a:lnSpc>
              <a:spcAft>
                <a:spcPts val="600"/>
              </a:spcAft>
              <a:buFont typeface="Arial" panose="020B0604020202020204" pitchFamily="34" charset="0"/>
              <a:buChar char="•"/>
            </a:pPr>
            <a:r>
              <a:rPr lang="en-US" sz="2400" dirty="0"/>
              <a:t> </a:t>
            </a:r>
          </a:p>
          <a:p>
            <a:pPr marL="514350" lvl="0" indent="-228600">
              <a:lnSpc>
                <a:spcPct val="90000"/>
              </a:lnSpc>
              <a:spcAft>
                <a:spcPts val="600"/>
              </a:spcAft>
              <a:buFont typeface="Arial" panose="020B0604020202020204" pitchFamily="34" charset="0"/>
              <a:buChar char="•"/>
            </a:pPr>
            <a:r>
              <a:rPr lang="en-US" sz="2400" dirty="0"/>
              <a:t>What do they identify as important activities and relationships to continue to be involved in? What other things would they like to explore?</a:t>
            </a:r>
          </a:p>
          <a:p>
            <a:pPr marL="514350" lvl="0" indent="-228600">
              <a:lnSpc>
                <a:spcPct val="90000"/>
              </a:lnSpc>
              <a:spcAft>
                <a:spcPts val="600"/>
              </a:spcAft>
              <a:buFont typeface="Arial" panose="020B0604020202020204" pitchFamily="34" charset="0"/>
              <a:buChar char="•"/>
            </a:pPr>
            <a:r>
              <a:rPr lang="en-US" sz="2400" dirty="0"/>
              <a:t>What do they think someone needs to know in order to provide effective supports?</a:t>
            </a:r>
          </a:p>
          <a:p>
            <a:pPr marL="514350" lvl="0" indent="-228600">
              <a:lnSpc>
                <a:spcPct val="90000"/>
              </a:lnSpc>
              <a:spcAft>
                <a:spcPts val="600"/>
              </a:spcAft>
              <a:buFont typeface="Arial" panose="020B0604020202020204" pitchFamily="34" charset="0"/>
              <a:buChar char="•"/>
            </a:pPr>
            <a:r>
              <a:rPr lang="en-US" sz="2400" dirty="0"/>
              <a:t>What do they think are their strengths and abilities?</a:t>
            </a:r>
          </a:p>
          <a:p>
            <a:pPr marL="514350" lvl="0" indent="-228600">
              <a:lnSpc>
                <a:spcPct val="90000"/>
              </a:lnSpc>
              <a:spcAft>
                <a:spcPts val="600"/>
              </a:spcAft>
              <a:buFont typeface="Arial" panose="020B0604020202020204" pitchFamily="34" charset="0"/>
              <a:buChar char="•"/>
            </a:pPr>
            <a:r>
              <a:rPr lang="en-US" sz="2400" dirty="0"/>
              <a:t>What would they like to see happen in their life over the next two years? Who might this person </a:t>
            </a:r>
            <a:r>
              <a:rPr lang="en-US" sz="2400" b="1" dirty="0"/>
              <a:t>become</a:t>
            </a:r>
            <a:r>
              <a:rPr lang="en-US" sz="2400" dirty="0"/>
              <a:t>?</a:t>
            </a:r>
          </a:p>
        </p:txBody>
      </p:sp>
    </p:spTree>
    <p:extLst>
      <p:ext uri="{BB962C8B-B14F-4D97-AF65-F5344CB8AC3E}">
        <p14:creationId xmlns:p14="http://schemas.microsoft.com/office/powerpoint/2010/main" val="2259132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F61CE8F-1E6B-44B5-9E91-FE65DA1CFC20}"/>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Friendship Goal 	</a:t>
            </a:r>
          </a:p>
        </p:txBody>
      </p:sp>
      <p:sp>
        <p:nvSpPr>
          <p:cNvPr id="3" name="Content Placeholder 2">
            <a:extLst>
              <a:ext uri="{FF2B5EF4-FFF2-40B4-BE49-F238E27FC236}">
                <a16:creationId xmlns:a16="http://schemas.microsoft.com/office/drawing/2014/main" id="{DDFBD22E-C2F1-4655-822F-22ECFC83F55A}"/>
              </a:ext>
            </a:extLst>
          </p:cNvPr>
          <p:cNvSpPr>
            <a:spLocks noGrp="1"/>
          </p:cNvSpPr>
          <p:nvPr>
            <p:ph idx="1"/>
          </p:nvPr>
        </p:nvSpPr>
        <p:spPr>
          <a:xfrm>
            <a:off x="1424904" y="2494450"/>
            <a:ext cx="4053545" cy="3563159"/>
          </a:xfrm>
        </p:spPr>
        <p:txBody>
          <a:bodyPr>
            <a:normAutofit/>
          </a:bodyPr>
          <a:lstStyle/>
          <a:p>
            <a:pPr marL="0" indent="0">
              <a:buNone/>
            </a:pPr>
            <a:r>
              <a:rPr lang="en-US" sz="2400"/>
              <a:t>Goal: Devon will learn to ride a bicycle in his neighborhood. </a:t>
            </a:r>
          </a:p>
          <a:p>
            <a:pPr marL="0" indent="0">
              <a:buNone/>
            </a:pPr>
            <a:endParaRPr lang="en-US" sz="2400"/>
          </a:p>
          <a:p>
            <a:pPr marL="0" indent="0">
              <a:buNone/>
            </a:pPr>
            <a:r>
              <a:rPr lang="en-US" sz="2400"/>
              <a:t>Learning to ride a bicycle can lead to a biking buddy, gaining independence leads to mutually supportive relationships with neighbors. </a:t>
            </a:r>
          </a:p>
          <a:p>
            <a:pPr marL="0" indent="0">
              <a:buNone/>
            </a:pPr>
            <a:endParaRPr lang="en-US" sz="2400"/>
          </a:p>
          <a:p>
            <a:pPr marL="0" indent="0">
              <a:buNone/>
            </a:pPr>
            <a:endParaRPr lang="en-US" sz="2400"/>
          </a:p>
        </p:txBody>
      </p:sp>
      <p:pic>
        <p:nvPicPr>
          <p:cNvPr id="4" name="Picture 3">
            <a:extLst>
              <a:ext uri="{FF2B5EF4-FFF2-40B4-BE49-F238E27FC236}">
                <a16:creationId xmlns:a16="http://schemas.microsoft.com/office/drawing/2014/main" id="{CB59C11C-AADF-4D23-B428-9C04965AA34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6000"/>
                    </a14:imgEffect>
                  </a14:imgLayer>
                </a14:imgProps>
              </a:ext>
            </a:extLst>
          </a:blip>
          <a:srcRect l="10040"/>
          <a:stretch/>
        </p:blipFill>
        <p:spPr>
          <a:xfrm>
            <a:off x="6098892" y="2492376"/>
            <a:ext cx="4802404" cy="3563372"/>
          </a:xfrm>
          <a:prstGeom prst="rect">
            <a:avLst/>
          </a:prstGeom>
        </p:spPr>
      </p:pic>
    </p:spTree>
    <p:extLst>
      <p:ext uri="{BB962C8B-B14F-4D97-AF65-F5344CB8AC3E}">
        <p14:creationId xmlns:p14="http://schemas.microsoft.com/office/powerpoint/2010/main" val="3895619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E941-6BED-44B8-9D5F-16088F8F5893}"/>
              </a:ext>
            </a:extLst>
          </p:cNvPr>
          <p:cNvSpPr>
            <a:spLocks noGrp="1"/>
          </p:cNvSpPr>
          <p:nvPr>
            <p:ph type="title"/>
          </p:nvPr>
        </p:nvSpPr>
        <p:spPr/>
        <p:txBody>
          <a:bodyPr/>
          <a:lstStyle/>
          <a:p>
            <a:r>
              <a:rPr lang="en-US" dirty="0"/>
              <a:t>Friendship Goal- An Example…</a:t>
            </a:r>
          </a:p>
        </p:txBody>
      </p:sp>
      <p:sp>
        <p:nvSpPr>
          <p:cNvPr id="3" name="Content Placeholder 2">
            <a:extLst>
              <a:ext uri="{FF2B5EF4-FFF2-40B4-BE49-F238E27FC236}">
                <a16:creationId xmlns:a16="http://schemas.microsoft.com/office/drawing/2014/main" id="{B59AB978-53B0-4BD7-90CB-133430A3B6B6}"/>
              </a:ext>
            </a:extLst>
          </p:cNvPr>
          <p:cNvSpPr>
            <a:spLocks noGrp="1"/>
          </p:cNvSpPr>
          <p:nvPr>
            <p:ph idx="1"/>
          </p:nvPr>
        </p:nvSpPr>
        <p:spPr/>
        <p:txBody>
          <a:bodyPr/>
          <a:lstStyle/>
          <a:p>
            <a:pPr marL="0" indent="0">
              <a:buNone/>
            </a:pPr>
            <a:r>
              <a:rPr lang="en-US" dirty="0"/>
              <a:t>Devon will have begun to make a friend by this time next year as demonstrated by: </a:t>
            </a:r>
          </a:p>
          <a:p>
            <a:pPr marL="0" indent="0">
              <a:buNone/>
            </a:pPr>
            <a:br>
              <a:rPr lang="en-US" dirty="0"/>
            </a:br>
            <a:r>
              <a:rPr lang="en-US" dirty="0"/>
              <a:t>1) Several repeated conversations with one or more people in the neighborhood. </a:t>
            </a:r>
          </a:p>
          <a:p>
            <a:pPr marL="0" indent="0">
              <a:buNone/>
            </a:pPr>
            <a:r>
              <a:rPr lang="en-US" dirty="0"/>
              <a:t>2) Engaged in an activity with the person more than 3 times. </a:t>
            </a:r>
          </a:p>
          <a:p>
            <a:pPr marL="0" indent="0">
              <a:buNone/>
            </a:pPr>
            <a:r>
              <a:rPr lang="en-US" dirty="0"/>
              <a:t>3) Has spent time with the person outside of the planned bicycling activity. </a:t>
            </a:r>
          </a:p>
        </p:txBody>
      </p:sp>
    </p:spTree>
    <p:extLst>
      <p:ext uri="{BB962C8B-B14F-4D97-AF65-F5344CB8AC3E}">
        <p14:creationId xmlns:p14="http://schemas.microsoft.com/office/powerpoint/2010/main" val="3609842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6046D-A76A-4EFD-A4A1-763378C96CB1}"/>
              </a:ext>
            </a:extLst>
          </p:cNvPr>
          <p:cNvSpPr>
            <a:spLocks noGrp="1"/>
          </p:cNvSpPr>
          <p:nvPr>
            <p:ph type="title"/>
          </p:nvPr>
        </p:nvSpPr>
        <p:spPr/>
        <p:txBody>
          <a:bodyPr/>
          <a:lstStyle/>
          <a:p>
            <a:r>
              <a:rPr lang="en-US" dirty="0"/>
              <a:t>How to Use Your IEP to Promote Friendship and Connection</a:t>
            </a:r>
          </a:p>
        </p:txBody>
      </p:sp>
      <p:sp>
        <p:nvSpPr>
          <p:cNvPr id="3" name="Content Placeholder 2">
            <a:extLst>
              <a:ext uri="{FF2B5EF4-FFF2-40B4-BE49-F238E27FC236}">
                <a16:creationId xmlns:a16="http://schemas.microsoft.com/office/drawing/2014/main" id="{FE897484-2EA4-4257-A7F7-46A6ACAA983B}"/>
              </a:ext>
            </a:extLst>
          </p:cNvPr>
          <p:cNvSpPr>
            <a:spLocks noGrp="1"/>
          </p:cNvSpPr>
          <p:nvPr>
            <p:ph idx="1"/>
          </p:nvPr>
        </p:nvSpPr>
        <p:spPr/>
        <p:txBody>
          <a:bodyPr>
            <a:normAutofit/>
          </a:bodyPr>
          <a:lstStyle/>
          <a:p>
            <a:pPr marL="0" indent="0">
              <a:buNone/>
            </a:pPr>
            <a:endParaRPr lang="en-US" dirty="0"/>
          </a:p>
          <a:p>
            <a:pPr marL="0" indent="0">
              <a:buNone/>
            </a:pPr>
            <a:r>
              <a:rPr lang="en-US" dirty="0"/>
              <a:t>The IEP should be used to facilitate all aspects of an individual’s needs, not just educational requirements. Socio-emotional activities that enhance friendships and community activities are imperative for developing leisure and vocational skills as well as socio-emotional growth.</a:t>
            </a:r>
          </a:p>
          <a:p>
            <a:pPr marL="0" indent="0">
              <a:buNone/>
            </a:pPr>
            <a:endParaRPr lang="en-US" b="1" dirty="0"/>
          </a:p>
          <a:p>
            <a:pPr marL="0" indent="0">
              <a:buNone/>
            </a:pPr>
            <a:r>
              <a:rPr lang="en-US" dirty="0"/>
              <a:t>In order to promote connections and friendships in the IEP, it is important to understand the individualized supports accommodations and goals needed to access programs and activities. </a:t>
            </a:r>
          </a:p>
          <a:p>
            <a:endParaRPr lang="en-US" dirty="0"/>
          </a:p>
        </p:txBody>
      </p:sp>
    </p:spTree>
    <p:extLst>
      <p:ext uri="{BB962C8B-B14F-4D97-AF65-F5344CB8AC3E}">
        <p14:creationId xmlns:p14="http://schemas.microsoft.com/office/powerpoint/2010/main" val="486607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22E7-EB94-46E9-A466-84EE881AB184}"/>
              </a:ext>
            </a:extLst>
          </p:cNvPr>
          <p:cNvSpPr>
            <a:spLocks noGrp="1"/>
          </p:cNvSpPr>
          <p:nvPr>
            <p:ph type="title"/>
          </p:nvPr>
        </p:nvSpPr>
        <p:spPr/>
        <p:txBody>
          <a:bodyPr/>
          <a:lstStyle/>
          <a:p>
            <a:r>
              <a:rPr lang="en-US" dirty="0"/>
              <a:t>The Americans with Disabilities Act</a:t>
            </a:r>
          </a:p>
        </p:txBody>
      </p:sp>
      <p:sp>
        <p:nvSpPr>
          <p:cNvPr id="3" name="Content Placeholder 2">
            <a:extLst>
              <a:ext uri="{FF2B5EF4-FFF2-40B4-BE49-F238E27FC236}">
                <a16:creationId xmlns:a16="http://schemas.microsoft.com/office/drawing/2014/main" id="{8A817F80-E329-4EA5-B3ED-CF690B011EBE}"/>
              </a:ext>
            </a:extLst>
          </p:cNvPr>
          <p:cNvSpPr>
            <a:spLocks noGrp="1"/>
          </p:cNvSpPr>
          <p:nvPr>
            <p:ph idx="1"/>
          </p:nvPr>
        </p:nvSpPr>
        <p:spPr>
          <a:xfrm>
            <a:off x="838200" y="1825625"/>
            <a:ext cx="10515600" cy="4167402"/>
          </a:xfrm>
        </p:spPr>
        <p:txBody>
          <a:bodyPr>
            <a:normAutofit lnSpcReduction="10000"/>
          </a:bodyPr>
          <a:lstStyle/>
          <a:p>
            <a:pPr marL="0" indent="0">
              <a:buNone/>
            </a:pPr>
            <a:endParaRPr lang="en-US" dirty="0"/>
          </a:p>
          <a:p>
            <a:pPr marL="0" indent="0">
              <a:buNone/>
            </a:pPr>
            <a:r>
              <a:rPr lang="en-US" dirty="0"/>
              <a:t>When starting a new activity, you want people to welcome you in, which means finding a group that is the right fit. Bullying your way in doesn’t work. That said, if an organization refuses access, you may choose to let them know they have legal responsibilities to include people and know that your fight may pave the way to better access and community inclusion for other people in the future. </a:t>
            </a:r>
          </a:p>
          <a:p>
            <a:pPr marL="0" indent="0">
              <a:buNone/>
            </a:pPr>
            <a:endParaRPr lang="en-US" dirty="0"/>
          </a:p>
          <a:p>
            <a:pPr marL="0" indent="0">
              <a:buNone/>
            </a:pPr>
            <a:r>
              <a:rPr lang="en-US" dirty="0"/>
              <a:t>Have questions about the ADA and legal rights? Visit: </a:t>
            </a:r>
            <a:r>
              <a:rPr lang="en-US" dirty="0">
                <a:hlinkClick r:id="rId3"/>
              </a:rPr>
              <a:t>www.newenglandada.org</a:t>
            </a:r>
            <a:endParaRPr lang="en-US" dirty="0"/>
          </a:p>
          <a:p>
            <a:pPr marL="0" indent="0">
              <a:buNone/>
            </a:pPr>
            <a:endParaRPr lang="en-US" dirty="0"/>
          </a:p>
          <a:p>
            <a:endParaRPr lang="en-US" dirty="0"/>
          </a:p>
        </p:txBody>
      </p:sp>
    </p:spTree>
    <p:extLst>
      <p:ext uri="{BB962C8B-B14F-4D97-AF65-F5344CB8AC3E}">
        <p14:creationId xmlns:p14="http://schemas.microsoft.com/office/powerpoint/2010/main" val="93958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02A4-606C-40C0-BF09-29519710C5E6}"/>
              </a:ext>
            </a:extLst>
          </p:cNvPr>
          <p:cNvSpPr>
            <a:spLocks noGrp="1"/>
          </p:cNvSpPr>
          <p:nvPr>
            <p:ph type="title"/>
          </p:nvPr>
        </p:nvSpPr>
        <p:spPr/>
        <p:txBody>
          <a:bodyPr>
            <a:normAutofit fontScale="90000"/>
          </a:bodyPr>
          <a:lstStyle/>
          <a:p>
            <a:r>
              <a:rPr lang="en-US" dirty="0"/>
              <a:t>The Client Role and Opportunities to Contribute</a:t>
            </a:r>
            <a:br>
              <a:rPr lang="en-US" b="1" dirty="0"/>
            </a:br>
            <a:endParaRPr lang="en-US" dirty="0"/>
          </a:p>
        </p:txBody>
      </p:sp>
      <p:sp>
        <p:nvSpPr>
          <p:cNvPr id="3" name="Content Placeholder 2">
            <a:extLst>
              <a:ext uri="{FF2B5EF4-FFF2-40B4-BE49-F238E27FC236}">
                <a16:creationId xmlns:a16="http://schemas.microsoft.com/office/drawing/2014/main" id="{D5CBA499-2613-4AD8-8F70-F442C8841789}"/>
              </a:ext>
            </a:extLst>
          </p:cNvPr>
          <p:cNvSpPr>
            <a:spLocks noGrp="1"/>
          </p:cNvSpPr>
          <p:nvPr>
            <p:ph idx="1"/>
          </p:nvPr>
        </p:nvSpPr>
        <p:spPr>
          <a:xfrm>
            <a:off x="838200" y="2233061"/>
            <a:ext cx="10515600" cy="3943902"/>
          </a:xfrm>
        </p:spPr>
        <p:txBody>
          <a:bodyPr>
            <a:normAutofit/>
          </a:bodyPr>
          <a:lstStyle/>
          <a:p>
            <a:pPr marL="0" indent="0" algn="ctr">
              <a:buNone/>
            </a:pPr>
            <a:r>
              <a:rPr lang="en-US" dirty="0"/>
              <a:t>One of the big ideas we are working from is the idea that in any society, good things in life are more easily accessible to people who have </a:t>
            </a:r>
            <a:r>
              <a:rPr lang="en-US" b="1" i="1" dirty="0">
                <a:solidFill>
                  <a:srgbClr val="00B050"/>
                </a:solidFill>
              </a:rPr>
              <a:t>valued social roles</a:t>
            </a:r>
            <a:r>
              <a:rPr lang="en-US" dirty="0"/>
              <a:t>. </a:t>
            </a:r>
          </a:p>
          <a:p>
            <a:pPr marL="0" indent="0" algn="ctr">
              <a:buNone/>
            </a:pPr>
            <a:endParaRPr lang="en-US" dirty="0"/>
          </a:p>
          <a:p>
            <a:pPr marL="0" indent="0" algn="ctr">
              <a:buNone/>
            </a:pPr>
            <a:r>
              <a:rPr lang="en-US" dirty="0"/>
              <a:t>On the other side, </a:t>
            </a:r>
            <a:r>
              <a:rPr lang="en-US" dirty="0">
                <a:solidFill>
                  <a:srgbClr val="FF0000"/>
                </a:solidFill>
              </a:rPr>
              <a:t>people who have roles that are devalued or marginalized have a harder time accessing those good things.</a:t>
            </a:r>
            <a:endParaRPr lang="en-US" dirty="0"/>
          </a:p>
        </p:txBody>
      </p:sp>
    </p:spTree>
    <p:extLst>
      <p:ext uri="{BB962C8B-B14F-4D97-AF65-F5344CB8AC3E}">
        <p14:creationId xmlns:p14="http://schemas.microsoft.com/office/powerpoint/2010/main" val="2986151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627F044-F48F-49CA-860F-E25870FB3178}"/>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dirty="0">
                <a:solidFill>
                  <a:srgbClr val="FFFFFF"/>
                </a:solidFill>
              </a:rPr>
              <a:t>Tips for Building Friendships</a:t>
            </a: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2" descr="A group of people posing for the camera&#10;&#10;Description automatically generated">
            <a:extLst>
              <a:ext uri="{FF2B5EF4-FFF2-40B4-BE49-F238E27FC236}">
                <a16:creationId xmlns:a16="http://schemas.microsoft.com/office/drawing/2014/main" id="{EF15784F-C5C1-4DF7-9BE8-65B96F72BEC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 b="21674"/>
          <a:stretch/>
        </p:blipFill>
        <p:spPr bwMode="auto">
          <a:xfrm>
            <a:off x="1258859" y="1120046"/>
            <a:ext cx="5635819" cy="35095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562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C9F4-A22D-484B-8167-507C0864B839}"/>
              </a:ext>
            </a:extLst>
          </p:cNvPr>
          <p:cNvSpPr>
            <a:spLocks noGrp="1"/>
          </p:cNvSpPr>
          <p:nvPr>
            <p:ph type="title"/>
          </p:nvPr>
        </p:nvSpPr>
        <p:spPr/>
        <p:txBody>
          <a:bodyPr/>
          <a:lstStyle/>
          <a:p>
            <a:r>
              <a:rPr lang="en-US" dirty="0"/>
              <a:t>This is a team effort. </a:t>
            </a:r>
            <a:br>
              <a:rPr lang="en-US" dirty="0"/>
            </a:br>
            <a:endParaRPr lang="en-US" dirty="0"/>
          </a:p>
        </p:txBody>
      </p:sp>
      <p:sp>
        <p:nvSpPr>
          <p:cNvPr id="3" name="Content Placeholder 2">
            <a:extLst>
              <a:ext uri="{FF2B5EF4-FFF2-40B4-BE49-F238E27FC236}">
                <a16:creationId xmlns:a16="http://schemas.microsoft.com/office/drawing/2014/main" id="{B34CF263-AFB4-4A49-A09E-4C820936776A}"/>
              </a:ext>
            </a:extLst>
          </p:cNvPr>
          <p:cNvSpPr>
            <a:spLocks noGrp="1"/>
          </p:cNvSpPr>
          <p:nvPr>
            <p:ph idx="1"/>
          </p:nvPr>
        </p:nvSpPr>
        <p:spPr/>
        <p:txBody>
          <a:bodyPr>
            <a:normAutofit fontScale="92500"/>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Perhaps it’s not a direct care staff who actually goes on the bird watch, but it’s their job to assist the person as they get dressed, fed, and ensure they have their binoculars. </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The nurse has to prep any medications to be taken on-site.</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The program manager might need to allow direct staff to flex their hours that week or do a swap with another staff person who really enjoys being outside to take the person.</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You are the bridge builder (facilitator/initiator) and part of your role is to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recruit welcomers</a:t>
            </a:r>
            <a:r>
              <a:rPr lang="en-US" sz="2400" dirty="0">
                <a:effectLst/>
                <a:latin typeface="Calibri" panose="020F0502020204030204" pitchFamily="34" charset="0"/>
                <a:ea typeface="Calibri" panose="020F0502020204030204" pitchFamily="34" charset="0"/>
                <a:cs typeface="Times New Roman" panose="02020603050405020304" pitchFamily="18" charset="0"/>
              </a:rPr>
              <a:t> in the community.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080468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D2C82-7D32-482D-B6D1-AFC03B4CF63C}"/>
              </a:ext>
            </a:extLst>
          </p:cNvPr>
          <p:cNvSpPr>
            <a:spLocks noGrp="1"/>
          </p:cNvSpPr>
          <p:nvPr>
            <p:ph type="title"/>
          </p:nvPr>
        </p:nvSpPr>
        <p:spPr/>
        <p:txBody>
          <a:bodyPr/>
          <a:lstStyle/>
          <a:p>
            <a:r>
              <a:rPr lang="en-US" dirty="0"/>
              <a:t>Be the </a:t>
            </a:r>
            <a:r>
              <a:rPr lang="en-US" i="1" dirty="0"/>
              <a:t>champion</a:t>
            </a:r>
            <a:r>
              <a:rPr lang="en-US" dirty="0"/>
              <a:t> by role modeling!</a:t>
            </a:r>
            <a:br>
              <a:rPr lang="en-US" dirty="0"/>
            </a:br>
            <a:endParaRPr lang="en-US" dirty="0"/>
          </a:p>
        </p:txBody>
      </p:sp>
      <p:sp>
        <p:nvSpPr>
          <p:cNvPr id="3" name="Content Placeholder 2">
            <a:extLst>
              <a:ext uri="{FF2B5EF4-FFF2-40B4-BE49-F238E27FC236}">
                <a16:creationId xmlns:a16="http://schemas.microsoft.com/office/drawing/2014/main" id="{FDA8C282-F914-4E05-A252-C6C06ABB6763}"/>
              </a:ext>
            </a:extLst>
          </p:cNvPr>
          <p:cNvSpPr>
            <a:spLocks noGrp="1"/>
          </p:cNvSpPr>
          <p:nvPr>
            <p:ph idx="1"/>
          </p:nvPr>
        </p:nvSpPr>
        <p:spPr/>
        <p:txBody>
          <a:bodyPr>
            <a:normAutofit fontScale="92500" lnSpcReduction="20000"/>
          </a:bodyPr>
          <a:lstStyle/>
          <a:p>
            <a:pPr marL="0" indent="0">
              <a:buNone/>
            </a:pPr>
            <a:r>
              <a:rPr lang="en-US" sz="3000" dirty="0">
                <a:effectLst/>
                <a:latin typeface="Calibri" panose="020F0502020204030204" pitchFamily="34" charset="0"/>
                <a:ea typeface="Calibri" panose="020F0502020204030204" pitchFamily="34" charset="0"/>
                <a:cs typeface="Times New Roman" panose="02020603050405020304" pitchFamily="18" charset="0"/>
              </a:rPr>
              <a:t>Train other staff by bringing them along, helping them know how to support relationships.</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You are also role modeling respectful and supportive interactions for the people in the community. How you give support, directions, and guidance—using positive language, encouraging independence, using an age-appropriate tone, etc.—is crucial. </a:t>
            </a: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Many folks often have little experience interacting with people with disabilities and may be hesitant or not comfortable. Your thoughtfulness can make the difference for someone who might be a potential new friend!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46342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D2999-B356-46C8-8433-50EFCF136A20}"/>
              </a:ext>
            </a:extLst>
          </p:cNvPr>
          <p:cNvSpPr>
            <a:spLocks noGrp="1"/>
          </p:cNvSpPr>
          <p:nvPr>
            <p:ph type="title"/>
          </p:nvPr>
        </p:nvSpPr>
        <p:spPr>
          <a:xfrm>
            <a:off x="4965430" y="629268"/>
            <a:ext cx="6586491" cy="1286160"/>
          </a:xfrm>
        </p:spPr>
        <p:txBody>
          <a:bodyPr anchor="b">
            <a:normAutofit/>
          </a:bodyPr>
          <a:lstStyle/>
          <a:p>
            <a:r>
              <a:rPr lang="en-US">
                <a:effectLst/>
                <a:latin typeface="Calibri" panose="020F0502020204030204" pitchFamily="34" charset="0"/>
                <a:ea typeface="Calibri" panose="020F0502020204030204" pitchFamily="34" charset="0"/>
                <a:cs typeface="Times New Roman" panose="02020603050405020304" pitchFamily="18" charset="0"/>
              </a:rPr>
              <a:t>Be prepared to participate.</a:t>
            </a:r>
            <a:endParaRPr lang="en-US" dirty="0"/>
          </a:p>
        </p:txBody>
      </p:sp>
      <p:sp>
        <p:nvSpPr>
          <p:cNvPr id="3" name="Content Placeholder 2">
            <a:extLst>
              <a:ext uri="{FF2B5EF4-FFF2-40B4-BE49-F238E27FC236}">
                <a16:creationId xmlns:a16="http://schemas.microsoft.com/office/drawing/2014/main" id="{F25B05E9-9A99-49BF-8B4B-D42AC45E99E3}"/>
              </a:ext>
            </a:extLst>
          </p:cNvPr>
          <p:cNvSpPr>
            <a:spLocks noGrp="1"/>
          </p:cNvSpPr>
          <p:nvPr>
            <p:ph idx="1"/>
          </p:nvPr>
        </p:nvSpPr>
        <p:spPr>
          <a:xfrm>
            <a:off x="4965431" y="2438400"/>
            <a:ext cx="6586489" cy="3785419"/>
          </a:xfrm>
        </p:spPr>
        <p:txBody>
          <a:bodyPr>
            <a:normAutofit lnSpcReduction="10000"/>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How staff or family members act in the program and how engaged they are plays a big role in how accepted the person with a disability can be. </a:t>
            </a: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rPr>
              <a:t>If the activity is also for adults, the staff or family member can participate too. </a:t>
            </a:r>
            <a:r>
              <a:rPr lang="en-US" dirty="0">
                <a:effectLst/>
                <a:latin typeface="Calibri" panose="020F0502020204030204" pitchFamily="34" charset="0"/>
                <a:ea typeface="Calibri" panose="020F0502020204030204" pitchFamily="34" charset="0"/>
                <a:cs typeface="Times New Roman" panose="02020603050405020304" pitchFamily="18" charset="0"/>
              </a:rPr>
              <a:t>You can ask for a waived fee for staff as a reasonable modification</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6" name="Picture 5" descr="See the source image">
            <a:extLst>
              <a:ext uri="{FF2B5EF4-FFF2-40B4-BE49-F238E27FC236}">
                <a16:creationId xmlns:a16="http://schemas.microsoft.com/office/drawing/2014/main" id="{587A60EF-6331-46F9-8AFD-FB0DD35F68B7}"/>
              </a:ext>
            </a:extLst>
          </p:cNvPr>
          <p:cNvPicPr/>
          <p:nvPr/>
        </p:nvPicPr>
        <p:blipFill rotWithShape="1">
          <a:blip r:embed="rId3" cstate="print">
            <a:extLst>
              <a:ext uri="{28A0092B-C50C-407E-A947-70E740481C1C}">
                <a14:useLocalDpi xmlns:a14="http://schemas.microsoft.com/office/drawing/2010/main" val="0"/>
              </a:ext>
            </a:extLst>
          </a:blip>
          <a:srcRect l="20858" r="28402"/>
          <a:stretch/>
        </p:blipFill>
        <p:spPr bwMode="auto">
          <a:xfrm>
            <a:off x="20" y="10"/>
            <a:ext cx="4635571" cy="6857990"/>
          </a:xfrm>
          <a:prstGeom prst="rect">
            <a:avLst/>
          </a:prstGeom>
          <a:noFill/>
          <a:effectLst/>
          <a:extLst>
            <a:ext uri="{53640926-AAD7-44D8-BBD7-CCE9431645EC}">
              <a14:shadowObscured xmlns:a14="http://schemas.microsoft.com/office/drawing/2010/main"/>
            </a:ext>
          </a:extLst>
        </p:spPr>
      </p:pic>
      <p:cxnSp>
        <p:nvCxnSpPr>
          <p:cNvPr id="22"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9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4424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D2BF3-2184-4027-9DDA-18E39A5B9C23}"/>
              </a:ext>
            </a:extLst>
          </p:cNvPr>
          <p:cNvSpPr>
            <a:spLocks noGrp="1"/>
          </p:cNvSpPr>
          <p:nvPr>
            <p:ph type="title"/>
          </p:nvPr>
        </p:nvSpPr>
        <p:spPr>
          <a:xfrm>
            <a:off x="965199" y="851517"/>
            <a:ext cx="5130795" cy="1461778"/>
          </a:xfrm>
        </p:spPr>
        <p:txBody>
          <a:bodyPr>
            <a:normAutofit/>
          </a:bodyPr>
          <a:lstStyle/>
          <a:p>
            <a:r>
              <a:rPr lang="en-US" sz="4000" dirty="0">
                <a:latin typeface="Calibri" panose="020F0502020204030204" pitchFamily="34" charset="0"/>
                <a:cs typeface="Times New Roman" panose="02020603050405020304" pitchFamily="18" charset="0"/>
              </a:rPr>
              <a:t>Supporter Role</a:t>
            </a:r>
            <a:endParaRPr lang="en-US" sz="4000" dirty="0"/>
          </a:p>
        </p:txBody>
      </p:sp>
      <p:sp>
        <p:nvSpPr>
          <p:cNvPr id="3" name="Content Placeholder 2">
            <a:extLst>
              <a:ext uri="{FF2B5EF4-FFF2-40B4-BE49-F238E27FC236}">
                <a16:creationId xmlns:a16="http://schemas.microsoft.com/office/drawing/2014/main" id="{F61058B3-A265-42F8-A877-5D6DB432A651}"/>
              </a:ext>
            </a:extLst>
          </p:cNvPr>
          <p:cNvSpPr>
            <a:spLocks noGrp="1"/>
          </p:cNvSpPr>
          <p:nvPr>
            <p:ph idx="1"/>
          </p:nvPr>
        </p:nvSpPr>
        <p:spPr>
          <a:xfrm>
            <a:off x="965200" y="2470248"/>
            <a:ext cx="4048344" cy="3536236"/>
          </a:xfrm>
        </p:spPr>
        <p:txBody>
          <a:bodyPr>
            <a:normAutofit/>
          </a:bodyPr>
          <a:lstStyle/>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You are kind of like a backseat friendship driver, trying to be as invisible as you can, but also stepping in as needed, in a way that feels as small as possible to get the effect you want.</a:t>
            </a:r>
            <a:endParaRPr lang="en-US" sz="2400" dirty="0"/>
          </a:p>
        </p:txBody>
      </p:sp>
      <p:sp>
        <p:nvSpPr>
          <p:cNvPr id="29" name="Freeform: Shape 28">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Bridge scene outline">
            <a:extLst>
              <a:ext uri="{FF2B5EF4-FFF2-40B4-BE49-F238E27FC236}">
                <a16:creationId xmlns:a16="http://schemas.microsoft.com/office/drawing/2014/main" id="{BE17A2CF-0A21-4639-ABE3-70F619451B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40321031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7B1C7-30B8-43DA-9510-33D3A88A6501}"/>
              </a:ext>
            </a:extLst>
          </p:cNvPr>
          <p:cNvSpPr>
            <a:spLocks noGrp="1"/>
          </p:cNvSpPr>
          <p:nvPr>
            <p:ph type="title"/>
          </p:nvPr>
        </p:nvSpPr>
        <p:spPr>
          <a:xfrm>
            <a:off x="960100" y="978102"/>
            <a:ext cx="10588434" cy="1062644"/>
          </a:xfrm>
        </p:spPr>
        <p:txBody>
          <a:bodyPr anchor="b">
            <a:normAutofit/>
          </a:bodyPr>
          <a:lstStyle/>
          <a:p>
            <a:r>
              <a:rPr lang="en-US" dirty="0"/>
              <a:t>A Note on Safety</a:t>
            </a:r>
          </a:p>
        </p:txBody>
      </p:sp>
      <p:cxnSp>
        <p:nvCxnSpPr>
          <p:cNvPr id="15" name="Straight Connector 14">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Graphic 5" descr="Cycle with people outline">
            <a:extLst>
              <a:ext uri="{FF2B5EF4-FFF2-40B4-BE49-F238E27FC236}">
                <a16:creationId xmlns:a16="http://schemas.microsoft.com/office/drawing/2014/main" id="{5A7E617B-9320-46F0-87FC-18C1FAB4B1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23DFBFA5-6CE4-4DD9-BDBB-2B587C977E01}"/>
              </a:ext>
            </a:extLst>
          </p:cNvPr>
          <p:cNvSpPr>
            <a:spLocks noGrp="1"/>
          </p:cNvSpPr>
          <p:nvPr>
            <p:ph idx="1"/>
          </p:nvPr>
        </p:nvSpPr>
        <p:spPr>
          <a:xfrm>
            <a:off x="4955354" y="2682433"/>
            <a:ext cx="6282169" cy="3215749"/>
          </a:xfrm>
        </p:spPr>
        <p:txBody>
          <a:bodyPr>
            <a:normAutofit/>
          </a:bodyPr>
          <a:lstStyle/>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a:effectLst/>
                <a:latin typeface="Calibri" panose="020F0502020204030204" pitchFamily="34" charset="0"/>
                <a:ea typeface="Calibri" panose="020F0502020204030204" pitchFamily="34" charset="0"/>
                <a:cs typeface="Times New Roman" panose="02020603050405020304" pitchFamily="18" charset="0"/>
              </a:rPr>
              <a:t>Perkse notes that there is “always risk and a chance for failure and pain” in any attempt to build close relationships, but that we “have yet to completely evaluate what we do to the human dignity of a person when such relationships are denied” (p. 198).</a:t>
            </a:r>
          </a:p>
          <a:p>
            <a:pPr marL="0" indent="0">
              <a:buNone/>
            </a:pPr>
            <a:endParaRPr lang="en-US" sz="2400"/>
          </a:p>
        </p:txBody>
      </p:sp>
    </p:spTree>
    <p:extLst>
      <p:ext uri="{BB962C8B-B14F-4D97-AF65-F5344CB8AC3E}">
        <p14:creationId xmlns:p14="http://schemas.microsoft.com/office/powerpoint/2010/main" val="1838186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3FDC-5142-4F60-932F-E7C83EB05D6D}"/>
              </a:ext>
            </a:extLst>
          </p:cNvPr>
          <p:cNvSpPr>
            <a:spLocks noGrp="1"/>
          </p:cNvSpPr>
          <p:nvPr>
            <p:ph type="title"/>
          </p:nvPr>
        </p:nvSpPr>
        <p:spPr/>
        <p:txBody>
          <a:bodyPr/>
          <a:lstStyle/>
          <a:p>
            <a:r>
              <a:rPr lang="en-US" dirty="0"/>
              <a:t>A note on Safety (continued)</a:t>
            </a:r>
          </a:p>
        </p:txBody>
      </p:sp>
      <p:sp>
        <p:nvSpPr>
          <p:cNvPr id="3" name="Content Placeholder 2">
            <a:extLst>
              <a:ext uri="{FF2B5EF4-FFF2-40B4-BE49-F238E27FC236}">
                <a16:creationId xmlns:a16="http://schemas.microsoft.com/office/drawing/2014/main" id="{E87B7457-DB83-4EBD-B55C-B472508E568C}"/>
              </a:ext>
            </a:extLst>
          </p:cNvPr>
          <p:cNvSpPr>
            <a:spLocks noGrp="1"/>
          </p:cNvSpPr>
          <p:nvPr>
            <p:ph idx="1"/>
          </p:nvPr>
        </p:nvSpPr>
        <p:spPr/>
        <p:txBody>
          <a:bodyPr>
            <a:normAutofit/>
          </a:bodyPr>
          <a:lstStyle/>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In Massachusetts, the Department of Developmental Services has developed a position paper and other great resources available at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www.mass.gov/lists/dds-social-inclusion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2400" dirty="0">
              <a:latin typeface="Calibri" panose="020F0502020204030204" pitchFamily="34" charset="0"/>
              <a:cs typeface="Times New Roman" panose="02020603050405020304" pitchFamily="18" charset="0"/>
            </a:endParaRP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requirement to undergo a fingerprint check does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a:t>
            </a:r>
            <a:r>
              <a:rPr lang="en-US" sz="2400" dirty="0">
                <a:effectLst/>
                <a:latin typeface="Calibri" panose="020F0502020204030204" pitchFamily="34" charset="0"/>
                <a:ea typeface="Calibri" panose="020F0502020204030204" pitchFamily="34" charset="0"/>
                <a:cs typeface="Times New Roman" panose="02020603050405020304" pitchFamily="18" charset="0"/>
              </a:rPr>
              <a:t>, in most instances, apply to family members, friends, or acquaintances of individuals we support . . . someone through a local organization, church, social group, or other activity and that person assists the individual we support to participate in the activity through rides or other assistance . . . would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a:t>
            </a:r>
            <a:r>
              <a:rPr lang="en-US" sz="2400" dirty="0">
                <a:effectLst/>
                <a:latin typeface="Calibri" panose="020F0502020204030204" pitchFamily="34" charset="0"/>
                <a:ea typeface="Calibri" panose="020F0502020204030204" pitchFamily="34" charset="0"/>
                <a:cs typeface="Times New Roman" panose="02020603050405020304" pitchFamily="18" charset="0"/>
              </a:rPr>
              <a:t> have to undergo a DDS background check…”</a:t>
            </a:r>
            <a:endParaRPr lang="en-US" sz="3600" dirty="0"/>
          </a:p>
        </p:txBody>
      </p:sp>
    </p:spTree>
    <p:extLst>
      <p:ext uri="{BB962C8B-B14F-4D97-AF65-F5344CB8AC3E}">
        <p14:creationId xmlns:p14="http://schemas.microsoft.com/office/powerpoint/2010/main" val="18518167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49AB5BD-3AE7-4228-BBE2-B449930FA32D}"/>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Making the “Invitation”</a:t>
            </a:r>
          </a:p>
        </p:txBody>
      </p:sp>
      <p:sp>
        <p:nvSpPr>
          <p:cNvPr id="3" name="Content Placeholder 2">
            <a:extLst>
              <a:ext uri="{FF2B5EF4-FFF2-40B4-BE49-F238E27FC236}">
                <a16:creationId xmlns:a16="http://schemas.microsoft.com/office/drawing/2014/main" id="{313059E2-F9FC-448D-871D-FB5E9A90F29A}"/>
              </a:ext>
            </a:extLst>
          </p:cNvPr>
          <p:cNvSpPr>
            <a:spLocks noGrp="1"/>
          </p:cNvSpPr>
          <p:nvPr>
            <p:ph idx="1"/>
          </p:nvPr>
        </p:nvSpPr>
        <p:spPr>
          <a:xfrm>
            <a:off x="4978708" y="563919"/>
            <a:ext cx="6525220" cy="5978614"/>
          </a:xfrm>
        </p:spPr>
        <p:txBody>
          <a:bodyPr anchor="ctr">
            <a:normAutofit/>
          </a:bodyPr>
          <a:lstStyle/>
          <a:p>
            <a:pPr marL="0" indent="0">
              <a:buNone/>
            </a:pPr>
            <a:endParaRPr lang="en-US" sz="1900" dirty="0"/>
          </a:p>
          <a:p>
            <a:pPr marL="0" indent="0">
              <a:buNone/>
            </a:pPr>
            <a:r>
              <a:rPr lang="en-US" sz="1900" dirty="0"/>
              <a:t>Deborah Reidy &amp; Tom Doody teach that there are several important elements in the art of the invitation:</a:t>
            </a:r>
          </a:p>
          <a:p>
            <a:pPr marL="0" indent="0" algn="ctr">
              <a:buNone/>
            </a:pPr>
            <a:r>
              <a:rPr lang="en-US" sz="1900" b="1" dirty="0"/>
              <a:t>Important Elements in Recruiting the Welcomer</a:t>
            </a:r>
            <a:br>
              <a:rPr lang="en-US" sz="1900" b="1" dirty="0"/>
            </a:br>
            <a:endParaRPr lang="en-US" sz="1900" b="1" dirty="0"/>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Show genuine enthusiasm about the person’s and the potential friend’s gifts and potential.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Communicate the benefits for us all—for the benefit of the community.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Communicate the ask as an invitation rather than an exhortation.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Be clear and honest about the invitation.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Create some time and space for consideration.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Carefully gauge the level of commitment being asked.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Be gently persistent, with the other’s permission.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Remember how important this is for the people we serve—and our commitment to address their pressing needs.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900" dirty="0"/>
          </a:p>
        </p:txBody>
      </p:sp>
    </p:spTree>
    <p:extLst>
      <p:ext uri="{BB962C8B-B14F-4D97-AF65-F5344CB8AC3E}">
        <p14:creationId xmlns:p14="http://schemas.microsoft.com/office/powerpoint/2010/main" val="7634390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352E689-191D-4F61-BACB-739909FE96A6}"/>
              </a:ext>
            </a:extLst>
          </p:cNvPr>
          <p:cNvSpPr>
            <a:spLocks noGrp="1"/>
          </p:cNvSpPr>
          <p:nvPr>
            <p:ph type="title"/>
          </p:nvPr>
        </p:nvSpPr>
        <p:spPr>
          <a:xfrm>
            <a:off x="958506" y="800392"/>
            <a:ext cx="10264697" cy="1212102"/>
          </a:xfrm>
        </p:spPr>
        <p:txBody>
          <a:bodyPr>
            <a:normAutofit/>
          </a:bodyPr>
          <a:lstStyle/>
          <a:p>
            <a:pPr marL="0" marR="0">
              <a:spcBef>
                <a:spcPts val="200"/>
              </a:spcBef>
              <a:spcAft>
                <a:spcPts val="0"/>
              </a:spcAft>
            </a:pPr>
            <a:r>
              <a:rPr lang="en-US" sz="4000" dirty="0">
                <a:solidFill>
                  <a:srgbClr val="FFFFFF"/>
                </a:solidFill>
              </a:rPr>
              <a:t>One Person at a Time…</a:t>
            </a:r>
          </a:p>
        </p:txBody>
      </p:sp>
      <p:sp>
        <p:nvSpPr>
          <p:cNvPr id="3" name="Content Placeholder 2">
            <a:extLst>
              <a:ext uri="{FF2B5EF4-FFF2-40B4-BE49-F238E27FC236}">
                <a16:creationId xmlns:a16="http://schemas.microsoft.com/office/drawing/2014/main" id="{9EAD138C-B406-46BF-AFD0-EC0DA11699A2}"/>
              </a:ext>
            </a:extLst>
          </p:cNvPr>
          <p:cNvSpPr>
            <a:spLocks noGrp="1"/>
          </p:cNvSpPr>
          <p:nvPr>
            <p:ph idx="1"/>
          </p:nvPr>
        </p:nvSpPr>
        <p:spPr>
          <a:xfrm>
            <a:off x="1367624" y="2490436"/>
            <a:ext cx="9708995" cy="3567173"/>
          </a:xfrm>
        </p:spPr>
        <p:txBody>
          <a:bodyPr anchor="ctr">
            <a:normAutofit/>
          </a:bodyPr>
          <a:lstStyle/>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Beware of inviting multiple people with disabilities to the same group. </a:t>
            </a:r>
          </a:p>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The Welcomers, the other members of the group, and the person you support will find it far more effective to work on inclusion one person at a time.  </a:t>
            </a:r>
          </a:p>
        </p:txBody>
      </p:sp>
    </p:spTree>
    <p:extLst>
      <p:ext uri="{BB962C8B-B14F-4D97-AF65-F5344CB8AC3E}">
        <p14:creationId xmlns:p14="http://schemas.microsoft.com/office/powerpoint/2010/main" val="5195239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099EF62-15D9-474A-94EA-3D65996B57E3}"/>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effectLst/>
                <a:latin typeface="Calibri" panose="020F0502020204030204" pitchFamily="34" charset="0"/>
                <a:ea typeface="Calibri" panose="020F0502020204030204" pitchFamily="34" charset="0"/>
              </a:rPr>
              <a:t>Be OK with moving on…</a:t>
            </a:r>
            <a:endParaRPr lang="en-US" sz="4000" dirty="0">
              <a:solidFill>
                <a:srgbClr val="FFFFFF"/>
              </a:solidFill>
            </a:endParaRPr>
          </a:p>
        </p:txBody>
      </p:sp>
      <p:sp>
        <p:nvSpPr>
          <p:cNvPr id="3" name="Content Placeholder 2">
            <a:extLst>
              <a:ext uri="{FF2B5EF4-FFF2-40B4-BE49-F238E27FC236}">
                <a16:creationId xmlns:a16="http://schemas.microsoft.com/office/drawing/2014/main" id="{8F846098-2E1E-49D1-87D5-8FD262A1DDCA}"/>
              </a:ext>
            </a:extLst>
          </p:cNvPr>
          <p:cNvSpPr>
            <a:spLocks noGrp="1"/>
          </p:cNvSpPr>
          <p:nvPr>
            <p:ph idx="1"/>
          </p:nvPr>
        </p:nvSpPr>
        <p:spPr>
          <a:xfrm>
            <a:off x="1367624" y="2490436"/>
            <a:ext cx="9708995" cy="3567173"/>
          </a:xfrm>
        </p:spPr>
        <p:txBody>
          <a:bodyPr anchor="ctr">
            <a:normAutofit/>
          </a:bodyPr>
          <a:lstStyle/>
          <a:p>
            <a:r>
              <a:rPr lang="en-US" sz="2400" dirty="0">
                <a:effectLst/>
                <a:latin typeface="Calibri" panose="020F0502020204030204" pitchFamily="34" charset="0"/>
                <a:ea typeface="Calibri" panose="020F0502020204030204" pitchFamily="34" charset="0"/>
              </a:rPr>
              <a:t>Sometimes, friendships don’t turn out the way we’d like. </a:t>
            </a:r>
            <a:r>
              <a:rPr lang="en-US" sz="2400" dirty="0">
                <a:effectLst/>
                <a:latin typeface="Calibri" panose="020F0502020204030204" pitchFamily="34" charset="0"/>
                <a:ea typeface="Calibri" panose="020F0502020204030204" pitchFamily="34" charset="0"/>
                <a:cs typeface="Times New Roman" panose="02020603050405020304" pitchFamily="18" charset="0"/>
              </a:rPr>
              <a:t>You think you’re going to connect with someone and it just doesn’t work. That’s OK! </a:t>
            </a:r>
          </a:p>
          <a:p>
            <a:endParaRPr lang="en-US" sz="2400" dirty="0">
              <a:latin typeface="Calibri" panose="020F0502020204030204" pitchFamily="34" charset="0"/>
              <a:cs typeface="Times New Roman" panose="02020603050405020304" pitchFamily="18" charset="0"/>
            </a:endParaRPr>
          </a:p>
          <a:p>
            <a:endParaRPr lang="en-US" sz="2400" dirty="0">
              <a:latin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rPr>
              <a:t>Recognize unhealthy relationships and end the relationship</a:t>
            </a:r>
            <a:endParaRPr lang="en-US" sz="2400" dirty="0"/>
          </a:p>
        </p:txBody>
      </p:sp>
    </p:spTree>
    <p:extLst>
      <p:ext uri="{BB962C8B-B14F-4D97-AF65-F5344CB8AC3E}">
        <p14:creationId xmlns:p14="http://schemas.microsoft.com/office/powerpoint/2010/main" val="3900440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D277-CA1A-476B-BD5E-1C4D35589A37}"/>
              </a:ext>
            </a:extLst>
          </p:cNvPr>
          <p:cNvSpPr>
            <a:spLocks noGrp="1"/>
          </p:cNvSpPr>
          <p:nvPr>
            <p:ph type="title"/>
          </p:nvPr>
        </p:nvSpPr>
        <p:spPr/>
        <p:txBody>
          <a:bodyPr/>
          <a:lstStyle/>
          <a:p>
            <a:r>
              <a:rPr lang="en-US" dirty="0"/>
              <a:t>Valued Roles</a:t>
            </a:r>
          </a:p>
        </p:txBody>
      </p:sp>
      <p:graphicFrame>
        <p:nvGraphicFramePr>
          <p:cNvPr id="5" name="Content Placeholder 2">
            <a:extLst>
              <a:ext uri="{FF2B5EF4-FFF2-40B4-BE49-F238E27FC236}">
                <a16:creationId xmlns:a16="http://schemas.microsoft.com/office/drawing/2014/main" id="{F6E9964B-1696-45CE-B7E9-9C59052FED0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385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2D5989-483E-40F5-B0AE-01ACC4053261}"/>
              </a:ext>
            </a:extLst>
          </p:cNvPr>
          <p:cNvSpPr>
            <a:spLocks noGrp="1"/>
          </p:cNvSpPr>
          <p:nvPr>
            <p:ph type="title"/>
          </p:nvPr>
        </p:nvSpPr>
        <p:spPr>
          <a:xfrm>
            <a:off x="1848465" y="3298722"/>
            <a:ext cx="8495070" cy="1784402"/>
          </a:xfrm>
        </p:spPr>
        <p:txBody>
          <a:bodyPr vert="horz" lIns="91440" tIns="45720" rIns="91440" bIns="45720" rtlCol="0" anchor="b">
            <a:normAutofit/>
          </a:bodyPr>
          <a:lstStyle/>
          <a:p>
            <a:pPr algn="ctr"/>
            <a:r>
              <a:rPr lang="en-US" sz="6000" kern="1200">
                <a:solidFill>
                  <a:srgbClr val="FFFFFF"/>
                </a:solidFill>
                <a:latin typeface="+mj-lt"/>
                <a:ea typeface="+mj-ea"/>
                <a:cs typeface="+mj-cs"/>
              </a:rPr>
              <a:t>Building &amp; Supporting Friendships</a:t>
            </a:r>
          </a:p>
        </p:txBody>
      </p:sp>
      <p:sp>
        <p:nvSpPr>
          <p:cNvPr id="27" name="Oval 26">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descr="Cheers outline">
            <a:extLst>
              <a:ext uri="{FF2B5EF4-FFF2-40B4-BE49-F238E27FC236}">
                <a16:creationId xmlns:a16="http://schemas.microsoft.com/office/drawing/2014/main" id="{AE90344B-6FDB-4586-9260-4EA1B4B543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1109635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44C7-721A-4117-897E-B8C74A89F6B0}"/>
              </a:ext>
            </a:extLst>
          </p:cNvPr>
          <p:cNvSpPr>
            <a:spLocks noGrp="1"/>
          </p:cNvSpPr>
          <p:nvPr>
            <p:ph type="title"/>
          </p:nvPr>
        </p:nvSpPr>
        <p:spPr>
          <a:xfrm>
            <a:off x="4965430" y="629268"/>
            <a:ext cx="6586491" cy="1286160"/>
          </a:xfrm>
        </p:spPr>
        <p:txBody>
          <a:bodyPr anchor="b">
            <a:normAutofit/>
          </a:bodyPr>
          <a:lstStyle/>
          <a:p>
            <a:r>
              <a:rPr lang="en-US" sz="4100" dirty="0"/>
              <a:t>Building &amp; Supporting Friendships</a:t>
            </a:r>
          </a:p>
        </p:txBody>
      </p:sp>
      <p:sp>
        <p:nvSpPr>
          <p:cNvPr id="3" name="Content Placeholder 2">
            <a:extLst>
              <a:ext uri="{FF2B5EF4-FFF2-40B4-BE49-F238E27FC236}">
                <a16:creationId xmlns:a16="http://schemas.microsoft.com/office/drawing/2014/main" id="{0807CF97-83F7-4670-82E6-FE1CF72611D2}"/>
              </a:ext>
            </a:extLst>
          </p:cNvPr>
          <p:cNvSpPr>
            <a:spLocks noGrp="1"/>
          </p:cNvSpPr>
          <p:nvPr>
            <p:ph idx="1"/>
          </p:nvPr>
        </p:nvSpPr>
        <p:spPr>
          <a:xfrm>
            <a:off x="4965431" y="2438400"/>
            <a:ext cx="6586489" cy="3785419"/>
          </a:xfrm>
        </p:spPr>
        <p:txBody>
          <a:bodyPr>
            <a:normAutofit/>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Utilize natural moments in the program.</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common ground.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rPr>
              <a:t>Build reciprocity</a:t>
            </a:r>
            <a:endParaRPr lang="en-US" sz="2000" dirty="0"/>
          </a:p>
        </p:txBody>
      </p:sp>
      <p:pic>
        <p:nvPicPr>
          <p:cNvPr id="5" name="Picture 4" descr="A seedling growing in a dirt field&#10;&#10;Description automatically generated with low confidence">
            <a:extLst>
              <a:ext uri="{FF2B5EF4-FFF2-40B4-BE49-F238E27FC236}">
                <a16:creationId xmlns:a16="http://schemas.microsoft.com/office/drawing/2014/main" id="{38665118-F3EC-45D1-B0E2-AF8359B56AE6}"/>
              </a:ext>
            </a:extLst>
          </p:cNvPr>
          <p:cNvPicPr>
            <a:picLocks noChangeAspect="1"/>
          </p:cNvPicPr>
          <p:nvPr/>
        </p:nvPicPr>
        <p:blipFill rotWithShape="1">
          <a:blip r:embed="rId3"/>
          <a:srcRect l="47324" r="434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1B3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2034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5909E3-627E-4B56-8E24-D8D2DB8191FE}"/>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a:solidFill>
                  <a:srgbClr val="FFFFFF"/>
                </a:solidFill>
                <a:effectLst/>
              </a:rPr>
              <a:t>Recognize moments of opportunity. </a:t>
            </a:r>
            <a:endParaRPr lang="en-US">
              <a:solidFill>
                <a:srgbClr val="FFFFFF"/>
              </a:solidFill>
            </a:endParaRP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a:extLst>
              <a:ext uri="{FF2B5EF4-FFF2-40B4-BE49-F238E27FC236}">
                <a16:creationId xmlns:a16="http://schemas.microsoft.com/office/drawing/2014/main" id="{7BD185CD-90EB-41BE-95DE-CC0106319E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8010"/>
          <a:stretch/>
        </p:blipFill>
        <p:spPr bwMode="auto">
          <a:xfrm>
            <a:off x="1258859" y="1120046"/>
            <a:ext cx="5635819" cy="3509504"/>
          </a:xfrm>
          <a:prstGeom prst="rect">
            <a:avLst/>
          </a:prstGeom>
          <a:noFill/>
        </p:spPr>
      </p:pic>
    </p:spTree>
    <p:extLst>
      <p:ext uri="{BB962C8B-B14F-4D97-AF65-F5344CB8AC3E}">
        <p14:creationId xmlns:p14="http://schemas.microsoft.com/office/powerpoint/2010/main" val="50691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50268FF-5D89-4124-B9FD-9A6C81A33EEF}"/>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3700" dirty="0">
                <a:solidFill>
                  <a:srgbClr val="FFFFFF"/>
                </a:solidFill>
                <a:effectLst/>
              </a:rPr>
              <a:t>Invite to do something fun outside of the program. </a:t>
            </a:r>
            <a:endParaRPr lang="en-US" sz="3700" dirty="0">
              <a:solidFill>
                <a:srgbClr val="FFFFFF"/>
              </a:solidFill>
            </a:endParaRP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descr="Two people standing in front of a building&#10;&#10;Description automatically generated">
            <a:extLst>
              <a:ext uri="{FF2B5EF4-FFF2-40B4-BE49-F238E27FC236}">
                <a16:creationId xmlns:a16="http://schemas.microsoft.com/office/drawing/2014/main" id="{C41BB8CF-47F4-4FE0-87A1-E02B280966F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 b="16974"/>
          <a:stretch/>
        </p:blipFill>
        <p:spPr>
          <a:xfrm>
            <a:off x="1258859" y="1120046"/>
            <a:ext cx="5635819" cy="3509504"/>
          </a:xfrm>
          <a:prstGeom prst="rect">
            <a:avLst/>
          </a:prstGeom>
        </p:spPr>
      </p:pic>
    </p:spTree>
    <p:extLst>
      <p:ext uri="{BB962C8B-B14F-4D97-AF65-F5344CB8AC3E}">
        <p14:creationId xmlns:p14="http://schemas.microsoft.com/office/powerpoint/2010/main" val="2779447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80E014F-5688-40A8-A441-0D28C52778C8}"/>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dirty="0">
                <a:solidFill>
                  <a:srgbClr val="FFFFFF"/>
                </a:solidFill>
                <a:effectLst/>
              </a:rPr>
              <a:t>Help recognize balance in relationships. </a:t>
            </a:r>
            <a:endParaRPr lang="en-US" dirty="0">
              <a:solidFill>
                <a:srgbClr val="FFFFFF"/>
              </a:solidFill>
            </a:endParaRP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descr="C:\Users\Jim\Desktop\water skiing.jpg">
            <a:extLst>
              <a:ext uri="{FF2B5EF4-FFF2-40B4-BE49-F238E27FC236}">
                <a16:creationId xmlns:a16="http://schemas.microsoft.com/office/drawing/2014/main" id="{C696B6F8-07CE-4626-8D80-9D8CA85924F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803" b="11032"/>
          <a:stretch/>
        </p:blipFill>
        <p:spPr bwMode="auto">
          <a:xfrm>
            <a:off x="1258859" y="1120046"/>
            <a:ext cx="5635819" cy="3509504"/>
          </a:xfrm>
          <a:prstGeom prst="rect">
            <a:avLst/>
          </a:prstGeom>
          <a:noFill/>
        </p:spPr>
      </p:pic>
    </p:spTree>
    <p:extLst>
      <p:ext uri="{BB962C8B-B14F-4D97-AF65-F5344CB8AC3E}">
        <p14:creationId xmlns:p14="http://schemas.microsoft.com/office/powerpoint/2010/main" val="21042376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4671FB-D15E-45D9-8FAF-A3C752528951}"/>
              </a:ext>
            </a:extLst>
          </p:cNvPr>
          <p:cNvSpPr>
            <a:spLocks noGrp="1"/>
          </p:cNvSpPr>
          <p:nvPr>
            <p:ph idx="1"/>
          </p:nvPr>
        </p:nvSpPr>
        <p:spPr>
          <a:xfrm>
            <a:off x="838200" y="1440873"/>
            <a:ext cx="10515600" cy="4736090"/>
          </a:xfrm>
        </p:spPr>
        <p:txBody>
          <a:bodyPr/>
          <a:lstStyle/>
          <a:p>
            <a:pPr marL="0" indent="0">
              <a:buNone/>
            </a:pPr>
            <a:endParaRPr lang="en-US" dirty="0"/>
          </a:p>
          <a:p>
            <a:pPr marL="0" indent="0" algn="ctr">
              <a:buNone/>
            </a:pPr>
            <a:r>
              <a:rPr lang="en-US" sz="3200" dirty="0"/>
              <a:t>When it comes to friendships, </a:t>
            </a:r>
          </a:p>
          <a:p>
            <a:pPr marL="0" indent="0" algn="ctr">
              <a:buNone/>
            </a:pPr>
            <a:r>
              <a:rPr lang="en-US" sz="3200" dirty="0"/>
              <a:t>we believe that </a:t>
            </a:r>
            <a:r>
              <a:rPr lang="en-US" sz="3200" b="1" dirty="0"/>
              <a:t>everyone needs friends</a:t>
            </a:r>
            <a:r>
              <a:rPr lang="en-US" sz="3200" dirty="0"/>
              <a:t> </a:t>
            </a:r>
            <a:r>
              <a:rPr lang="en-US" sz="3200" b="1" dirty="0">
                <a:solidFill>
                  <a:srgbClr val="00B050"/>
                </a:solidFill>
              </a:rPr>
              <a:t>now</a:t>
            </a:r>
            <a:r>
              <a:rPr lang="en-US" sz="3200" i="1" dirty="0"/>
              <a:t> </a:t>
            </a:r>
          </a:p>
          <a:p>
            <a:pPr marL="0" indent="0" algn="ctr">
              <a:buNone/>
            </a:pPr>
            <a:r>
              <a:rPr lang="en-US" sz="3200" dirty="0"/>
              <a:t>and </a:t>
            </a:r>
          </a:p>
          <a:p>
            <a:pPr marL="0" indent="0" algn="ctr">
              <a:buNone/>
            </a:pPr>
            <a:r>
              <a:rPr lang="en-US" sz="3200" dirty="0"/>
              <a:t>do not need to be </a:t>
            </a:r>
            <a:r>
              <a:rPr lang="en-US" sz="3200" i="1" dirty="0"/>
              <a:t>“ready” </a:t>
            </a:r>
            <a:r>
              <a:rPr lang="en-US" sz="3200" dirty="0"/>
              <a:t>to make friends!</a:t>
            </a:r>
          </a:p>
          <a:p>
            <a:pPr marL="0" indent="0">
              <a:buNone/>
            </a:pPr>
            <a:endParaRPr lang="en-US" dirty="0"/>
          </a:p>
        </p:txBody>
      </p:sp>
    </p:spTree>
    <p:extLst>
      <p:ext uri="{BB962C8B-B14F-4D97-AF65-F5344CB8AC3E}">
        <p14:creationId xmlns:p14="http://schemas.microsoft.com/office/powerpoint/2010/main" val="3200276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CEBDC-128C-4DAF-B911-F2D2360FC8AB}"/>
              </a:ext>
            </a:extLst>
          </p:cNvPr>
          <p:cNvSpPr>
            <a:spLocks noGrp="1"/>
          </p:cNvSpPr>
          <p:nvPr>
            <p:ph idx="1"/>
          </p:nvPr>
        </p:nvSpPr>
        <p:spPr>
          <a:xfrm>
            <a:off x="419100" y="2058843"/>
            <a:ext cx="11353800" cy="4351338"/>
          </a:xfrm>
        </p:spPr>
        <p:txBody>
          <a:bodyPr>
            <a:normAutofit/>
          </a:bodyPr>
          <a:lstStyle/>
          <a:p>
            <a:pPr marL="0" indent="0" algn="ctr">
              <a:buNone/>
            </a:pPr>
            <a:r>
              <a:rPr lang="en-US" sz="4000" dirty="0"/>
              <a:t>We said at the beginning that everyone needs friends…and </a:t>
            </a:r>
            <a:r>
              <a:rPr lang="en-US" sz="4000" b="1" dirty="0"/>
              <a:t>you </a:t>
            </a:r>
            <a:r>
              <a:rPr lang="en-US" sz="4000" dirty="0"/>
              <a:t>can be the one that helps it happen!</a:t>
            </a:r>
          </a:p>
        </p:txBody>
      </p:sp>
    </p:spTree>
    <p:extLst>
      <p:ext uri="{BB962C8B-B14F-4D97-AF65-F5344CB8AC3E}">
        <p14:creationId xmlns:p14="http://schemas.microsoft.com/office/powerpoint/2010/main" val="3920709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DE995-E89D-4D4E-BF05-AA9EB8AEE726}"/>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sz="3200"/>
              <a:t>Resources</a:t>
            </a:r>
          </a:p>
        </p:txBody>
      </p:sp>
      <p:pic>
        <p:nvPicPr>
          <p:cNvPr id="25" name="Picture 24">
            <a:extLst>
              <a:ext uri="{FF2B5EF4-FFF2-40B4-BE49-F238E27FC236}">
                <a16:creationId xmlns:a16="http://schemas.microsoft.com/office/drawing/2014/main" id="{7B1F5ACC-E9A6-441A-8CF9-5021BB678D8C}"/>
              </a:ext>
            </a:extLst>
          </p:cNvPr>
          <p:cNvPicPr>
            <a:picLocks noChangeAspect="1"/>
          </p:cNvPicPr>
          <p:nvPr/>
        </p:nvPicPr>
        <p:blipFill rotWithShape="1">
          <a:blip r:embed="rId3"/>
          <a:srcRect l="9353" r="17184"/>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1" name="Rectangle 3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8B3E285F-CE2E-4D43-8574-4F0499CC4038}"/>
              </a:ext>
            </a:extLst>
          </p:cNvPr>
          <p:cNvSpPr txBox="1"/>
          <p:nvPr/>
        </p:nvSpPr>
        <p:spPr>
          <a:xfrm>
            <a:off x="7255564" y="1744877"/>
            <a:ext cx="4619279" cy="4381500"/>
          </a:xfrm>
          <a:prstGeom prst="rect">
            <a:avLst/>
          </a:prstGeom>
        </p:spPr>
        <p:txBody>
          <a:bodyPr vert="horz" lIns="91440" tIns="45720" rIns="91440" bIns="45720" rtlCol="0" anchor="ctr">
            <a:normAutofit/>
          </a:bodyPr>
          <a:lstStyle/>
          <a:p>
            <a:pPr>
              <a:lnSpc>
                <a:spcPct val="90000"/>
              </a:lnSpc>
              <a:spcBef>
                <a:spcPts val="1000"/>
              </a:spcBef>
            </a:pPr>
            <a:r>
              <a:rPr lang="en-US" sz="2000" kern="1200" dirty="0" err="1">
                <a:solidFill>
                  <a:schemeClr val="tx1"/>
                </a:solidFill>
                <a:latin typeface="+mn-lt"/>
                <a:ea typeface="+mn-ea"/>
                <a:cs typeface="+mn-cs"/>
              </a:rPr>
              <a:t>Chenine</a:t>
            </a:r>
            <a:r>
              <a:rPr lang="en-US" sz="2000" kern="1200" dirty="0">
                <a:solidFill>
                  <a:schemeClr val="tx1"/>
                </a:solidFill>
                <a:latin typeface="+mn-lt"/>
                <a:ea typeface="+mn-ea"/>
                <a:cs typeface="+mn-cs"/>
              </a:rPr>
              <a:t> Peloquin, author of the toolkit:</a:t>
            </a:r>
          </a:p>
          <a:p>
            <a:pPr>
              <a:lnSpc>
                <a:spcPct val="90000"/>
              </a:lnSpc>
              <a:spcBef>
                <a:spcPts val="1000"/>
              </a:spcBef>
            </a:pPr>
            <a:r>
              <a:rPr lang="en-US" sz="2000" b="0" i="0" dirty="0">
                <a:solidFill>
                  <a:srgbClr val="1A1A1A"/>
                </a:solidFill>
                <a:effectLst/>
                <a:latin typeface="Noto Sans"/>
                <a:hlinkClick r:id="rId4"/>
              </a:rPr>
              <a:t>chenine@playfulpelican.com</a:t>
            </a:r>
            <a:endParaRPr lang="en-US" sz="2000" dirty="0"/>
          </a:p>
          <a:p>
            <a:pPr>
              <a:lnSpc>
                <a:spcPct val="90000"/>
              </a:lnSpc>
              <a:spcBef>
                <a:spcPts val="1000"/>
              </a:spcBef>
            </a:pPr>
            <a:r>
              <a:rPr lang="en-US" sz="2000" kern="1200" dirty="0">
                <a:solidFill>
                  <a:schemeClr val="tx1"/>
                </a:solidFill>
                <a:latin typeface="+mn-lt"/>
                <a:ea typeface="+mn-ea"/>
                <a:cs typeface="+mn-cs"/>
                <a:hlinkClick r:id="rId5"/>
              </a:rPr>
              <a:t>https://theplayfulpelican.wordpress.com/</a:t>
            </a:r>
            <a:endParaRPr lang="en-US" sz="2000" dirty="0"/>
          </a:p>
          <a:p>
            <a:pPr>
              <a:lnSpc>
                <a:spcPct val="90000"/>
              </a:lnSpc>
              <a:spcBef>
                <a:spcPts val="1000"/>
              </a:spcBef>
            </a:pPr>
            <a:endParaRPr lang="en-US" sz="2000" kern="1200" dirty="0">
              <a:solidFill>
                <a:schemeClr val="tx1"/>
              </a:solidFill>
              <a:latin typeface="+mn-lt"/>
              <a:ea typeface="+mn-ea"/>
              <a:cs typeface="+mn-cs"/>
            </a:endParaRPr>
          </a:p>
          <a:p>
            <a:pPr>
              <a:lnSpc>
                <a:spcPct val="90000"/>
              </a:lnSpc>
              <a:spcBef>
                <a:spcPts val="1000"/>
              </a:spcBef>
            </a:pPr>
            <a:r>
              <a:rPr lang="en-US" sz="2000" dirty="0"/>
              <a:t>Pathways to Friendship</a:t>
            </a:r>
          </a:p>
          <a:p>
            <a:pPr>
              <a:lnSpc>
                <a:spcPct val="90000"/>
              </a:lnSpc>
              <a:spcBef>
                <a:spcPts val="1000"/>
              </a:spcBef>
            </a:pPr>
            <a:r>
              <a:rPr lang="en-US" sz="2000" kern="1200" dirty="0">
                <a:solidFill>
                  <a:schemeClr val="tx1"/>
                </a:solidFill>
                <a:latin typeface="+mn-lt"/>
                <a:ea typeface="+mn-ea"/>
                <a:cs typeface="+mn-cs"/>
              </a:rPr>
              <a:t>The Arc of Massachusetts</a:t>
            </a:r>
          </a:p>
          <a:p>
            <a:pPr>
              <a:lnSpc>
                <a:spcPct val="90000"/>
              </a:lnSpc>
              <a:spcBef>
                <a:spcPts val="1000"/>
              </a:spcBef>
            </a:pPr>
            <a:r>
              <a:rPr lang="en-US" sz="2000" kern="1200" dirty="0">
                <a:solidFill>
                  <a:schemeClr val="tx1"/>
                </a:solidFill>
                <a:latin typeface="+mn-lt"/>
                <a:ea typeface="+mn-ea"/>
                <a:cs typeface="+mn-cs"/>
                <a:hlinkClick r:id="rId6"/>
              </a:rPr>
              <a:t>https://thearcofmass.org/friendship</a:t>
            </a:r>
            <a:endParaRPr lang="en-US" sz="2000" kern="1200" dirty="0">
              <a:solidFill>
                <a:schemeClr val="tx1"/>
              </a:solidFill>
              <a:latin typeface="+mn-lt"/>
              <a:ea typeface="+mn-ea"/>
              <a:cs typeface="+mn-cs"/>
            </a:endParaRPr>
          </a:p>
          <a:p>
            <a:pPr>
              <a:lnSpc>
                <a:spcPct val="90000"/>
              </a:lnSpc>
              <a:spcBef>
                <a:spcPts val="1000"/>
              </a:spcBef>
            </a:pPr>
            <a:endParaRPr lang="en-US" sz="2000" kern="1200" dirty="0">
              <a:solidFill>
                <a:schemeClr val="tx1"/>
              </a:solidFill>
              <a:latin typeface="+mn-lt"/>
              <a:ea typeface="+mn-ea"/>
              <a:cs typeface="+mn-cs"/>
            </a:endParaRPr>
          </a:p>
        </p:txBody>
      </p:sp>
    </p:spTree>
    <p:extLst>
      <p:ext uri="{BB962C8B-B14F-4D97-AF65-F5344CB8AC3E}">
        <p14:creationId xmlns:p14="http://schemas.microsoft.com/office/powerpoint/2010/main" val="2516115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4052</TotalTime>
  <Words>10835</Words>
  <Application>Microsoft Office PowerPoint</Application>
  <PresentationFormat>Widescreen</PresentationFormat>
  <Paragraphs>608</Paragraphs>
  <Slides>97</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Calibri</vt:lpstr>
      <vt:lpstr>Calibri Light</vt:lpstr>
      <vt:lpstr>Noto Sans</vt:lpstr>
      <vt:lpstr>Symbol</vt:lpstr>
      <vt:lpstr>Office Theme</vt:lpstr>
      <vt:lpstr>Making Friends in the Community</vt:lpstr>
      <vt:lpstr>Pathways to Friendship: Where You…</vt:lpstr>
      <vt:lpstr>Building a Community of Belonging </vt:lpstr>
      <vt:lpstr>PowerPoint Presentation</vt:lpstr>
      <vt:lpstr>Friendship Is…</vt:lpstr>
      <vt:lpstr>"Call it what it is"  </vt:lpstr>
      <vt:lpstr>"Call it what it is"</vt:lpstr>
      <vt:lpstr>The Client Role and Opportunities to Contribute </vt:lpstr>
      <vt:lpstr>Valued Roles</vt:lpstr>
      <vt:lpstr>PowerPoint Presentation</vt:lpstr>
      <vt:lpstr>PowerPoint Presentation</vt:lpstr>
      <vt:lpstr>Loneliness &amp; Social Isolation </vt:lpstr>
      <vt:lpstr>Loneliness &amp; Social Isolation </vt:lpstr>
      <vt:lpstr>Loneliness &amp; Social Isolation</vt:lpstr>
      <vt:lpstr>Loneliness &amp; Social Isolation</vt:lpstr>
      <vt:lpstr>What about other people already in someone’s life? </vt:lpstr>
      <vt:lpstr>What About Family Members?</vt:lpstr>
      <vt:lpstr>What About Other People with Disabilities?</vt:lpstr>
      <vt:lpstr>What About Staff?</vt:lpstr>
      <vt:lpstr>What About Staff? (continued)</vt:lpstr>
      <vt:lpstr>Who is in their social network?</vt:lpstr>
      <vt:lpstr>Angelina </vt:lpstr>
      <vt:lpstr>Leisure </vt:lpstr>
      <vt:lpstr>Recreation</vt:lpstr>
      <vt:lpstr>Try Something New!</vt:lpstr>
      <vt:lpstr>Choice + Encouragement</vt:lpstr>
      <vt:lpstr>Barriers to Full Participation</vt:lpstr>
      <vt:lpstr>Health Benefits of Recreation</vt:lpstr>
      <vt:lpstr>What about Specialized Programs?</vt:lpstr>
      <vt:lpstr>Specialized Programs</vt:lpstr>
      <vt:lpstr>Specialized Programs</vt:lpstr>
      <vt:lpstr>Civic Engagement </vt:lpstr>
      <vt:lpstr>Civic Engagement</vt:lpstr>
      <vt:lpstr>Mark’s Story</vt:lpstr>
      <vt:lpstr>Studying &amp; Learning from the Ordinary</vt:lpstr>
      <vt:lpstr>Find &amp; Enlist Welcomers</vt:lpstr>
      <vt:lpstr>Faith Communities</vt:lpstr>
      <vt:lpstr>Faith Communities</vt:lpstr>
      <vt:lpstr>Faith Communities</vt:lpstr>
      <vt:lpstr>Roles available in many congregations</vt:lpstr>
      <vt:lpstr>Greg’s Story</vt:lpstr>
      <vt:lpstr>Greg’s Story</vt:lpstr>
      <vt:lpstr>A Valued Role as a Bridge to Friendship</vt:lpstr>
      <vt:lpstr>Lessons from Greg’s Story</vt:lpstr>
      <vt:lpstr>Lessons from Greg’s Story</vt:lpstr>
      <vt:lpstr>Lessons from Greg’s Story</vt:lpstr>
      <vt:lpstr>Lessons from Greg’s Story</vt:lpstr>
      <vt:lpstr>Lessons from Greg’s Story</vt:lpstr>
      <vt:lpstr>Lessons from Greg’s Story</vt:lpstr>
      <vt:lpstr>Tools to Access Opportunities for Friendship</vt:lpstr>
      <vt:lpstr>Focus on Gifts</vt:lpstr>
      <vt:lpstr>Finding Activities</vt:lpstr>
      <vt:lpstr>Try Something New!</vt:lpstr>
      <vt:lpstr>Choice + Encouragement</vt:lpstr>
      <vt:lpstr>What kind of interests, opportunities, and roles are out there that can build  pathways to friendship?</vt:lpstr>
      <vt:lpstr>PowerPoint Presentation</vt:lpstr>
      <vt:lpstr>Where to Start Looking </vt:lpstr>
      <vt:lpstr>What Kind of Roles are Available?</vt:lpstr>
      <vt:lpstr>PowerPoint Presentation</vt:lpstr>
      <vt:lpstr>A Word on Tokenism </vt:lpstr>
      <vt:lpstr>Where in my area can I find it?  </vt:lpstr>
      <vt:lpstr>Where in the area can I find it?</vt:lpstr>
      <vt:lpstr>Community Mapping</vt:lpstr>
      <vt:lpstr>Community Mapping</vt:lpstr>
      <vt:lpstr>What do I need to prepare?</vt:lpstr>
      <vt:lpstr>Clothing &amp; Gear</vt:lpstr>
      <vt:lpstr>Clothing &amp; Gear</vt:lpstr>
      <vt:lpstr>Practicing what might be expected in advance </vt:lpstr>
      <vt:lpstr>Visit the Space in Advance </vt:lpstr>
      <vt:lpstr>Recruiting a companion/welcomer beforehand </vt:lpstr>
      <vt:lpstr>Adaptive Equipment</vt:lpstr>
      <vt:lpstr>Adaptive Equipment Resources</vt:lpstr>
      <vt:lpstr>Adaptive Expectations</vt:lpstr>
      <vt:lpstr>How to Use Your ISP or IEP to Promote Friendship and Connection</vt:lpstr>
      <vt:lpstr>Setting Direction</vt:lpstr>
      <vt:lpstr>Friendship Goal  </vt:lpstr>
      <vt:lpstr>Friendship Goal- An Example…</vt:lpstr>
      <vt:lpstr>How to Use Your IEP to Promote Friendship and Connection</vt:lpstr>
      <vt:lpstr>The Americans with Disabilities Act</vt:lpstr>
      <vt:lpstr>Tips for Building Friendships</vt:lpstr>
      <vt:lpstr>This is a team effort.  </vt:lpstr>
      <vt:lpstr>Be the champion by role modeling! </vt:lpstr>
      <vt:lpstr>Be prepared to participate.</vt:lpstr>
      <vt:lpstr>Supporter Role</vt:lpstr>
      <vt:lpstr>A Note on Safety</vt:lpstr>
      <vt:lpstr>A note on Safety (continued)</vt:lpstr>
      <vt:lpstr>Making the “Invitation”</vt:lpstr>
      <vt:lpstr>One Person at a Time…</vt:lpstr>
      <vt:lpstr>Be OK with moving on…</vt:lpstr>
      <vt:lpstr>Building &amp; Supporting Friendships</vt:lpstr>
      <vt:lpstr>Building &amp; Supporting Friendships</vt:lpstr>
      <vt:lpstr>Recognize moments of opportunity. </vt:lpstr>
      <vt:lpstr>Invite to do something fun outside of the program. </vt:lpstr>
      <vt:lpstr>Help recognize balance in relationships. </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Friends in the Community</dc:title>
  <dc:creator>Phoebe Goodman</dc:creator>
  <cp:lastModifiedBy>James</cp:lastModifiedBy>
  <cp:revision>46</cp:revision>
  <dcterms:created xsi:type="dcterms:W3CDTF">2020-12-27T18:51:21Z</dcterms:created>
  <dcterms:modified xsi:type="dcterms:W3CDTF">2021-05-27T21:06:23Z</dcterms:modified>
</cp:coreProperties>
</file>