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7" r:id="rId2"/>
    <p:sldId id="288" r:id="rId3"/>
    <p:sldId id="314" r:id="rId4"/>
    <p:sldId id="319" r:id="rId5"/>
    <p:sldId id="315" r:id="rId6"/>
    <p:sldId id="321" r:id="rId7"/>
    <p:sldId id="291" r:id="rId8"/>
    <p:sldId id="326" r:id="rId9"/>
    <p:sldId id="289" r:id="rId10"/>
    <p:sldId id="290" r:id="rId11"/>
    <p:sldId id="322" r:id="rId12"/>
    <p:sldId id="293" r:id="rId13"/>
    <p:sldId id="323" r:id="rId14"/>
    <p:sldId id="327" r:id="rId15"/>
    <p:sldId id="295" r:id="rId16"/>
    <p:sldId id="328" r:id="rId17"/>
    <p:sldId id="320" r:id="rId18"/>
    <p:sldId id="324" r:id="rId19"/>
    <p:sldId id="297" r:id="rId20"/>
    <p:sldId id="32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86424" autoAdjust="0"/>
  </p:normalViewPr>
  <p:slideViewPr>
    <p:cSldViewPr>
      <p:cViewPr varScale="1">
        <p:scale>
          <a:sx n="78" d="100"/>
          <a:sy n="78" d="100"/>
        </p:scale>
        <p:origin x="1212" y="114"/>
      </p:cViewPr>
      <p:guideLst>
        <p:guide orient="horz" pos="2160"/>
        <p:guide pos="2880"/>
      </p:guideLst>
    </p:cSldViewPr>
  </p:slideViewPr>
  <p:outlineViewPr>
    <p:cViewPr>
      <p:scale>
        <a:sx n="33" d="100"/>
        <a:sy n="33" d="100"/>
      </p:scale>
      <p:origin x="0" y="-2410"/>
    </p:cViewPr>
  </p:outlineViewPr>
  <p:notesTextViewPr>
    <p:cViewPr>
      <p:scale>
        <a:sx n="3" d="2"/>
        <a:sy n="3" d="2"/>
      </p:scale>
      <p:origin x="0" y="0"/>
    </p:cViewPr>
  </p:notesTextViewPr>
  <p:notesViewPr>
    <p:cSldViewPr>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3AAE9-AB0B-4CB1-B4F4-A5F915FE6311}" type="datetimeFigureOut">
              <a:rPr lang="en-US" smtClean="0"/>
              <a:pPr/>
              <a:t>5/19/2021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F721E-6FF4-4320-B824-03E94EF54651}" type="slidenum">
              <a:rPr lang="en-US" smtClean="0"/>
              <a:pPr/>
              <a:t>‹#›</a:t>
            </a:fld>
            <a:endParaRPr lang="en-US"/>
          </a:p>
        </p:txBody>
      </p:sp>
    </p:spTree>
    <p:extLst>
      <p:ext uri="{BB962C8B-B14F-4D97-AF65-F5344CB8AC3E}">
        <p14:creationId xmlns:p14="http://schemas.microsoft.com/office/powerpoint/2010/main" val="123342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group.</a:t>
            </a:r>
          </a:p>
          <a:p>
            <a:r>
              <a:rPr lang="en-US" dirty="0"/>
              <a:t>Briefly describe that Widening the Circle is dedicated to promoting friendships between people with and without disabilities.</a:t>
            </a:r>
          </a:p>
          <a:p>
            <a:r>
              <a:rPr lang="en-US" dirty="0"/>
              <a:t>Acknowledge that Widening the Circle is aligned with DDS’ Creating Our Common Wealth initiative.</a:t>
            </a:r>
          </a:p>
          <a:p>
            <a:r>
              <a:rPr lang="en-US" dirty="0"/>
              <a:t>Facilitator Tip: When welcoming the group facilitator should confirm what living situation(s) the audience may work in (group home, shared living, individual supports, family's home).  This</a:t>
            </a:r>
            <a:r>
              <a:rPr lang="en-US" baseline="0" dirty="0"/>
              <a:t> will help the facilitator know where to focus their examples to best benefit audience. </a:t>
            </a:r>
            <a:r>
              <a:rPr lang="en-US" dirty="0"/>
              <a:t> </a:t>
            </a:r>
          </a:p>
        </p:txBody>
      </p:sp>
      <p:sp>
        <p:nvSpPr>
          <p:cNvPr id="4" name="Slide Number Placeholder 3"/>
          <p:cNvSpPr>
            <a:spLocks noGrp="1"/>
          </p:cNvSpPr>
          <p:nvPr>
            <p:ph type="sldNum" sz="quarter" idx="10"/>
          </p:nvPr>
        </p:nvSpPr>
        <p:spPr/>
        <p:txBody>
          <a:bodyPr/>
          <a:lstStyle/>
          <a:p>
            <a:fld id="{C02F721E-6FF4-4320-B824-03E94EF54651}" type="slidenum">
              <a:rPr lang="en-US" smtClean="0"/>
              <a:pPr/>
              <a:t>1</a:t>
            </a:fld>
            <a:endParaRPr lang="en-US"/>
          </a:p>
        </p:txBody>
      </p:sp>
    </p:spTree>
    <p:extLst>
      <p:ext uri="{BB962C8B-B14F-4D97-AF65-F5344CB8AC3E}">
        <p14:creationId xmlns:p14="http://schemas.microsoft.com/office/powerpoint/2010/main" val="187568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neighborhood has its unique gifts… the best café for coffee, the park where everyone walks their dogs. Every community has dozens of organizations in which someone you support could become a member, a contributor, a regular. </a:t>
            </a:r>
            <a:r>
              <a:rPr lang="en-US" dirty="0"/>
              <a:t>Think back to interests,</a:t>
            </a:r>
            <a:r>
              <a:rPr lang="en-US" baseline="0" dirty="0"/>
              <a:t> dreams and passions </a:t>
            </a:r>
            <a:r>
              <a:rPr lang="en-US" dirty="0"/>
              <a:t>of the people you support? Where in the community could they share these with others</a:t>
            </a:r>
            <a:r>
              <a:rPr lang="en-US" baseline="0" dirty="0"/>
              <a:t> and build potential friendship</a:t>
            </a:r>
            <a:r>
              <a:rPr lang="en-US" dirty="0"/>
              <a:t>?</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we aren’t deliberately looking we pass by these ordinary places that are full of community and gathering. Whenever we devote time to community discovery and mapping it’s a guarantee someone will say, “I never knew that was there!”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Involve</a:t>
            </a:r>
            <a:r>
              <a:rPr lang="en-US" baseline="0" dirty="0"/>
              <a:t> your DSPs as well as people you support to explore the communities (Jack Yates provides a really nice training that incorporates this).  Do that in both communities that may be new to your service network as well as communities in which you’ve been involved for a long time.</a:t>
            </a:r>
            <a:endParaRPr lang="en-US" dirty="0"/>
          </a:p>
          <a:p>
            <a:r>
              <a:rPr lang="en-US" dirty="0"/>
              <a:t>Pay special attention to places where can</a:t>
            </a:r>
            <a:r>
              <a:rPr lang="en-US" baseline="0" dirty="0"/>
              <a:t> people become regulars.</a:t>
            </a:r>
          </a:p>
        </p:txBody>
      </p:sp>
      <p:sp>
        <p:nvSpPr>
          <p:cNvPr id="4" name="Slide Number Placeholder 3"/>
          <p:cNvSpPr>
            <a:spLocks noGrp="1"/>
          </p:cNvSpPr>
          <p:nvPr>
            <p:ph type="sldNum" sz="quarter" idx="10"/>
          </p:nvPr>
        </p:nvSpPr>
        <p:spPr/>
        <p:txBody>
          <a:bodyPr/>
          <a:lstStyle/>
          <a:p>
            <a:fld id="{C02F721E-6FF4-4320-B824-03E94EF54651}" type="slidenum">
              <a:rPr lang="en-US" smtClean="0"/>
              <a:pPr/>
              <a:t>10</a:t>
            </a:fld>
            <a:endParaRPr lang="en-US"/>
          </a:p>
        </p:txBody>
      </p:sp>
    </p:spTree>
    <p:extLst>
      <p:ext uri="{BB962C8B-B14F-4D97-AF65-F5344CB8AC3E}">
        <p14:creationId xmlns:p14="http://schemas.microsoft.com/office/powerpoint/2010/main" val="265443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the background map</a:t>
            </a:r>
            <a:r>
              <a:rPr lang="en-US" baseline="0" dirty="0"/>
              <a:t> can recall relationships forgotten or overlooked. Social Media can be a great tool to reconnect with old classmates, neighbors, coworkers etc. </a:t>
            </a:r>
            <a:endParaRPr lang="en-US" dirty="0"/>
          </a:p>
          <a:p>
            <a:pPr marL="0" indent="0">
              <a:buNone/>
            </a:pPr>
            <a:r>
              <a:rPr lang="en-US" dirty="0"/>
              <a:t>Facilitator</a:t>
            </a:r>
            <a:r>
              <a:rPr lang="en-US" baseline="0" dirty="0"/>
              <a:t> can have the participants create a relationship map- </a:t>
            </a:r>
            <a:r>
              <a:rPr lang="en-US" dirty="0"/>
              <a:t>The circle around this person includes those who closest to him or her, often family and those with whom there is a close bond. The second circle includes those who are seen on a regular basis and</a:t>
            </a:r>
          </a:p>
          <a:p>
            <a:pPr marL="0" indent="0">
              <a:buNone/>
            </a:pPr>
            <a:r>
              <a:rPr lang="en-US" dirty="0"/>
              <a:t>are considered friends. The third circle is for those that the individual sees through shared activities and</a:t>
            </a:r>
          </a:p>
          <a:p>
            <a:pPr marL="0" indent="0">
              <a:buNone/>
            </a:pPr>
            <a:r>
              <a:rPr lang="en-US" dirty="0"/>
              <a:t>finds meaningful in some way but with whom there has not been much opportunity for deeper contact.</a:t>
            </a:r>
          </a:p>
          <a:p>
            <a:pPr marL="0" indent="0">
              <a:buNone/>
            </a:pPr>
            <a:r>
              <a:rPr lang="en-US" dirty="0"/>
              <a:t>The outer circle might include acquaintances and persons seen for some form of exchange. The map</a:t>
            </a:r>
          </a:p>
          <a:p>
            <a:pPr marL="0" indent="0">
              <a:buNone/>
            </a:pPr>
            <a:r>
              <a:rPr lang="en-US" dirty="0"/>
              <a:t>might be broken down into sectors of “Family,” “Friends,” “Neighbors,” “Service Providers,” and</a:t>
            </a:r>
          </a:p>
          <a:p>
            <a:pPr marL="0" indent="0">
              <a:buNone/>
            </a:pPr>
            <a:r>
              <a:rPr lang="en-US" dirty="0"/>
              <a:t>connections through work, school, volunteer or community activity/civic group affiliations and others.</a:t>
            </a:r>
          </a:p>
          <a:p>
            <a:pPr marL="0" indent="0">
              <a:buNone/>
            </a:pPr>
            <a:r>
              <a:rPr lang="en-US" dirty="0"/>
              <a:t>Facilitator can have audience do for</a:t>
            </a:r>
            <a:r>
              <a:rPr lang="en-US" baseline="0" dirty="0"/>
              <a:t> one person and have participants reflect on how they could deepen and broaden these circles or Facilitator can have participants do a circle of their own life and then of someone they support- reflect on differences and then ask again… how to enhance the circle of the person you support?</a:t>
            </a:r>
            <a:endParaRPr lang="en-US" dirty="0"/>
          </a:p>
          <a:p>
            <a:endParaRPr lang="en-US"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11</a:t>
            </a:fld>
            <a:endParaRPr lang="en-US"/>
          </a:p>
        </p:txBody>
      </p:sp>
    </p:spTree>
    <p:extLst>
      <p:ext uri="{BB962C8B-B14F-4D97-AF65-F5344CB8AC3E}">
        <p14:creationId xmlns:p14="http://schemas.microsoft.com/office/powerpoint/2010/main" val="124243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group “Who are the people in your community who are already members</a:t>
            </a:r>
            <a:r>
              <a:rPr lang="en-US" baseline="0" dirty="0"/>
              <a:t> of the places that the people you support may have an interest in that you just shouted out? </a:t>
            </a:r>
            <a:r>
              <a:rPr lang="en-US" dirty="0"/>
              <a:t>-who here belongs to what associations, organizations, etc.</a:t>
            </a:r>
          </a:p>
          <a:p>
            <a:r>
              <a:rPr lang="en-US" dirty="0"/>
              <a:t>-who knows other, trusted individuals who belong</a:t>
            </a:r>
            <a:r>
              <a:rPr lang="en-US" baseline="0" dirty="0"/>
              <a:t> to place that the people you support are interested in. </a:t>
            </a:r>
          </a:p>
          <a:p>
            <a:r>
              <a:rPr lang="en-US" baseline="0" dirty="0"/>
              <a:t>Reference others in Roles- “Who knows a Gardener, an Artist, a musician, a crafter, a DJ, a yogi??” Could you introduce them to someone you support to help them to share an interest and also become a Gardener, an Artist, a musician, a crafter, a DJ, a yogi?</a:t>
            </a:r>
          </a:p>
          <a:p>
            <a:r>
              <a:rPr lang="en-US" baseline="0" dirty="0"/>
              <a:t>Be thoughtful about The Invitation to Engagement;  The right person, asked the right question, at the right time will become a match! </a:t>
            </a:r>
          </a:p>
          <a:p>
            <a:r>
              <a:rPr lang="en-US" baseline="0" dirty="0"/>
              <a:t>Reference Full Day Training “The Ask; Invitation to Engagement.” as a possible future training opportunity. </a:t>
            </a:r>
          </a:p>
        </p:txBody>
      </p:sp>
      <p:sp>
        <p:nvSpPr>
          <p:cNvPr id="4" name="Slide Number Placeholder 3"/>
          <p:cNvSpPr>
            <a:spLocks noGrp="1"/>
          </p:cNvSpPr>
          <p:nvPr>
            <p:ph type="sldNum" sz="quarter" idx="10"/>
          </p:nvPr>
        </p:nvSpPr>
        <p:spPr/>
        <p:txBody>
          <a:bodyPr/>
          <a:lstStyle/>
          <a:p>
            <a:fld id="{C02F721E-6FF4-4320-B824-03E94EF54651}" type="slidenum">
              <a:rPr lang="en-US" smtClean="0"/>
              <a:pPr/>
              <a:t>12</a:t>
            </a:fld>
            <a:endParaRPr lang="en-US"/>
          </a:p>
        </p:txBody>
      </p:sp>
    </p:spTree>
    <p:extLst>
      <p:ext uri="{BB962C8B-B14F-4D97-AF65-F5344CB8AC3E}">
        <p14:creationId xmlns:p14="http://schemas.microsoft.com/office/powerpoint/2010/main" val="1299139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a:t>
            </a:r>
            <a:r>
              <a:rPr lang="en-US" baseline="0" dirty="0"/>
              <a:t> that community is about people- it is not an abstract “outing” where you interact with no one other than paid staff. To be truly OF the community you share traditions, spaces, and rituals with other members of the community. </a:t>
            </a:r>
            <a:endParaRPr lang="en-US"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13</a:t>
            </a:fld>
            <a:endParaRPr lang="en-US"/>
          </a:p>
        </p:txBody>
      </p:sp>
    </p:spTree>
    <p:extLst>
      <p:ext uri="{BB962C8B-B14F-4D97-AF65-F5344CB8AC3E}">
        <p14:creationId xmlns:p14="http://schemas.microsoft.com/office/powerpoint/2010/main" val="108148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Sharing in the same patterns regularly builds relationship potential. Studies indicate that it takes on average 30 hours of time with someone before you even consider them an acquaintance. Encourage the audience to “Study the Ordinary.” Breakouts can be done in small groups to ask people to explore how did they go from neighbor to friend </a:t>
            </a:r>
            <a:r>
              <a:rPr lang="en-US" baseline="0" dirty="0" err="1"/>
              <a:t>etc</a:t>
            </a:r>
            <a:r>
              <a:rPr lang="en-US" baseline="0" dirty="0"/>
              <a:t>…. The little steps along the way that occur need to be studied in order to effectively support another's relationship to develop. </a:t>
            </a:r>
            <a:endParaRPr lang="en-US" dirty="0"/>
          </a:p>
          <a:p>
            <a:endParaRPr lang="en-US"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14</a:t>
            </a:fld>
            <a:endParaRPr lang="en-US"/>
          </a:p>
        </p:txBody>
      </p:sp>
    </p:spTree>
    <p:extLst>
      <p:ext uri="{BB962C8B-B14F-4D97-AF65-F5344CB8AC3E}">
        <p14:creationId xmlns:p14="http://schemas.microsoft.com/office/powerpoint/2010/main" val="4036511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Everyone Needs Friends now, so there is no social test to pass however keeping your eye on the opportunities to initiate friendliness and good manners can go a long way in developing or deepening a relationship. Looking the part and preparing for each setting can have outcomes in better connecting. Knowing how to look and what to bring for every occasion sets the stage for others to be more welcoming. </a:t>
            </a:r>
          </a:p>
          <a:p>
            <a:endParaRPr lang="en-US" baseline="0"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15</a:t>
            </a:fld>
            <a:endParaRPr lang="en-US"/>
          </a:p>
        </p:txBody>
      </p:sp>
    </p:spTree>
    <p:extLst>
      <p:ext uri="{BB962C8B-B14F-4D97-AF65-F5344CB8AC3E}">
        <p14:creationId xmlns:p14="http://schemas.microsoft.com/office/powerpoint/2010/main" val="656947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to invite the audience to brainstorm how they are or could be achieving the bullets as noted. Examples to reference and pull from below.</a:t>
            </a:r>
            <a:br>
              <a:rPr lang="en-US" dirty="0"/>
            </a:br>
            <a:endParaRPr lang="en-US" dirty="0"/>
          </a:p>
          <a:p>
            <a:r>
              <a:rPr lang="en-US" dirty="0"/>
              <a:t>Specific ideas to come under "hospitality":</a:t>
            </a:r>
          </a:p>
          <a:p>
            <a:br>
              <a:rPr lang="en-US" dirty="0"/>
            </a:br>
            <a:endParaRPr lang="en-US" dirty="0"/>
          </a:p>
          <a:p>
            <a:r>
              <a:rPr lang="en-US" dirty="0"/>
              <a:t>A welcoming appearance</a:t>
            </a:r>
          </a:p>
          <a:p>
            <a:r>
              <a:rPr lang="en-US" dirty="0"/>
              <a:t>-   Do what you can to make your home match the neighborhood</a:t>
            </a:r>
          </a:p>
          <a:p>
            <a:r>
              <a:rPr lang="en-US" dirty="0"/>
              <a:t>-   Keep the front yard spotlessly well manicured</a:t>
            </a:r>
          </a:p>
          <a:p>
            <a:r>
              <a:rPr lang="en-US" dirty="0"/>
              <a:t>-   Grow a garden, flowers and vegetables</a:t>
            </a:r>
          </a:p>
          <a:p>
            <a:r>
              <a:rPr lang="en-US" dirty="0"/>
              <a:t>-   Decorate for holidays as your neighbors do, or just a bit nicer</a:t>
            </a:r>
          </a:p>
          <a:p>
            <a:r>
              <a:rPr lang="en-US" dirty="0"/>
              <a:t>-   Try not to have too many cars parked in front</a:t>
            </a:r>
          </a:p>
          <a:p>
            <a:r>
              <a:rPr lang="en-US" dirty="0"/>
              <a:t>-   Clearly marked house number so new friends can find you</a:t>
            </a:r>
          </a:p>
          <a:p>
            <a:r>
              <a:rPr lang="en-US" dirty="0"/>
              <a:t>-   Keep up repairs, painting, shingles, etc.</a:t>
            </a:r>
          </a:p>
          <a:p>
            <a:r>
              <a:rPr lang="en-US" dirty="0"/>
              <a:t>-   Well-lit walk and entrance</a:t>
            </a:r>
          </a:p>
          <a:p>
            <a:r>
              <a:rPr lang="en-US" dirty="0"/>
              <a:t>-   Welcome mat</a:t>
            </a:r>
          </a:p>
          <a:p>
            <a:r>
              <a:rPr lang="en-US" dirty="0"/>
              <a:t>Welcoming furnishings</a:t>
            </a:r>
          </a:p>
          <a:p>
            <a:r>
              <a:rPr lang="en-US" dirty="0"/>
              <a:t>-   A fireplace, with a fire going in it for guests</a:t>
            </a:r>
          </a:p>
          <a:p>
            <a:r>
              <a:rPr lang="en-US" dirty="0"/>
              <a:t>-   Patio chairs, outdoor table, outdoor grill, pool-- what can you invite guests to do, indoors      and out?</a:t>
            </a:r>
          </a:p>
          <a:p>
            <a:r>
              <a:rPr lang="en-US" dirty="0"/>
              <a:t>-   Front porch chairs, to welcome passers-by</a:t>
            </a:r>
          </a:p>
          <a:p>
            <a:r>
              <a:rPr lang="en-US" dirty="0"/>
              <a:t>-   Chairs indoors arranged for conversation, more than for television</a:t>
            </a:r>
          </a:p>
          <a:p>
            <a:r>
              <a:rPr lang="en-US" dirty="0"/>
              <a:t>-   Pictures, photograph albums and other invitations to conversation in the living rooms</a:t>
            </a:r>
          </a:p>
          <a:p>
            <a:r>
              <a:rPr lang="en-US" dirty="0"/>
              <a:t>Welcoming habits</a:t>
            </a:r>
          </a:p>
          <a:p>
            <a:r>
              <a:rPr lang="en-US" dirty="0"/>
              <a:t>-   Keep the television off, especially turn it off the moment anyone comes to visit</a:t>
            </a:r>
          </a:p>
          <a:p>
            <a:r>
              <a:rPr lang="en-US" dirty="0"/>
              <a:t>-   Available board games</a:t>
            </a:r>
          </a:p>
          <a:p>
            <a:r>
              <a:rPr lang="en-US" dirty="0"/>
              <a:t>-   Coffee and tea and snacks ready to serve</a:t>
            </a:r>
          </a:p>
          <a:p>
            <a:r>
              <a:rPr lang="en-US" dirty="0"/>
              <a:t>-   Nice china and serving platters for guests</a:t>
            </a:r>
          </a:p>
          <a:p>
            <a:r>
              <a:rPr lang="en-US" dirty="0"/>
              <a:t>-   Hosting gatherings for holidays, sporting events, special broadcasts, election night, etc.</a:t>
            </a:r>
          </a:p>
          <a:p>
            <a:r>
              <a:rPr lang="en-US" dirty="0"/>
              <a:t>-   Sharing baked good, garden produce, flowers with neighbors</a:t>
            </a:r>
          </a:p>
          <a:p>
            <a:r>
              <a:rPr lang="en-US" dirty="0"/>
              <a:t>-   Bring them next door on a good late, so the neighbors will have to return it to you</a:t>
            </a:r>
          </a:p>
          <a:p>
            <a:endParaRPr lang="en-US"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16</a:t>
            </a:fld>
            <a:endParaRPr lang="en-US"/>
          </a:p>
        </p:txBody>
      </p:sp>
    </p:spTree>
    <p:extLst>
      <p:ext uri="{BB962C8B-B14F-4D97-AF65-F5344CB8AC3E}">
        <p14:creationId xmlns:p14="http://schemas.microsoft.com/office/powerpoint/2010/main" val="64797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are already busy.  So how can we</a:t>
            </a:r>
            <a:r>
              <a:rPr lang="en-US" baseline="0" dirty="0"/>
              <a:t> get our regular work done &amp; help people connect in the community in the limited time we have?  We have to be smart about the time we have. Facilitator should </a:t>
            </a:r>
            <a:r>
              <a:rPr lang="en-US" dirty="0"/>
              <a:t>include an admonition that everyone have opportunities no matter where they live or how they're supported or any “level” or type of disability.  </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MAXIMIZING COMMUNITY CONNECTIONS:</a:t>
            </a:r>
            <a:r>
              <a:rPr lang="en-US" sz="1200" b="0" u="none" kern="1200" baseline="0" dirty="0">
                <a:solidFill>
                  <a:schemeClr val="tx1"/>
                </a:solidFill>
                <a:effectLst/>
                <a:latin typeface="+mn-lt"/>
                <a:ea typeface="+mn-ea"/>
                <a:cs typeface="+mn-cs"/>
              </a:rPr>
              <a:t>  </a:t>
            </a:r>
            <a:r>
              <a:rPr lang="en-US" b="0" u="none" baseline="0" dirty="0"/>
              <a:t>Pair</a:t>
            </a:r>
            <a:r>
              <a:rPr lang="en-US" baseline="0" dirty="0"/>
              <a:t> up the participants and ask them to spend a few minutes ranking the list on the screen (</a:t>
            </a:r>
            <a:r>
              <a:rPr lang="en-US" sz="1200" b="1" u="none" kern="1200" baseline="0" dirty="0">
                <a:solidFill>
                  <a:schemeClr val="tx1"/>
                </a:solidFill>
                <a:effectLst/>
                <a:latin typeface="+mn-lt"/>
                <a:ea typeface="+mn-ea"/>
                <a:cs typeface="+mn-cs"/>
              </a:rPr>
              <a:t>Substitute some places that pop up in discussion on Slide #7 above</a:t>
            </a:r>
            <a:r>
              <a:rPr lang="en-US" baseline="0" dirty="0"/>
              <a:t>) and follow the instructions.  Then, as a large group, lead discussion, concentrating on how each activity could be improved to enhance the chances of connections/friendships.  </a:t>
            </a:r>
            <a:r>
              <a:rPr lang="en-US" b="1" baseline="0" dirty="0"/>
              <a:t>And remember, we want to make sure that everyone--no matter their level of disability—have opportunities!</a:t>
            </a:r>
          </a:p>
        </p:txBody>
      </p:sp>
      <p:sp>
        <p:nvSpPr>
          <p:cNvPr id="4" name="Slide Number Placeholder 3"/>
          <p:cNvSpPr>
            <a:spLocks noGrp="1"/>
          </p:cNvSpPr>
          <p:nvPr>
            <p:ph type="sldNum" sz="quarter" idx="10"/>
          </p:nvPr>
        </p:nvSpPr>
        <p:spPr/>
        <p:txBody>
          <a:bodyPr/>
          <a:lstStyle/>
          <a:p>
            <a:fld id="{C02F721E-6FF4-4320-B824-03E94EF54651}" type="slidenum">
              <a:rPr lang="en-US" smtClean="0"/>
              <a:pPr/>
              <a:t>17</a:t>
            </a:fld>
            <a:endParaRPr lang="en-US"/>
          </a:p>
        </p:txBody>
      </p:sp>
    </p:spTree>
    <p:extLst>
      <p:ext uri="{BB962C8B-B14F-4D97-AF65-F5344CB8AC3E}">
        <p14:creationId xmlns:p14="http://schemas.microsoft.com/office/powerpoint/2010/main" val="2844705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r>
              <a:rPr lang="en-US" baseline="0" dirty="0"/>
              <a:t> Robin </a:t>
            </a:r>
            <a:r>
              <a:rPr lang="en-US" baseline="0" dirty="0" err="1"/>
              <a:t>Harmatz</a:t>
            </a:r>
            <a:r>
              <a:rPr lang="en-US" baseline="0" dirty="0"/>
              <a:t>- ISP and Friendship</a:t>
            </a:r>
          </a:p>
          <a:p>
            <a:r>
              <a:rPr lang="en-US" baseline="0" dirty="0"/>
              <a:t>Emphasize connections are built in the strategies- not in separate Friendship Goals.</a:t>
            </a:r>
          </a:p>
          <a:p>
            <a:r>
              <a:rPr lang="en-US" baseline="0" dirty="0"/>
              <a:t>This is referenced in toolkit as a list for Family members but could be handout for broader audience.</a:t>
            </a:r>
            <a:endParaRPr lang="en-US"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18</a:t>
            </a:fld>
            <a:endParaRPr lang="en-US"/>
          </a:p>
        </p:txBody>
      </p:sp>
    </p:spTree>
    <p:extLst>
      <p:ext uri="{BB962C8B-B14F-4D97-AF65-F5344CB8AC3E}">
        <p14:creationId xmlns:p14="http://schemas.microsoft.com/office/powerpoint/2010/main" val="4201592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 audience</a:t>
            </a:r>
            <a:r>
              <a:rPr lang="en-US" baseline="0" dirty="0"/>
              <a:t> </a:t>
            </a:r>
            <a:r>
              <a:rPr lang="en-US" dirty="0"/>
              <a:t>off with a charge to think of the next reasonable step that they can take in their already busy lives to ensure that people have more chances for meaningful connections in their communities and opportunities to form friendships.  List is provided as a reference to choose one if they haven’t another strategy</a:t>
            </a:r>
            <a:r>
              <a:rPr lang="en-US" baseline="0" dirty="0"/>
              <a:t> they’ve already chosen.</a:t>
            </a:r>
            <a:endParaRPr lang="en-US" dirty="0"/>
          </a:p>
          <a:p>
            <a:endParaRPr lang="en-US" b="1"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19</a:t>
            </a:fld>
            <a:endParaRPr lang="en-US"/>
          </a:p>
        </p:txBody>
      </p:sp>
    </p:spTree>
    <p:extLst>
      <p:ext uri="{BB962C8B-B14F-4D97-AF65-F5344CB8AC3E}">
        <p14:creationId xmlns:p14="http://schemas.microsoft.com/office/powerpoint/2010/main" val="20205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endParaRPr lang="en-US" dirty="0"/>
          </a:p>
          <a:p>
            <a:pPr marL="0" indent="0">
              <a:buNone/>
            </a:pPr>
            <a:r>
              <a:rPr lang="en-US" b="1" u="sng" dirty="0"/>
              <a:t>PURPOSES OF THE</a:t>
            </a:r>
            <a:r>
              <a:rPr lang="en-US" b="1" u="sng" baseline="0" dirty="0"/>
              <a:t> CLASS </a:t>
            </a:r>
            <a:endParaRPr lang="en-US" b="1" u="sng" dirty="0"/>
          </a:p>
          <a:p>
            <a:r>
              <a:rPr lang="en-US" dirty="0"/>
              <a:t>State</a:t>
            </a:r>
            <a:r>
              <a:rPr lang="en-US" baseline="0" dirty="0"/>
              <a:t> purposes; but also reflect on times we’ve all experienced isolation and loneliness (2020 </a:t>
            </a:r>
            <a:r>
              <a:rPr lang="en-US" baseline="0" dirty="0" err="1"/>
              <a:t>CoronaVirus</a:t>
            </a:r>
            <a:r>
              <a:rPr lang="en-US" baseline="0" dirty="0"/>
              <a:t> pandemic) Draw from shared experience to have audience reflect on if their world was always to be so narrow.</a:t>
            </a:r>
            <a:endParaRPr lang="en-US"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2</a:t>
            </a:fld>
            <a:endParaRPr lang="en-US"/>
          </a:p>
        </p:txBody>
      </p:sp>
    </p:spTree>
    <p:extLst>
      <p:ext uri="{BB962C8B-B14F-4D97-AF65-F5344CB8AC3E}">
        <p14:creationId xmlns:p14="http://schemas.microsoft.com/office/powerpoint/2010/main" val="788446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Quotation is from the speech</a:t>
            </a:r>
            <a:r>
              <a:rPr lang="en-US" baseline="0" dirty="0"/>
              <a:t> at founding of the Commonwealth in 1630. A nice way to close and thank your audience for their commitment to build a stronger community, one person at a time. </a:t>
            </a:r>
            <a:endParaRPr lang="en-US"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20</a:t>
            </a:fld>
            <a:endParaRPr lang="en-US"/>
          </a:p>
        </p:txBody>
      </p:sp>
    </p:spTree>
    <p:extLst>
      <p:ext uri="{BB962C8B-B14F-4D97-AF65-F5344CB8AC3E}">
        <p14:creationId xmlns:p14="http://schemas.microsoft.com/office/powerpoint/2010/main" val="81659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Facilitator Note</a:t>
            </a:r>
            <a:r>
              <a:rPr lang="en-US" dirty="0"/>
              <a:t>:  These next 2</a:t>
            </a:r>
            <a:r>
              <a:rPr lang="en-US" baseline="0" dirty="0"/>
              <a:t> </a:t>
            </a:r>
            <a:r>
              <a:rPr lang="en-US" dirty="0"/>
              <a:t>segments (“What Does Friend Mean…”, “What are the Benefits of Friendships”,  can be presented in a couple of ways, depending on class size and time limits.  You can conduct each segment as a large group activity, identifying a writer to transcribe on wall paper the answers given by other members of the class.  An effective alternative is to split the class into 3 groups, assign each group one of the questions, then have each group report their thoughts back to the larger group and invite the larger group to add/comment.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Ask people what words or phrases come to mind when they think of what “Friend” or “Friendship” means to them.  List these on the sheet of wallpaper that you already prepared.  After listing the participants responses compare it to the list below to be sure that you have captured key points:</a:t>
            </a:r>
          </a:p>
          <a:p>
            <a:endParaRPr lang="en-US" dirty="0"/>
          </a:p>
          <a:p>
            <a:r>
              <a:rPr lang="en-US" b="1" dirty="0"/>
              <a:t>Freely Given</a:t>
            </a:r>
          </a:p>
          <a:p>
            <a:r>
              <a:rPr lang="en-US" b="1" dirty="0"/>
              <a:t>Reciprocal</a:t>
            </a:r>
            <a:r>
              <a:rPr lang="en-US" dirty="0"/>
              <a:t> </a:t>
            </a:r>
          </a:p>
          <a:p>
            <a:r>
              <a:rPr lang="en-US" b="1" dirty="0"/>
              <a:t>Honesty</a:t>
            </a:r>
          </a:p>
          <a:p>
            <a:r>
              <a:rPr lang="en-US" b="1" dirty="0"/>
              <a:t>Grows over time</a:t>
            </a:r>
          </a:p>
          <a:p>
            <a:r>
              <a:rPr lang="en-US" dirty="0"/>
              <a:t>Grow with Practice</a:t>
            </a:r>
          </a:p>
          <a:p>
            <a:r>
              <a:rPr lang="en-US" dirty="0"/>
              <a:t>Tendency to desire what is best for the other</a:t>
            </a:r>
          </a:p>
          <a:p>
            <a:r>
              <a:rPr lang="en-US" dirty="0"/>
              <a:t>Sympathy/ Empathy</a:t>
            </a:r>
          </a:p>
          <a:p>
            <a:r>
              <a:rPr lang="en-US" dirty="0"/>
              <a:t>Mutual understanding and compassion, “Friends ‘get’ you!”</a:t>
            </a:r>
          </a:p>
          <a:p>
            <a:r>
              <a:rPr lang="en-US" dirty="0"/>
              <a:t>Enjoyment of company, Affection</a:t>
            </a:r>
          </a:p>
          <a:p>
            <a:r>
              <a:rPr lang="en-US" dirty="0"/>
              <a:t>Ability to be ones’ self and express ones’ feelings</a:t>
            </a:r>
          </a:p>
          <a:p>
            <a:r>
              <a:rPr lang="en-US" dirty="0"/>
              <a:t>Make mistakes without fear of judgment</a:t>
            </a:r>
          </a:p>
          <a:p>
            <a:r>
              <a:rPr lang="en-US" dirty="0"/>
              <a:t>Trust &amp; Loyalty </a:t>
            </a:r>
          </a:p>
          <a:p>
            <a:r>
              <a:rPr lang="en-US" dirty="0"/>
              <a:t>Bond born of similar (or at least compatible) interests and values</a:t>
            </a:r>
          </a:p>
          <a:p>
            <a:endParaRPr lang="en-US" dirty="0"/>
          </a:p>
          <a:p>
            <a:r>
              <a:rPr lang="en-US" dirty="0"/>
              <a:t>Be sure to emphasize the words/phrases shown on the slide.  These are critical elements</a:t>
            </a:r>
            <a:r>
              <a:rPr lang="en-US" baseline="0" dirty="0"/>
              <a:t> of real friendships.  “Freely Given” (unpaid/uncompensated by money/grades/course credit, </a:t>
            </a:r>
            <a:r>
              <a:rPr lang="en-US" baseline="0" dirty="0" err="1"/>
              <a:t>etc</a:t>
            </a:r>
            <a:r>
              <a:rPr lang="en-US" baseline="0" dirty="0"/>
              <a:t>) may generate a lot of discussion, especially if the audience is primarily paid staff with long time, close relationships with people they support.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3363548-B13C-420F-8B9F-450FBE4EE90E}" type="slidenum">
              <a:rPr lang="en-US" smtClean="0"/>
              <a:pPr>
                <a:defRPr/>
              </a:pPr>
              <a:t>3</a:t>
            </a:fld>
            <a:endParaRPr lang="en-US"/>
          </a:p>
        </p:txBody>
      </p:sp>
    </p:spTree>
    <p:extLst>
      <p:ext uri="{BB962C8B-B14F-4D97-AF65-F5344CB8AC3E}">
        <p14:creationId xmlns:p14="http://schemas.microsoft.com/office/powerpoint/2010/main" val="359749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a:t>
            </a:r>
            <a:r>
              <a:rPr lang="en-US" baseline="0" dirty="0"/>
              <a:t> </a:t>
            </a:r>
            <a:r>
              <a:rPr lang="en-US" dirty="0"/>
              <a:t>slide to discuss how</a:t>
            </a:r>
            <a:r>
              <a:rPr lang="en-US" baseline="0" dirty="0"/>
              <a:t> although family, paid staff, and friendship with other people who experience disabilities are important roles in everyone’s life- there are inherent limitations in these being the only relationship in ones life. The relationships we are creating are far more rare however can widen someone's circle immensely and create a richer life.</a:t>
            </a:r>
          </a:p>
          <a:p>
            <a:r>
              <a:rPr lang="en-US" baseline="0" dirty="0"/>
              <a:t>Exercises here for Trainer to explore or can use these questions and answers: </a:t>
            </a:r>
          </a:p>
          <a:p>
            <a:r>
              <a:rPr lang="en-US" sz="1200" b="0" i="0" u="none" strike="noStrike" kern="1200" baseline="0" dirty="0">
                <a:solidFill>
                  <a:schemeClr val="tx1"/>
                </a:solidFill>
                <a:latin typeface="+mn-lt"/>
                <a:ea typeface="+mn-ea"/>
                <a:cs typeface="+mn-cs"/>
              </a:rPr>
              <a:t> “I TOTALLY “GET” THE PERSON FOR WHOM I PROVIDE SUPPORT HE CALLS ME HIS FRIEND. CAN’T</a:t>
            </a:r>
          </a:p>
          <a:p>
            <a:r>
              <a:rPr lang="en-US" sz="1200" b="0" i="0" u="none" strike="noStrike" kern="1200" baseline="0" dirty="0">
                <a:solidFill>
                  <a:schemeClr val="tx1"/>
                </a:solidFill>
                <a:latin typeface="+mn-lt"/>
                <a:ea typeface="+mn-ea"/>
                <a:cs typeface="+mn-cs"/>
              </a:rPr>
              <a:t>STAFF BE FRIENDS?”</a:t>
            </a:r>
          </a:p>
          <a:p>
            <a:r>
              <a:rPr lang="en-US" sz="1200" b="0" i="0" u="none" strike="noStrike" kern="1200" baseline="0" dirty="0">
                <a:solidFill>
                  <a:schemeClr val="tx1"/>
                </a:solidFill>
                <a:latin typeface="+mn-lt"/>
                <a:ea typeface="+mn-ea"/>
                <a:cs typeface="+mn-cs"/>
              </a:rPr>
              <a:t>The relationships between staff and the people they support are very important. Staff support is invaluable in</a:t>
            </a:r>
          </a:p>
          <a:p>
            <a:r>
              <a:rPr lang="en-US" sz="1200" b="0" i="0" u="none" strike="noStrike" kern="1200" baseline="0" dirty="0">
                <a:solidFill>
                  <a:schemeClr val="tx1"/>
                </a:solidFill>
                <a:latin typeface="+mn-lt"/>
                <a:ea typeface="+mn-ea"/>
                <a:cs typeface="+mn-cs"/>
              </a:rPr>
              <a:t>helping people with many of their needs. These are functional relationships—the individual has a specific need</a:t>
            </a:r>
          </a:p>
          <a:p>
            <a:r>
              <a:rPr lang="en-US" sz="1200" b="0" i="0" u="none" strike="noStrike" kern="1200" baseline="0" dirty="0">
                <a:solidFill>
                  <a:schemeClr val="tx1"/>
                </a:solidFill>
                <a:latin typeface="+mn-lt"/>
                <a:ea typeface="+mn-ea"/>
                <a:cs typeface="+mn-cs"/>
              </a:rPr>
              <a:t>for support and staff are assigned to fulfill that need. Good staff develop trusting and respectful relationships with</a:t>
            </a:r>
          </a:p>
          <a:p>
            <a:r>
              <a:rPr lang="en-US" sz="1200" b="0" i="0" u="none" strike="noStrike" kern="1200" baseline="0" dirty="0">
                <a:solidFill>
                  <a:schemeClr val="tx1"/>
                </a:solidFill>
                <a:latin typeface="+mn-lt"/>
                <a:ea typeface="+mn-ea"/>
                <a:cs typeface="+mn-cs"/>
              </a:rPr>
              <a:t>the people they serve, they get to know the person well, and commit to this role for extended periods of time.</a:t>
            </a:r>
          </a:p>
          <a:p>
            <a:r>
              <a:rPr lang="en-US" sz="1200" b="0" i="0" u="none" strike="noStrike" kern="1200" baseline="0" dirty="0">
                <a:solidFill>
                  <a:schemeClr val="tx1"/>
                </a:solidFill>
                <a:latin typeface="+mn-lt"/>
                <a:ea typeface="+mn-ea"/>
                <a:cs typeface="+mn-cs"/>
              </a:rPr>
              <a:t>Direct support staff are often very caring and express this care in ways similar to that of </a:t>
            </a:r>
            <a:r>
              <a:rPr lang="en-US" sz="1200" b="0" i="0" u="none" strike="noStrike" kern="1200" baseline="0" dirty="0" err="1">
                <a:solidFill>
                  <a:schemeClr val="tx1"/>
                </a:solidFill>
                <a:latin typeface="+mn-lt"/>
                <a:ea typeface="+mn-ea"/>
                <a:cs typeface="+mn-cs"/>
              </a:rPr>
              <a:t>frien</a:t>
            </a:r>
            <a:r>
              <a:rPr lang="en-US" sz="1200" b="0" i="0" u="none" strike="noStrike" kern="1200" baseline="0" dirty="0">
                <a:solidFill>
                  <a:schemeClr val="tx1"/>
                </a:solidFill>
                <a:latin typeface="+mn-lt"/>
                <a:ea typeface="+mn-ea"/>
                <a:cs typeface="+mn-cs"/>
              </a:rPr>
              <a:t> ds. However, these</a:t>
            </a:r>
          </a:p>
          <a:p>
            <a:r>
              <a:rPr lang="en-US" sz="1200" b="0" i="0" u="none" strike="noStrike" kern="1200" baseline="0" dirty="0">
                <a:solidFill>
                  <a:schemeClr val="tx1"/>
                </a:solidFill>
                <a:latin typeface="+mn-lt"/>
                <a:ea typeface="+mn-ea"/>
                <a:cs typeface="+mn-cs"/>
              </a:rPr>
              <a:t>are paid relationships. If a staff member gets a new job or is assigned a different role or shift, they may end their</a:t>
            </a:r>
          </a:p>
          <a:p>
            <a:r>
              <a:rPr lang="en-US" sz="1200" b="0" i="0" u="none" strike="noStrike" kern="1200" baseline="0" dirty="0">
                <a:solidFill>
                  <a:schemeClr val="tx1"/>
                </a:solidFill>
                <a:latin typeface="+mn-lt"/>
                <a:ea typeface="+mn-ea"/>
                <a:cs typeface="+mn-cs"/>
              </a:rPr>
              <a:t>involvement with a particular person. Friendships are unpaid relationships. If a former staff person continues a</a:t>
            </a:r>
          </a:p>
          <a:p>
            <a:r>
              <a:rPr lang="en-US" sz="1200" b="0" i="0" u="none" strike="noStrike" kern="1200" baseline="0" dirty="0">
                <a:solidFill>
                  <a:schemeClr val="tx1"/>
                </a:solidFill>
                <a:latin typeface="+mn-lt"/>
                <a:ea typeface="+mn-ea"/>
                <a:cs typeface="+mn-cs"/>
              </a:rPr>
              <a:t>relationship with someone they used to support, this can become a good friendship.</a:t>
            </a:r>
          </a:p>
          <a:p>
            <a:r>
              <a:rPr lang="en-US" sz="1200" b="0" i="0" u="none" strike="noStrike" kern="1200" baseline="0" dirty="0">
                <a:solidFill>
                  <a:schemeClr val="tx1"/>
                </a:solidFill>
                <a:latin typeface="+mn-lt"/>
                <a:ea typeface="+mn-ea"/>
                <a:cs typeface="+mn-cs"/>
              </a:rPr>
              <a:t> “WHAT ABOUT FAMILY MEMBERS, ESPECIALLY SIBLINGS? THEY MIGHT KNOW A PERSON FOR THEIR</a:t>
            </a:r>
          </a:p>
          <a:p>
            <a:r>
              <a:rPr lang="en-US" sz="1200" b="0" i="0" u="none" strike="noStrike" kern="1200" baseline="0" dirty="0">
                <a:solidFill>
                  <a:schemeClr val="tx1"/>
                </a:solidFill>
                <a:latin typeface="+mn-lt"/>
                <a:ea typeface="+mn-ea"/>
                <a:cs typeface="+mn-cs"/>
              </a:rPr>
              <a:t>ENTIRE LIFE. AREN’T THESE FRIENDSHIPS?</a:t>
            </a:r>
          </a:p>
          <a:p>
            <a:r>
              <a:rPr lang="en-US" sz="1200" b="0" i="0" u="none" strike="noStrike" kern="1200" baseline="0" dirty="0">
                <a:solidFill>
                  <a:schemeClr val="tx1"/>
                </a:solidFill>
                <a:latin typeface="+mn-lt"/>
                <a:ea typeface="+mn-ea"/>
                <a:cs typeface="+mn-cs"/>
              </a:rPr>
              <a:t>Family relationships are important to all of us. Some of us have very close relationships, particularly with certain</a:t>
            </a:r>
          </a:p>
          <a:p>
            <a:r>
              <a:rPr lang="en-US" sz="1200" b="0" i="0" u="none" strike="noStrike" kern="1200" baseline="0" dirty="0">
                <a:solidFill>
                  <a:schemeClr val="tx1"/>
                </a:solidFill>
                <a:latin typeface="+mn-lt"/>
                <a:ea typeface="+mn-ea"/>
                <a:cs typeface="+mn-cs"/>
              </a:rPr>
              <a:t>family members. We may see each other frequently or be in touch through phone calls, emails, Facebook, letters,</a:t>
            </a:r>
          </a:p>
          <a:p>
            <a:r>
              <a:rPr lang="en-US" sz="1200" b="0" i="0" u="none" strike="noStrike" kern="1200" baseline="0" dirty="0">
                <a:solidFill>
                  <a:schemeClr val="tx1"/>
                </a:solidFill>
                <a:latin typeface="+mn-lt"/>
                <a:ea typeface="+mn-ea"/>
                <a:cs typeface="+mn-cs"/>
              </a:rPr>
              <a:t>occasional visits, shared activities, and so forth. Other family relationships may be more distant—with either</a:t>
            </a:r>
          </a:p>
          <a:p>
            <a:r>
              <a:rPr lang="en-US" sz="1200" b="0" i="0" u="none" strike="noStrike" kern="1200" baseline="0" dirty="0">
                <a:solidFill>
                  <a:schemeClr val="tx1"/>
                </a:solidFill>
                <a:latin typeface="+mn-lt"/>
                <a:ea typeface="+mn-ea"/>
                <a:cs typeface="+mn-cs"/>
              </a:rPr>
              <a:t>limited contact or none at all. Some people may consider a close family member their “best friend.” However, we</a:t>
            </a:r>
          </a:p>
          <a:p>
            <a:r>
              <a:rPr lang="en-US" sz="1200" b="0" i="0" u="none" strike="noStrike" kern="1200" baseline="0" dirty="0">
                <a:solidFill>
                  <a:schemeClr val="tx1"/>
                </a:solidFill>
                <a:latin typeface="+mn-lt"/>
                <a:ea typeface="+mn-ea"/>
                <a:cs typeface="+mn-cs"/>
              </a:rPr>
              <a:t>typically think of friends as people who know and care about us who are not part of our families. Sometimes we</a:t>
            </a:r>
          </a:p>
          <a:p>
            <a:r>
              <a:rPr lang="en-US" sz="1200" b="0" i="0" u="none" strike="noStrike" kern="1200" baseline="0" dirty="0">
                <a:solidFill>
                  <a:schemeClr val="tx1"/>
                </a:solidFill>
                <a:latin typeface="+mn-lt"/>
                <a:ea typeface="+mn-ea"/>
                <a:cs typeface="+mn-cs"/>
              </a:rPr>
              <a:t>think of our friends as “chosen family.”</a:t>
            </a:r>
          </a:p>
          <a:p>
            <a:r>
              <a:rPr lang="en-US" sz="1200" b="0" i="0" u="none" strike="noStrike" kern="1200" baseline="0" dirty="0">
                <a:solidFill>
                  <a:schemeClr val="tx1"/>
                </a:solidFill>
                <a:latin typeface="+mn-lt"/>
                <a:ea typeface="+mn-ea"/>
                <a:cs typeface="+mn-cs"/>
              </a:rPr>
              <a:t> “THE PERSON I SUPPORT HAS LOTS OF FRIENDS. WHEN WE GO TO THE GROCERY STORE AND THE</a:t>
            </a:r>
          </a:p>
          <a:p>
            <a:r>
              <a:rPr lang="en-US" sz="1200" b="0" i="0" u="none" strike="noStrike" kern="1200" baseline="0" dirty="0">
                <a:solidFill>
                  <a:schemeClr val="tx1"/>
                </a:solidFill>
                <a:latin typeface="+mn-lt"/>
                <a:ea typeface="+mn-ea"/>
                <a:cs typeface="+mn-cs"/>
              </a:rPr>
              <a:t>YMCA EVERYONE SAYS ‘HELLO’ TO HIM.”</a:t>
            </a:r>
          </a:p>
          <a:p>
            <a:r>
              <a:rPr lang="en-US" sz="1200" b="0" i="0" u="none" strike="noStrike" kern="1200" baseline="0" dirty="0">
                <a:solidFill>
                  <a:schemeClr val="tx1"/>
                </a:solidFill>
                <a:latin typeface="+mn-lt"/>
                <a:ea typeface="+mn-ea"/>
                <a:cs typeface="+mn-cs"/>
              </a:rPr>
              <a:t>It sounds like he is known to many people and has a lot of acquaintances. This is a good beginning for building</a:t>
            </a:r>
          </a:p>
          <a:p>
            <a:r>
              <a:rPr lang="en-US" sz="1200" b="0" i="0" u="none" strike="noStrike" kern="1200" baseline="0" dirty="0">
                <a:solidFill>
                  <a:schemeClr val="tx1"/>
                </a:solidFill>
                <a:latin typeface="+mn-lt"/>
                <a:ea typeface="+mn-ea"/>
                <a:cs typeface="+mn-cs"/>
              </a:rPr>
              <a:t>friendships and is the first component—proximity. Does he get to see anyone outside of these two settings? Do</a:t>
            </a:r>
          </a:p>
          <a:p>
            <a:r>
              <a:rPr lang="en-US" sz="1200" b="0" i="0" u="none" strike="noStrike" kern="1200" baseline="0" dirty="0">
                <a:solidFill>
                  <a:schemeClr val="tx1"/>
                </a:solidFill>
                <a:latin typeface="+mn-lt"/>
                <a:ea typeface="+mn-ea"/>
                <a:cs typeface="+mn-cs"/>
              </a:rPr>
              <a:t>any of these people visit him or invite him to do an activity together? Does he know how to connect with them—</a:t>
            </a:r>
          </a:p>
          <a:p>
            <a:r>
              <a:rPr lang="en-US" sz="1200" b="0" i="0" u="none" strike="noStrike" kern="1200" baseline="0" dirty="0">
                <a:solidFill>
                  <a:schemeClr val="tx1"/>
                </a:solidFill>
                <a:latin typeface="+mn-lt"/>
                <a:ea typeface="+mn-ea"/>
                <a:cs typeface="+mn-cs"/>
              </a:rPr>
              <a:t>by phone or email or social media—perhaps to extend his own invitations to others? Taking the next steps can</a:t>
            </a:r>
          </a:p>
          <a:p>
            <a:r>
              <a:rPr lang="en-US" sz="1200" b="0" i="0" u="none" strike="noStrike" kern="1200" baseline="0" dirty="0">
                <a:solidFill>
                  <a:schemeClr val="tx1"/>
                </a:solidFill>
                <a:latin typeface="+mn-lt"/>
                <a:ea typeface="+mn-ea"/>
                <a:cs typeface="+mn-cs"/>
              </a:rPr>
              <a:t>move an acquaintance relationship to friendship.</a:t>
            </a:r>
            <a:endParaRPr lang="en-US" baseline="0" dirty="0"/>
          </a:p>
        </p:txBody>
      </p:sp>
      <p:sp>
        <p:nvSpPr>
          <p:cNvPr id="4" name="Slide Number Placeholder 3"/>
          <p:cNvSpPr>
            <a:spLocks noGrp="1"/>
          </p:cNvSpPr>
          <p:nvPr>
            <p:ph type="sldNum" sz="quarter" idx="10"/>
          </p:nvPr>
        </p:nvSpPr>
        <p:spPr/>
        <p:txBody>
          <a:bodyPr/>
          <a:lstStyle/>
          <a:p>
            <a:pPr>
              <a:defRPr/>
            </a:pPr>
            <a:fld id="{D3363548-B13C-420F-8B9F-450FBE4EE90E}" type="slidenum">
              <a:rPr lang="en-US" smtClean="0"/>
              <a:pPr>
                <a:defRPr/>
              </a:pPr>
              <a:t>4</a:t>
            </a:fld>
            <a:endParaRPr lang="en-US"/>
          </a:p>
        </p:txBody>
      </p:sp>
    </p:spTree>
    <p:extLst>
      <p:ext uri="{BB962C8B-B14F-4D97-AF65-F5344CB8AC3E}">
        <p14:creationId xmlns:p14="http://schemas.microsoft.com/office/powerpoint/2010/main" val="211522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“shout out” benefits of friendships.  (Depending on your audience, you may want to concentrate on a specific age-group for this activity.)  List these on the sheet of wallpaper that you already prepared.  After listing the participants responses compare it to the list below to be sure that you have captured key points: </a:t>
            </a:r>
          </a:p>
          <a:p>
            <a:endParaRPr lang="en-US" dirty="0"/>
          </a:p>
          <a:p>
            <a:pPr marL="342900" marR="0" lvl="0" indent="-342900">
              <a:spcBef>
                <a:spcPts val="0"/>
              </a:spcBef>
              <a:spcAft>
                <a:spcPts val="0"/>
              </a:spcAft>
              <a:buFont typeface="+mj-lt"/>
              <a:buAutoNum type="alphaUcPeriod"/>
              <a:tabLst>
                <a:tab pos="1143000" algn="l"/>
              </a:tabLst>
            </a:pPr>
            <a:r>
              <a:rPr lang="en-US" sz="1200" b="1" i="0" dirty="0">
                <a:effectLst/>
                <a:latin typeface="+mn-lt"/>
                <a:ea typeface="Times New Roman"/>
                <a:cs typeface="Calibri"/>
              </a:rPr>
              <a:t>Benefits for KIDS</a:t>
            </a:r>
            <a:endParaRPr lang="en-US" sz="1050" i="0" dirty="0">
              <a:effectLst/>
              <a:latin typeface="+mn-lt"/>
              <a:ea typeface="Times New Roman"/>
              <a:cs typeface="Calibri"/>
            </a:endParaRPr>
          </a:p>
          <a:p>
            <a:pPr marL="0" marR="0" lvl="0" indent="0">
              <a:spcBef>
                <a:spcPts val="0"/>
              </a:spcBef>
              <a:spcAft>
                <a:spcPts val="0"/>
              </a:spcAft>
              <a:buFont typeface="+mj-lt"/>
              <a:buNone/>
            </a:pPr>
            <a:r>
              <a:rPr lang="en-US" sz="1200" i="0" baseline="0" dirty="0">
                <a:effectLst/>
                <a:latin typeface="+mn-lt"/>
                <a:ea typeface="Calibri"/>
                <a:cs typeface="Calibri"/>
              </a:rPr>
              <a:t>        1.  </a:t>
            </a:r>
            <a:r>
              <a:rPr lang="en-US" sz="1200" i="0" dirty="0">
                <a:effectLst/>
                <a:latin typeface="+mn-lt"/>
                <a:ea typeface="Calibri"/>
                <a:cs typeface="Calibri"/>
              </a:rPr>
              <a:t>Reduces instances of</a:t>
            </a:r>
            <a:r>
              <a:rPr lang="en-US" sz="1200" b="1" i="0" dirty="0">
                <a:effectLst/>
                <a:latin typeface="+mn-lt"/>
                <a:ea typeface="Calibri"/>
                <a:cs typeface="Calibri"/>
              </a:rPr>
              <a:t> BULLYING</a:t>
            </a:r>
          </a:p>
          <a:p>
            <a:pPr marL="0" marR="0" lvl="0" indent="0">
              <a:spcBef>
                <a:spcPts val="0"/>
              </a:spcBef>
              <a:spcAft>
                <a:spcPts val="0"/>
              </a:spcAft>
              <a:buFont typeface="+mj-lt"/>
              <a:buNone/>
            </a:pPr>
            <a:endParaRPr lang="en-US" sz="1050" i="0" dirty="0">
              <a:effectLst/>
              <a:latin typeface="+mn-lt"/>
              <a:ea typeface="Calibri"/>
              <a:cs typeface="Times New Roman"/>
            </a:endParaRPr>
          </a:p>
          <a:p>
            <a:pPr marL="228600" marR="0" lvl="0" indent="-228600">
              <a:spcBef>
                <a:spcPts val="0"/>
              </a:spcBef>
              <a:spcAft>
                <a:spcPts val="0"/>
              </a:spcAft>
              <a:buFont typeface="+mj-lt"/>
              <a:buAutoNum type="alphaUcPeriod" startAt="2"/>
              <a:tabLst>
                <a:tab pos="1143000" algn="l"/>
              </a:tabLst>
            </a:pPr>
            <a:r>
              <a:rPr lang="en-US" sz="1200" b="1" i="0" dirty="0">
                <a:effectLst/>
                <a:latin typeface="+mn-lt"/>
                <a:ea typeface="Times New Roman"/>
                <a:cs typeface="Calibri"/>
              </a:rPr>
              <a:t>   Benefits for TRANSITION-AGED YOUTH</a:t>
            </a:r>
            <a:endParaRPr lang="en-US" sz="1050" b="0" i="0" dirty="0">
              <a:effectLst/>
              <a:latin typeface="+mn-lt"/>
              <a:ea typeface="Times New Roman"/>
              <a:cs typeface="Calibri"/>
            </a:endParaRPr>
          </a:p>
          <a:p>
            <a:pPr marL="0" marR="0" lvl="0" indent="0">
              <a:spcBef>
                <a:spcPts val="0"/>
              </a:spcBef>
              <a:spcAft>
                <a:spcPts val="0"/>
              </a:spcAft>
              <a:buFont typeface="+mj-lt"/>
              <a:buNone/>
              <a:tabLst>
                <a:tab pos="1143000" algn="l"/>
              </a:tabLst>
            </a:pPr>
            <a:r>
              <a:rPr lang="en-US" sz="1050" b="0" i="0" dirty="0">
                <a:effectLst/>
                <a:latin typeface="+mn-lt"/>
                <a:ea typeface="Calibri"/>
                <a:cs typeface="Calibri"/>
              </a:rPr>
              <a:t>        </a:t>
            </a:r>
            <a:r>
              <a:rPr lang="en-US" sz="1200" i="0" dirty="0">
                <a:effectLst/>
                <a:latin typeface="+mn-lt"/>
                <a:ea typeface="Calibri"/>
                <a:cs typeface="Calibri"/>
              </a:rPr>
              <a:t>1.  Friendships might lead to a job!</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Calibri"/>
                <a:cs typeface="Calibri"/>
              </a:rPr>
              <a:t>        2.  Can lead to deep, intimate relationships.</a:t>
            </a:r>
          </a:p>
          <a:p>
            <a:pPr marL="0" marR="0" lvl="0" indent="0">
              <a:spcBef>
                <a:spcPts val="0"/>
              </a:spcBef>
              <a:spcAft>
                <a:spcPts val="0"/>
              </a:spcAft>
              <a:buFont typeface="+mj-lt"/>
              <a:buNone/>
            </a:pPr>
            <a:endParaRPr lang="en-US" sz="1050" i="0" dirty="0">
              <a:effectLst/>
              <a:latin typeface="+mn-lt"/>
              <a:ea typeface="Calibri"/>
              <a:cs typeface="Times New Roman"/>
            </a:endParaRPr>
          </a:p>
          <a:p>
            <a:pPr marL="0" marR="0" lvl="0" indent="0">
              <a:spcBef>
                <a:spcPts val="0"/>
              </a:spcBef>
              <a:spcAft>
                <a:spcPts val="0"/>
              </a:spcAft>
              <a:buFont typeface="+mj-lt"/>
              <a:buNone/>
              <a:tabLst>
                <a:tab pos="1143000" algn="l"/>
              </a:tabLst>
            </a:pPr>
            <a:r>
              <a:rPr lang="en-US" sz="1200" b="1" i="0" dirty="0">
                <a:effectLst/>
                <a:latin typeface="+mn-lt"/>
                <a:ea typeface="Times New Roman"/>
                <a:cs typeface="Calibri"/>
              </a:rPr>
              <a:t>C</a:t>
            </a:r>
            <a:r>
              <a:rPr lang="en-US" sz="1200" i="0" dirty="0">
                <a:effectLst/>
                <a:latin typeface="+mn-lt"/>
                <a:ea typeface="Times New Roman"/>
                <a:cs typeface="Calibri"/>
              </a:rPr>
              <a:t>.    </a:t>
            </a:r>
            <a:r>
              <a:rPr lang="en-US" sz="1200" b="1" i="0" dirty="0">
                <a:effectLst/>
                <a:latin typeface="+mn-lt"/>
                <a:ea typeface="Times New Roman"/>
                <a:cs typeface="Calibri"/>
              </a:rPr>
              <a:t>Benefits for ADULTS</a:t>
            </a:r>
            <a:endParaRPr lang="en-US" sz="1050" b="1" i="0" dirty="0">
              <a:effectLst/>
              <a:latin typeface="+mn-lt"/>
              <a:ea typeface="Times New Roman"/>
              <a:cs typeface="Calibri"/>
            </a:endParaRPr>
          </a:p>
          <a:p>
            <a:pPr marL="0" marR="0" lvl="0" indent="0">
              <a:spcBef>
                <a:spcPts val="0"/>
              </a:spcBef>
              <a:spcAft>
                <a:spcPts val="0"/>
              </a:spcAft>
              <a:buFont typeface="+mj-lt"/>
              <a:buNone/>
            </a:pPr>
            <a:r>
              <a:rPr lang="en-US" sz="1200" i="0" dirty="0">
                <a:effectLst/>
                <a:latin typeface="+mn-lt"/>
                <a:ea typeface="Calibri"/>
                <a:cs typeface="Calibri"/>
              </a:rPr>
              <a:t>        1.  Friendships might lead to a job!</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Calibri"/>
                <a:cs typeface="Calibri"/>
              </a:rPr>
              <a:t>        2.  Can lead to deep, intimate relationships, including marriage.</a:t>
            </a:r>
          </a:p>
          <a:p>
            <a:pPr marL="0" marR="0" lvl="0" indent="0">
              <a:spcBef>
                <a:spcPts val="0"/>
              </a:spcBef>
              <a:spcAft>
                <a:spcPts val="0"/>
              </a:spcAft>
              <a:buFont typeface="+mj-lt"/>
              <a:buNone/>
            </a:pPr>
            <a:endParaRPr lang="en-US" sz="1050" i="0" dirty="0">
              <a:effectLst/>
              <a:latin typeface="+mn-lt"/>
              <a:ea typeface="Calibri"/>
              <a:cs typeface="Times New Roman"/>
            </a:endParaRPr>
          </a:p>
          <a:p>
            <a:pPr marL="0" marR="0" lvl="0" indent="0">
              <a:spcBef>
                <a:spcPts val="0"/>
              </a:spcBef>
              <a:spcAft>
                <a:spcPts val="0"/>
              </a:spcAft>
              <a:buFont typeface="+mj-lt"/>
              <a:buNone/>
            </a:pPr>
            <a:r>
              <a:rPr lang="en-US" sz="1050" b="1" i="0" dirty="0">
                <a:effectLst/>
                <a:latin typeface="+mn-lt"/>
                <a:ea typeface="Times New Roman"/>
                <a:cs typeface="Times New Roman"/>
              </a:rPr>
              <a:t>D</a:t>
            </a:r>
            <a:r>
              <a:rPr lang="en-US" sz="1050" i="0" dirty="0">
                <a:effectLst/>
                <a:latin typeface="+mn-lt"/>
                <a:ea typeface="Times New Roman"/>
                <a:cs typeface="Times New Roman"/>
              </a:rPr>
              <a:t>.</a:t>
            </a:r>
            <a:r>
              <a:rPr lang="en-US" sz="1050" i="0" baseline="0" dirty="0">
                <a:effectLst/>
                <a:latin typeface="+mn-lt"/>
                <a:ea typeface="Times New Roman"/>
                <a:cs typeface="Times New Roman"/>
              </a:rPr>
              <a:t>    </a:t>
            </a:r>
            <a:r>
              <a:rPr lang="en-US" sz="1200" b="1" i="0" dirty="0">
                <a:effectLst/>
                <a:latin typeface="+mn-lt"/>
                <a:ea typeface="Times New Roman"/>
                <a:cs typeface="Calibri"/>
              </a:rPr>
              <a:t>Benefits for ALL AGE GROUPS</a:t>
            </a:r>
            <a:endParaRPr lang="en-US" sz="1050" i="0" dirty="0">
              <a:effectLst/>
              <a:latin typeface="+mn-lt"/>
              <a:ea typeface="Times New Roman"/>
              <a:cs typeface="Calibri"/>
            </a:endParaRPr>
          </a:p>
          <a:p>
            <a:pPr marL="0" marR="0" lvl="0" indent="0">
              <a:spcBef>
                <a:spcPts val="0"/>
              </a:spcBef>
              <a:spcAft>
                <a:spcPts val="0"/>
              </a:spcAft>
              <a:buFont typeface="+mj-lt"/>
              <a:buNone/>
            </a:pPr>
            <a:r>
              <a:rPr lang="en-US" sz="1200" b="1" i="0" dirty="0">
                <a:effectLst/>
                <a:latin typeface="+mn-lt"/>
                <a:ea typeface="Times New Roman"/>
                <a:cs typeface="Calibri"/>
              </a:rPr>
              <a:t>         1.  Happier</a:t>
            </a:r>
            <a:r>
              <a:rPr lang="en-US" sz="1200" i="0" dirty="0">
                <a:effectLst/>
                <a:latin typeface="+mn-lt"/>
                <a:ea typeface="Times New Roman"/>
                <a:cs typeface="Calibri"/>
              </a:rPr>
              <a:t>:  increased happiness, sense of self-worth</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b="1" i="0" dirty="0">
                <a:effectLst/>
                <a:latin typeface="+mn-lt"/>
                <a:ea typeface="Times New Roman"/>
                <a:cs typeface="Calibri"/>
              </a:rPr>
              <a:t>         2.  Healthier</a:t>
            </a:r>
            <a:r>
              <a:rPr lang="en-US" sz="1200" i="0" dirty="0">
                <a:effectLst/>
                <a:latin typeface="+mn-lt"/>
                <a:ea typeface="Times New Roman"/>
                <a:cs typeface="Calibri"/>
              </a:rPr>
              <a:t>:  better emotional and physical health. (Loneliness kills!)</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b="1" i="0" dirty="0">
                <a:effectLst/>
                <a:latin typeface="+mn-lt"/>
                <a:ea typeface="Times New Roman"/>
                <a:cs typeface="Calibri"/>
              </a:rPr>
              <a:t>         3.</a:t>
            </a:r>
            <a:r>
              <a:rPr lang="en-US" sz="1200" b="1" i="0" baseline="0" dirty="0">
                <a:effectLst/>
                <a:latin typeface="+mn-lt"/>
                <a:ea typeface="Times New Roman"/>
                <a:cs typeface="Calibri"/>
              </a:rPr>
              <a:t>  </a:t>
            </a:r>
            <a:r>
              <a:rPr lang="en-US" sz="1200" b="1" i="0" dirty="0">
                <a:effectLst/>
                <a:latin typeface="+mn-lt"/>
                <a:ea typeface="Times New Roman"/>
                <a:cs typeface="Calibri"/>
              </a:rPr>
              <a:t>Safer</a:t>
            </a:r>
            <a:r>
              <a:rPr lang="en-US" sz="1200" i="0" dirty="0">
                <a:effectLst/>
                <a:latin typeface="+mn-lt"/>
                <a:ea typeface="Times New Roman"/>
                <a:cs typeface="Calibri"/>
              </a:rPr>
              <a:t>:  providing safeguards against abuse &amp; neglect happening and prompt recognition if abuse &amp; neglect does occur.</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Times New Roman"/>
                <a:cs typeface="Calibri"/>
              </a:rPr>
              <a:t>         4.  increased social skills.</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Times New Roman"/>
                <a:cs typeface="Calibri"/>
              </a:rPr>
              <a:t>         5.  a sense of belonging and acceptance; someone to be yourself with.</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Times New Roman"/>
                <a:cs typeface="Calibri"/>
              </a:rPr>
              <a:t>         6.  more </a:t>
            </a:r>
            <a:r>
              <a:rPr lang="en-US" sz="1200" b="1" i="0" dirty="0">
                <a:effectLst/>
                <a:latin typeface="+mn-lt"/>
                <a:ea typeface="Times New Roman"/>
                <a:cs typeface="Calibri"/>
              </a:rPr>
              <a:t>confidence</a:t>
            </a:r>
            <a:r>
              <a:rPr lang="en-US" sz="1200" i="0" dirty="0">
                <a:effectLst/>
                <a:latin typeface="+mn-lt"/>
                <a:ea typeface="Times New Roman"/>
                <a:cs typeface="Calibri"/>
              </a:rPr>
              <a:t>.</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Times New Roman"/>
                <a:cs typeface="Calibri"/>
              </a:rPr>
              <a:t>         7.  more support, someone to depend on, someone to trust.</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Times New Roman"/>
                <a:cs typeface="Calibri"/>
              </a:rPr>
              <a:t>         8.  reduced isolation and the negative effects associated with it.</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Times New Roman"/>
                <a:cs typeface="Calibri"/>
              </a:rPr>
              <a:t>         9.  creation of a variety of other opportunities in peoples’ lives.</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Times New Roman"/>
                <a:cs typeface="Calibri"/>
              </a:rPr>
              <a:t>        10.</a:t>
            </a:r>
            <a:r>
              <a:rPr lang="en-US" sz="1200" i="0" baseline="0" dirty="0">
                <a:effectLst/>
                <a:latin typeface="+mn-lt"/>
                <a:ea typeface="Times New Roman"/>
                <a:cs typeface="Calibri"/>
              </a:rPr>
              <a:t>  </a:t>
            </a:r>
            <a:r>
              <a:rPr lang="en-US" sz="1200" i="0" dirty="0">
                <a:effectLst/>
                <a:latin typeface="+mn-lt"/>
                <a:ea typeface="Times New Roman"/>
                <a:cs typeface="Calibri"/>
              </a:rPr>
              <a:t>Gives purpose to skill training already in progress with people.  (meaning, for example, I have been learning a lot about cooking but it makes it all the better that I can cook</a:t>
            </a:r>
          </a:p>
          <a:p>
            <a:pPr marL="0" marR="0" lvl="0" indent="0">
              <a:spcBef>
                <a:spcPts val="0"/>
              </a:spcBef>
              <a:spcAft>
                <a:spcPts val="0"/>
              </a:spcAft>
              <a:buFont typeface="+mj-lt"/>
              <a:buNone/>
            </a:pPr>
            <a:r>
              <a:rPr lang="en-US" sz="1200" i="0" dirty="0">
                <a:effectLst/>
                <a:latin typeface="+mn-lt"/>
                <a:ea typeface="Times New Roman"/>
                <a:cs typeface="Calibri"/>
              </a:rPr>
              <a:t>               for a friend I invite over to dinner.)</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Times New Roman"/>
                <a:cs typeface="Calibri"/>
              </a:rPr>
              <a:t>        11.  Learning—by both parties—from role-modeling by the other!</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Times New Roman"/>
                <a:cs typeface="Calibri"/>
              </a:rPr>
              <a:t>        12.  stronger communities.</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Times New Roman"/>
                <a:cs typeface="Calibri"/>
              </a:rPr>
              <a:t>        13.</a:t>
            </a:r>
            <a:r>
              <a:rPr lang="en-US" sz="1200" i="0" baseline="0" dirty="0">
                <a:effectLst/>
                <a:latin typeface="+mn-lt"/>
                <a:ea typeface="Times New Roman"/>
                <a:cs typeface="Calibri"/>
              </a:rPr>
              <a:t>  </a:t>
            </a:r>
            <a:r>
              <a:rPr lang="en-US" sz="1200" i="0" dirty="0">
                <a:effectLst/>
                <a:latin typeface="+mn-lt"/>
                <a:ea typeface="Times New Roman"/>
                <a:cs typeface="Calibri"/>
              </a:rPr>
              <a:t>more inclusive societies; enriches everyone’s lives.</a:t>
            </a:r>
            <a:endParaRPr lang="en-US" sz="1050" i="0" dirty="0">
              <a:effectLst/>
              <a:latin typeface="+mn-lt"/>
              <a:ea typeface="Calibri"/>
              <a:cs typeface="Times New Roman"/>
            </a:endParaRPr>
          </a:p>
          <a:p>
            <a:pPr marL="0" marR="0" lvl="0" indent="0">
              <a:spcBef>
                <a:spcPts val="0"/>
              </a:spcBef>
              <a:spcAft>
                <a:spcPts val="0"/>
              </a:spcAft>
              <a:buFont typeface="+mj-lt"/>
              <a:buNone/>
            </a:pPr>
            <a:r>
              <a:rPr lang="en-US" sz="1200" i="0" dirty="0">
                <a:effectLst/>
                <a:latin typeface="+mn-lt"/>
                <a:ea typeface="Times New Roman"/>
                <a:cs typeface="Calibri"/>
              </a:rPr>
              <a:t>        14.  better connected families.</a:t>
            </a:r>
          </a:p>
          <a:p>
            <a:pPr marL="0" marR="0" lvl="0" indent="0">
              <a:spcBef>
                <a:spcPts val="0"/>
              </a:spcBef>
              <a:spcAft>
                <a:spcPts val="0"/>
              </a:spcAft>
              <a:buFont typeface="+mj-lt"/>
              <a:buNone/>
            </a:pPr>
            <a:endParaRPr lang="en-US" sz="1050" i="0" dirty="0">
              <a:effectLst/>
              <a:latin typeface="+mn-lt"/>
              <a:ea typeface="Calibri"/>
              <a:cs typeface="Times New Roman"/>
            </a:endParaRPr>
          </a:p>
          <a:p>
            <a:pPr marL="0" marR="0" lvl="0" indent="0">
              <a:spcBef>
                <a:spcPts val="0"/>
              </a:spcBef>
              <a:spcAft>
                <a:spcPts val="0"/>
              </a:spcAft>
              <a:buFont typeface="+mj-lt"/>
              <a:buNone/>
              <a:tabLst>
                <a:tab pos="1143000" algn="l"/>
              </a:tabLst>
            </a:pPr>
            <a:r>
              <a:rPr lang="en-US" sz="1200" b="1" i="0" dirty="0">
                <a:effectLst/>
                <a:latin typeface="+mn-lt"/>
                <a:ea typeface="Times New Roman"/>
                <a:cs typeface="Calibri"/>
              </a:rPr>
              <a:t>E.    Friendships between peers with and without disabilities can result in additional beneficial outcomes that include</a:t>
            </a:r>
            <a:r>
              <a:rPr lang="en-US" sz="1200" i="0" dirty="0">
                <a:effectLst/>
                <a:latin typeface="+mn-lt"/>
                <a:ea typeface="Times New Roman"/>
                <a:cs typeface="Calibri"/>
              </a:rPr>
              <a:t>:</a:t>
            </a:r>
            <a:endParaRPr lang="en-US" sz="1050" i="0" dirty="0">
              <a:effectLst/>
              <a:latin typeface="+mn-lt"/>
              <a:ea typeface="Times New Roman"/>
              <a:cs typeface="Calibri"/>
            </a:endParaRPr>
          </a:p>
          <a:p>
            <a:pPr marL="0" marR="0" lvl="0" indent="0">
              <a:spcBef>
                <a:spcPts val="0"/>
              </a:spcBef>
              <a:spcAft>
                <a:spcPts val="0"/>
              </a:spcAft>
              <a:buFont typeface="+mj-lt"/>
              <a:buNone/>
            </a:pPr>
            <a:r>
              <a:rPr lang="en-US" sz="1200" i="0" dirty="0">
                <a:effectLst/>
                <a:latin typeface="+mn-lt"/>
                <a:ea typeface="Times New Roman"/>
                <a:cs typeface="Calibri"/>
              </a:rPr>
              <a:t>         1.  a greater understanding and appreciation of individual differences by the “typical” peers</a:t>
            </a:r>
            <a:endParaRPr lang="en-US" sz="1050" i="0" dirty="0">
              <a:effectLst/>
              <a:latin typeface="+mn-lt"/>
              <a:ea typeface="Times New Roman"/>
              <a:cs typeface="Calibri"/>
            </a:endParaRPr>
          </a:p>
          <a:p>
            <a:pPr marL="0" marR="0" lvl="0" indent="0">
              <a:spcBef>
                <a:spcPts val="0"/>
              </a:spcBef>
              <a:spcAft>
                <a:spcPts val="0"/>
              </a:spcAft>
              <a:buFont typeface="+mj-lt"/>
              <a:buNone/>
            </a:pPr>
            <a:r>
              <a:rPr lang="en-US" sz="1200" i="0" dirty="0">
                <a:effectLst/>
                <a:latin typeface="+mn-lt"/>
                <a:ea typeface="Times New Roman"/>
                <a:cs typeface="Calibri"/>
              </a:rPr>
              <a:t>         2.  development of age-appropriate social skills</a:t>
            </a:r>
            <a:endParaRPr lang="en-US" sz="1050" i="0" dirty="0">
              <a:effectLst/>
              <a:latin typeface="+mn-lt"/>
              <a:ea typeface="Times New Roman"/>
              <a:cs typeface="Calibri"/>
            </a:endParaRPr>
          </a:p>
          <a:p>
            <a:pPr marL="0" marR="0" lvl="0" indent="0">
              <a:spcBef>
                <a:spcPts val="0"/>
              </a:spcBef>
              <a:spcAft>
                <a:spcPts val="0"/>
              </a:spcAft>
              <a:buFont typeface="+mj-lt"/>
              <a:buNone/>
            </a:pPr>
            <a:r>
              <a:rPr lang="en-US" sz="1200" i="0" dirty="0">
                <a:effectLst/>
                <a:latin typeface="+mn-lt"/>
                <a:ea typeface="Times New Roman"/>
                <a:cs typeface="Calibri"/>
              </a:rPr>
              <a:t>         3.  expanded friendship networks</a:t>
            </a:r>
            <a:endParaRPr lang="en-US" sz="1050" i="0" dirty="0">
              <a:effectLst/>
              <a:latin typeface="+mn-lt"/>
              <a:ea typeface="Times New Roman"/>
              <a:cs typeface="Calibri"/>
            </a:endParaRPr>
          </a:p>
          <a:p>
            <a:r>
              <a:rPr lang="en-US" sz="1200" i="0" dirty="0">
                <a:effectLst/>
                <a:latin typeface="+mn-lt"/>
                <a:ea typeface="Times New Roman"/>
                <a:cs typeface="Calibri"/>
              </a:rPr>
              <a:t>         4.  improved quality of life for both participants</a:t>
            </a:r>
          </a:p>
          <a:p>
            <a:endParaRPr lang="en-US" dirty="0"/>
          </a:p>
        </p:txBody>
      </p:sp>
      <p:sp>
        <p:nvSpPr>
          <p:cNvPr id="4" name="Slide Number Placeholder 3"/>
          <p:cNvSpPr>
            <a:spLocks noGrp="1"/>
          </p:cNvSpPr>
          <p:nvPr>
            <p:ph type="sldNum" sz="quarter" idx="10"/>
          </p:nvPr>
        </p:nvSpPr>
        <p:spPr/>
        <p:txBody>
          <a:bodyPr/>
          <a:lstStyle/>
          <a:p>
            <a:pPr>
              <a:defRPr/>
            </a:pPr>
            <a:fld id="{D3363548-B13C-420F-8B9F-450FBE4EE90E}" type="slidenum">
              <a:rPr lang="en-US" smtClean="0"/>
              <a:pPr>
                <a:defRPr/>
              </a:pPr>
              <a:t>5</a:t>
            </a:fld>
            <a:endParaRPr lang="en-US"/>
          </a:p>
        </p:txBody>
      </p:sp>
    </p:spTree>
    <p:extLst>
      <p:ext uri="{BB962C8B-B14F-4D97-AF65-F5344CB8AC3E}">
        <p14:creationId xmlns:p14="http://schemas.microsoft.com/office/powerpoint/2010/main" val="263623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the</a:t>
            </a:r>
            <a:r>
              <a:rPr lang="en-US" baseline="0" dirty="0"/>
              <a:t> audience are The Bridge Builders- The Connectors- Trainer Reference for Supplemental Information</a:t>
            </a:r>
          </a:p>
          <a:p>
            <a:r>
              <a:rPr lang="en-US" baseline="0" dirty="0"/>
              <a:t>“A Tale of Two Bridges” By Jack Yates </a:t>
            </a:r>
            <a:endParaRPr lang="en-US" dirty="0"/>
          </a:p>
          <a:p>
            <a:r>
              <a:rPr lang="en-US" dirty="0"/>
              <a:t>Briefly</a:t>
            </a:r>
            <a:r>
              <a:rPr lang="en-US" baseline="0" dirty="0"/>
              <a:t> touch on Fears of Rejection, Hurt, Failure, Vulnerabilities…These are universal to all living arrangements- Reference Dignity of risk and creating safeguards that support relationships… what do they need; relationships are prioritized and then the physical and support needs become part of supporting the how while not compromising the goal of friendship. </a:t>
            </a:r>
            <a:endParaRPr lang="en-US"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6</a:t>
            </a:fld>
            <a:endParaRPr lang="en-US"/>
          </a:p>
        </p:txBody>
      </p:sp>
    </p:spTree>
    <p:extLst>
      <p:ext uri="{BB962C8B-B14F-4D97-AF65-F5344CB8AC3E}">
        <p14:creationId xmlns:p14="http://schemas.microsoft.com/office/powerpoint/2010/main" val="160103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Facilitator Tip: You </a:t>
            </a:r>
            <a:r>
              <a:rPr lang="en-US" dirty="0"/>
              <a:t>may want to preface this section to include an acknowledgement that some strategies may be better suited to some living situations than others.  </a:t>
            </a:r>
          </a:p>
          <a:p>
            <a:r>
              <a:rPr lang="en-US" baseline="0" dirty="0"/>
              <a:t>Facilitator then will phrase questions rhetorically to audience at first but then choose one or two questions upon which to invite reflection. Audience may take a minute to write and answer a question about a person they know. Invite sharing for discussion.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7</a:t>
            </a:fld>
            <a:endParaRPr lang="en-US"/>
          </a:p>
        </p:txBody>
      </p:sp>
    </p:spTree>
    <p:extLst>
      <p:ext uri="{BB962C8B-B14F-4D97-AF65-F5344CB8AC3E}">
        <p14:creationId xmlns:p14="http://schemas.microsoft.com/office/powerpoint/2010/main" val="151651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Building a network deliberately around someone allows for varied perspectives and many people working to support these goals. Having a developed plan or tools to reference can support deliberate action to support valued roles to make connections that will lead to relationship and belonging in someone's life. Facilitator Ask Audience what process are people using now? </a:t>
            </a:r>
          </a:p>
          <a:p>
            <a:endParaRPr lang="en-US"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8</a:t>
            </a:fld>
            <a:endParaRPr lang="en-US"/>
          </a:p>
        </p:txBody>
      </p:sp>
    </p:spTree>
    <p:extLst>
      <p:ext uri="{BB962C8B-B14F-4D97-AF65-F5344CB8AC3E}">
        <p14:creationId xmlns:p14="http://schemas.microsoft.com/office/powerpoint/2010/main" val="147482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Ask participants what they</a:t>
            </a:r>
            <a:r>
              <a:rPr lang="en-US" baseline="0" dirty="0"/>
              <a:t> do in community what are their interests. Gather list on Wall Paper or just draw connections between participants with commonalities. Highlight also that if staff, neighbors, board members, extended family/family friends start sharing connections and interests their may be a good opportunity to make a connection! </a:t>
            </a:r>
            <a:endParaRPr lang="en-US" dirty="0"/>
          </a:p>
        </p:txBody>
      </p:sp>
      <p:sp>
        <p:nvSpPr>
          <p:cNvPr id="4" name="Slide Number Placeholder 3"/>
          <p:cNvSpPr>
            <a:spLocks noGrp="1"/>
          </p:cNvSpPr>
          <p:nvPr>
            <p:ph type="sldNum" sz="quarter" idx="10"/>
          </p:nvPr>
        </p:nvSpPr>
        <p:spPr/>
        <p:txBody>
          <a:bodyPr/>
          <a:lstStyle/>
          <a:p>
            <a:fld id="{C02F721E-6FF4-4320-B824-03E94EF54651}" type="slidenum">
              <a:rPr lang="en-US" smtClean="0"/>
              <a:pPr/>
              <a:t>9</a:t>
            </a:fld>
            <a:endParaRPr lang="en-US"/>
          </a:p>
        </p:txBody>
      </p:sp>
    </p:spTree>
    <p:extLst>
      <p:ext uri="{BB962C8B-B14F-4D97-AF65-F5344CB8AC3E}">
        <p14:creationId xmlns:p14="http://schemas.microsoft.com/office/powerpoint/2010/main" val="27906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ACC4A5-D751-4F33-BDD2-8792B37A4CBD}"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15EA-8ACA-40B8-9807-715DEFAC8DAB}" type="slidenum">
              <a:rPr lang="en-US" smtClean="0"/>
              <a:pPr/>
              <a:t>‹#›</a:t>
            </a:fld>
            <a:endParaRPr lang="en-US"/>
          </a:p>
        </p:txBody>
      </p:sp>
    </p:spTree>
    <p:extLst>
      <p:ext uri="{BB962C8B-B14F-4D97-AF65-F5344CB8AC3E}">
        <p14:creationId xmlns:p14="http://schemas.microsoft.com/office/powerpoint/2010/main" val="253677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CC4A5-D751-4F33-BDD2-8792B37A4CBD}"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15EA-8ACA-40B8-9807-715DEFAC8DAB}" type="slidenum">
              <a:rPr lang="en-US" smtClean="0"/>
              <a:pPr/>
              <a:t>‹#›</a:t>
            </a:fld>
            <a:endParaRPr lang="en-US"/>
          </a:p>
        </p:txBody>
      </p:sp>
    </p:spTree>
    <p:extLst>
      <p:ext uri="{BB962C8B-B14F-4D97-AF65-F5344CB8AC3E}">
        <p14:creationId xmlns:p14="http://schemas.microsoft.com/office/powerpoint/2010/main" val="194423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CC4A5-D751-4F33-BDD2-8792B37A4CBD}"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15EA-8ACA-40B8-9807-715DEFAC8DAB}" type="slidenum">
              <a:rPr lang="en-US" smtClean="0"/>
              <a:pPr/>
              <a:t>‹#›</a:t>
            </a:fld>
            <a:endParaRPr lang="en-US"/>
          </a:p>
        </p:txBody>
      </p:sp>
    </p:spTree>
    <p:extLst>
      <p:ext uri="{BB962C8B-B14F-4D97-AF65-F5344CB8AC3E}">
        <p14:creationId xmlns:p14="http://schemas.microsoft.com/office/powerpoint/2010/main" val="409728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CC4A5-D751-4F33-BDD2-8792B37A4CBD}"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15EA-8ACA-40B8-9807-715DEFAC8DAB}" type="slidenum">
              <a:rPr lang="en-US" smtClean="0"/>
              <a:pPr/>
              <a:t>‹#›</a:t>
            </a:fld>
            <a:endParaRPr lang="en-US"/>
          </a:p>
        </p:txBody>
      </p:sp>
    </p:spTree>
    <p:extLst>
      <p:ext uri="{BB962C8B-B14F-4D97-AF65-F5344CB8AC3E}">
        <p14:creationId xmlns:p14="http://schemas.microsoft.com/office/powerpoint/2010/main" val="80145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CC4A5-D751-4F33-BDD2-8792B37A4CBD}" type="datetimeFigureOut">
              <a:rPr lang="en-US" smtClean="0"/>
              <a:pPr/>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D15EA-8ACA-40B8-9807-715DEFAC8DAB}" type="slidenum">
              <a:rPr lang="en-US" smtClean="0"/>
              <a:pPr/>
              <a:t>‹#›</a:t>
            </a:fld>
            <a:endParaRPr lang="en-US"/>
          </a:p>
        </p:txBody>
      </p:sp>
    </p:spTree>
    <p:extLst>
      <p:ext uri="{BB962C8B-B14F-4D97-AF65-F5344CB8AC3E}">
        <p14:creationId xmlns:p14="http://schemas.microsoft.com/office/powerpoint/2010/main" val="226925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ACC4A5-D751-4F33-BDD2-8792B37A4CBD}"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D15EA-8ACA-40B8-9807-715DEFAC8DAB}" type="slidenum">
              <a:rPr lang="en-US" smtClean="0"/>
              <a:pPr/>
              <a:t>‹#›</a:t>
            </a:fld>
            <a:endParaRPr lang="en-US"/>
          </a:p>
        </p:txBody>
      </p:sp>
    </p:spTree>
    <p:extLst>
      <p:ext uri="{BB962C8B-B14F-4D97-AF65-F5344CB8AC3E}">
        <p14:creationId xmlns:p14="http://schemas.microsoft.com/office/powerpoint/2010/main" val="144046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ACC4A5-D751-4F33-BDD2-8792B37A4CBD}" type="datetimeFigureOut">
              <a:rPr lang="en-US" smtClean="0"/>
              <a:pPr/>
              <a:t>5/19/2021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D15EA-8ACA-40B8-9807-715DEFAC8DAB}" type="slidenum">
              <a:rPr lang="en-US" smtClean="0"/>
              <a:pPr/>
              <a:t>‹#›</a:t>
            </a:fld>
            <a:endParaRPr lang="en-US"/>
          </a:p>
        </p:txBody>
      </p:sp>
    </p:spTree>
    <p:extLst>
      <p:ext uri="{BB962C8B-B14F-4D97-AF65-F5344CB8AC3E}">
        <p14:creationId xmlns:p14="http://schemas.microsoft.com/office/powerpoint/2010/main" val="346587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ACC4A5-D751-4F33-BDD2-8792B37A4CBD}" type="datetimeFigureOut">
              <a:rPr lang="en-US" smtClean="0"/>
              <a:pPr/>
              <a:t>5/19/2021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D15EA-8ACA-40B8-9807-715DEFAC8DAB}" type="slidenum">
              <a:rPr lang="en-US" smtClean="0"/>
              <a:pPr/>
              <a:t>‹#›</a:t>
            </a:fld>
            <a:endParaRPr lang="en-US"/>
          </a:p>
        </p:txBody>
      </p:sp>
    </p:spTree>
    <p:extLst>
      <p:ext uri="{BB962C8B-B14F-4D97-AF65-F5344CB8AC3E}">
        <p14:creationId xmlns:p14="http://schemas.microsoft.com/office/powerpoint/2010/main" val="2644530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CC4A5-D751-4F33-BDD2-8792B37A4CBD}" type="datetimeFigureOut">
              <a:rPr lang="en-US" smtClean="0"/>
              <a:pPr/>
              <a:t>5/19/2021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D15EA-8ACA-40B8-9807-715DEFAC8DAB}" type="slidenum">
              <a:rPr lang="en-US" smtClean="0"/>
              <a:pPr/>
              <a:t>‹#›</a:t>
            </a:fld>
            <a:endParaRPr lang="en-US"/>
          </a:p>
        </p:txBody>
      </p:sp>
    </p:spTree>
    <p:extLst>
      <p:ext uri="{BB962C8B-B14F-4D97-AF65-F5344CB8AC3E}">
        <p14:creationId xmlns:p14="http://schemas.microsoft.com/office/powerpoint/2010/main" val="164162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ACC4A5-D751-4F33-BDD2-8792B37A4CBD}"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D15EA-8ACA-40B8-9807-715DEFAC8DAB}" type="slidenum">
              <a:rPr lang="en-US" smtClean="0"/>
              <a:pPr/>
              <a:t>‹#›</a:t>
            </a:fld>
            <a:endParaRPr lang="en-US"/>
          </a:p>
        </p:txBody>
      </p:sp>
    </p:spTree>
    <p:extLst>
      <p:ext uri="{BB962C8B-B14F-4D97-AF65-F5344CB8AC3E}">
        <p14:creationId xmlns:p14="http://schemas.microsoft.com/office/powerpoint/2010/main" val="178306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ACC4A5-D751-4F33-BDD2-8792B37A4CBD}" type="datetimeFigureOut">
              <a:rPr lang="en-US" smtClean="0"/>
              <a:pPr/>
              <a:t>5/19/2021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D15EA-8ACA-40B8-9807-715DEFAC8DAB}" type="slidenum">
              <a:rPr lang="en-US" smtClean="0"/>
              <a:pPr/>
              <a:t>‹#›</a:t>
            </a:fld>
            <a:endParaRPr lang="en-US"/>
          </a:p>
        </p:txBody>
      </p:sp>
    </p:spTree>
    <p:extLst>
      <p:ext uri="{BB962C8B-B14F-4D97-AF65-F5344CB8AC3E}">
        <p14:creationId xmlns:p14="http://schemas.microsoft.com/office/powerpoint/2010/main" val="340567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CC4A5-D751-4F33-BDD2-8792B37A4CBD}" type="datetimeFigureOut">
              <a:rPr lang="en-US" smtClean="0"/>
              <a:pPr/>
              <a:t>5/19/2021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D15EA-8ACA-40B8-9807-715DEFAC8DAB}" type="slidenum">
              <a:rPr lang="en-US" smtClean="0"/>
              <a:pPr/>
              <a:t>‹#›</a:t>
            </a:fld>
            <a:endParaRPr lang="en-US"/>
          </a:p>
        </p:txBody>
      </p:sp>
    </p:spTree>
    <p:extLst>
      <p:ext uri="{BB962C8B-B14F-4D97-AF65-F5344CB8AC3E}">
        <p14:creationId xmlns:p14="http://schemas.microsoft.com/office/powerpoint/2010/main" val="1422271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acebook"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hearcofmass.org/vinfensurvey/"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lifecoursetools.com/lifecourse-library/foundational-tools/person-centered/" TargetMode="External"/><Relationship Id="rId5" Type="http://schemas.openxmlformats.org/officeDocument/2006/relationships/hyperlink" Target="http://mn.gov/mnddc/extra/publications/choice/Its_My_Choice.pdf" TargetMode="External"/><Relationship Id="rId4" Type="http://schemas.openxmlformats.org/officeDocument/2006/relationships/hyperlink" Target="https://rtc.umn.edu/docs/pcpmanual1.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br>
              <a:rPr lang="en-US" b="1" u="sng" dirty="0"/>
            </a:br>
            <a:br>
              <a:rPr lang="en-US" b="1" u="sng" dirty="0"/>
            </a:br>
            <a:br>
              <a:rPr lang="en-US" b="1" u="sng" dirty="0"/>
            </a:br>
            <a:br>
              <a:rPr lang="en-US" b="1" u="sng" dirty="0"/>
            </a:br>
            <a:r>
              <a:rPr lang="en-US" b="1" u="sng" dirty="0"/>
              <a:t>WIDENING THE CIRCLE</a:t>
            </a:r>
            <a:br>
              <a:rPr lang="en-US" b="1" u="sng" dirty="0"/>
            </a:br>
            <a:r>
              <a:rPr lang="en-US" b="1" u="sng" dirty="0"/>
              <a:t>Pathways to Friendship</a:t>
            </a:r>
            <a:br>
              <a:rPr lang="en-US" b="1" u="sng" dirty="0"/>
            </a:br>
            <a:r>
              <a:rPr lang="en-US" sz="2200" b="1" dirty="0"/>
              <a:t>Expanding opportunities for friendships between </a:t>
            </a:r>
            <a:br>
              <a:rPr lang="en-US" sz="2200" b="1" dirty="0"/>
            </a:br>
            <a:r>
              <a:rPr lang="en-US" sz="2200" b="1" dirty="0"/>
              <a:t>people with and without disabilities</a:t>
            </a:r>
            <a:br>
              <a:rPr lang="en-US" sz="2200" b="1" dirty="0"/>
            </a:br>
            <a:r>
              <a:rPr lang="en-US" sz="1800" dirty="0"/>
              <a:t>(</a:t>
            </a:r>
            <a:r>
              <a:rPr lang="en-US" sz="2000" dirty="0">
                <a:solidFill>
                  <a:prstClr val="black"/>
                </a:solidFill>
                <a:ea typeface="+mn-ea"/>
                <a:cs typeface="+mn-cs"/>
              </a:rPr>
              <a:t>A Partnership Between the MA Department of Developmental Services</a:t>
            </a:r>
            <a:br>
              <a:rPr lang="en-US" sz="2000" dirty="0">
                <a:solidFill>
                  <a:prstClr val="black"/>
                </a:solidFill>
                <a:ea typeface="+mn-ea"/>
                <a:cs typeface="+mn-cs"/>
              </a:rPr>
            </a:br>
            <a:r>
              <a:rPr lang="en-US" sz="2000" dirty="0">
                <a:solidFill>
                  <a:prstClr val="black"/>
                </a:solidFill>
                <a:ea typeface="+mn-ea"/>
                <a:cs typeface="+mn-cs"/>
              </a:rPr>
              <a:t>and The Arc of Massachusetts)</a:t>
            </a:r>
            <a:br>
              <a:rPr lang="en-US" sz="3200" dirty="0">
                <a:solidFill>
                  <a:prstClr val="black"/>
                </a:solidFill>
                <a:ea typeface="+mn-ea"/>
                <a:cs typeface="+mn-cs"/>
              </a:rPr>
            </a:br>
            <a:br>
              <a:rPr lang="en-US" sz="3100" dirty="0"/>
            </a:br>
            <a:br>
              <a:rPr lang="en-US" sz="3100" dirty="0"/>
            </a:br>
            <a:br>
              <a:rPr lang="en-US" sz="3100" dirty="0"/>
            </a:br>
            <a:endParaRPr lang="en-US" sz="3100" dirty="0"/>
          </a:p>
        </p:txBody>
      </p:sp>
      <p:sp>
        <p:nvSpPr>
          <p:cNvPr id="3" name="Content Placeholder 2"/>
          <p:cNvSpPr>
            <a:spLocks noGrp="1"/>
          </p:cNvSpPr>
          <p:nvPr>
            <p:ph idx="1"/>
          </p:nvPr>
        </p:nvSpPr>
        <p:spPr/>
        <p:txBody>
          <a:bodyPr>
            <a:normAutofit/>
          </a:bodyPr>
          <a:lstStyle/>
          <a:p>
            <a:pPr marL="0" indent="0" algn="ctr">
              <a:buNone/>
            </a:pPr>
            <a:endParaRPr lang="en-US" dirty="0">
              <a:hlinkClick r:id="rId3" action="ppaction://hlinkfile"/>
            </a:endParaRPr>
          </a:p>
          <a:p>
            <a:pPr marL="0" indent="0" algn="ctr">
              <a:buNone/>
            </a:pPr>
            <a:endParaRPr lang="en-US" sz="1200" b="1" dirty="0">
              <a:hlinkClick r:id="rId3" action="ppaction://hlinkfile"/>
            </a:endParaRPr>
          </a:p>
          <a:p>
            <a:pPr marL="0" indent="0" algn="ctr">
              <a:buNone/>
            </a:pPr>
            <a:endParaRPr lang="en-US" sz="2400" dirty="0">
              <a:hlinkClick r:id="rId3" action="ppaction://hlinkfile"/>
            </a:endParaRPr>
          </a:p>
          <a:p>
            <a:pPr marL="0" indent="0" algn="ctr">
              <a:buNone/>
            </a:pPr>
            <a:endParaRPr lang="en-US" dirty="0">
              <a:hlinkClick r:id="rId3" action="ppaction://hlinkfile"/>
            </a:endParaRPr>
          </a:p>
        </p:txBody>
      </p:sp>
      <p:sp>
        <p:nvSpPr>
          <p:cNvPr id="8" name="Text Placeholder 7"/>
          <p:cNvSpPr>
            <a:spLocks noGrp="1"/>
          </p:cNvSpPr>
          <p:nvPr>
            <p:ph type="body" sz="half" idx="2"/>
          </p:nvPr>
        </p:nvSpPr>
        <p:spPr>
          <a:xfrm>
            <a:off x="457200" y="273050"/>
            <a:ext cx="3008313" cy="5853113"/>
          </a:xfrm>
        </p:spPr>
        <p:txBody>
          <a:bodyPr/>
          <a:lstStyle/>
          <a:p>
            <a:endParaRPr lang="en-US" dirty="0"/>
          </a:p>
          <a:p>
            <a:r>
              <a:rPr lang="en-US" sz="1800" dirty="0"/>
              <a:t>MAKING FRIENDS </a:t>
            </a:r>
          </a:p>
          <a:p>
            <a:r>
              <a:rPr lang="en-US" sz="2400" b="1" dirty="0">
                <a:ln w="22225">
                  <a:solidFill>
                    <a:schemeClr val="accent2"/>
                  </a:solidFill>
                  <a:prstDash val="solid"/>
                </a:ln>
                <a:solidFill>
                  <a:schemeClr val="accent2">
                    <a:lumMod val="40000"/>
                    <a:lumOff val="60000"/>
                  </a:schemeClr>
                </a:solidFill>
                <a:latin typeface="Bradley Hand ITC" panose="03070402050302030203" pitchFamily="66" charset="0"/>
              </a:rPr>
              <a:t>WHERE YOU LIVE</a:t>
            </a:r>
          </a:p>
          <a:p>
            <a:r>
              <a:rPr lang="en-US" sz="1800" dirty="0"/>
              <a:t>Building</a:t>
            </a:r>
          </a:p>
          <a:p>
            <a:r>
              <a:rPr lang="en-US" sz="1800" dirty="0"/>
              <a:t>Friendships Between People</a:t>
            </a:r>
          </a:p>
          <a:p>
            <a:r>
              <a:rPr lang="en-US" sz="1800" dirty="0"/>
              <a:t>With and Without Disabilities</a:t>
            </a:r>
          </a:p>
        </p:txBody>
      </p:sp>
      <p:pic>
        <p:nvPicPr>
          <p:cNvPr id="4" name="Picture 3" descr="S:\OFFICE\RE-BRANDING The Arc 2011\Logo Artwork- Chapter\JPG &amp; PNG Files MS Office\LOGOS JPG Files Solid Backgrounds\Arc_Massachusetts_Color_Pos_JPG.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038600"/>
            <a:ext cx="1343149" cy="1206822"/>
          </a:xfrm>
          <a:prstGeom prst="rect">
            <a:avLst/>
          </a:prstGeom>
          <a:noFill/>
          <a:ln>
            <a:noFill/>
          </a:ln>
        </p:spPr>
      </p:pic>
      <p:pic>
        <p:nvPicPr>
          <p:cNvPr id="6" name="Picture 5"/>
          <p:cNvPicPr>
            <a:picLocks noChangeAspect="1"/>
          </p:cNvPicPr>
          <p:nvPr/>
        </p:nvPicPr>
        <p:blipFill>
          <a:blip r:embed="rId5"/>
          <a:stretch>
            <a:fillRect/>
          </a:stretch>
        </p:blipFill>
        <p:spPr>
          <a:xfrm>
            <a:off x="533400" y="2526964"/>
            <a:ext cx="2089800" cy="3498467"/>
          </a:xfrm>
          <a:prstGeom prst="rect">
            <a:avLst/>
          </a:prstGeom>
        </p:spPr>
      </p:pic>
      <p:pic>
        <p:nvPicPr>
          <p:cNvPr id="7" name="Picture 6"/>
          <p:cNvPicPr>
            <a:picLocks noChangeAspect="1"/>
          </p:cNvPicPr>
          <p:nvPr/>
        </p:nvPicPr>
        <p:blipFill>
          <a:blip r:embed="rId6"/>
          <a:stretch>
            <a:fillRect/>
          </a:stretch>
        </p:blipFill>
        <p:spPr>
          <a:xfrm>
            <a:off x="3575050" y="170541"/>
            <a:ext cx="5521201" cy="3634267"/>
          </a:xfrm>
          <a:prstGeom prst="rect">
            <a:avLst/>
          </a:prstGeom>
        </p:spPr>
      </p:pic>
      <p:sp>
        <p:nvSpPr>
          <p:cNvPr id="9" name="TextBox 8"/>
          <p:cNvSpPr txBox="1"/>
          <p:nvPr/>
        </p:nvSpPr>
        <p:spPr>
          <a:xfrm>
            <a:off x="4997767" y="4019550"/>
            <a:ext cx="3810000" cy="1477328"/>
          </a:xfrm>
          <a:prstGeom prst="rect">
            <a:avLst/>
          </a:prstGeom>
          <a:noFill/>
        </p:spPr>
        <p:txBody>
          <a:bodyPr wrap="square" rtlCol="0">
            <a:spAutoFit/>
          </a:bodyPr>
          <a:lstStyle/>
          <a:p>
            <a:r>
              <a:rPr lang="en-US" i="1" dirty="0"/>
              <a:t>Prepared by Widening The Circle; Pathways to Friendship, a partnership between The Arc of Massachusetts and Massachusetts Department of Developmental Services</a:t>
            </a:r>
          </a:p>
        </p:txBody>
      </p:sp>
      <p:sp>
        <p:nvSpPr>
          <p:cNvPr id="10" name="TextBox 9"/>
          <p:cNvSpPr txBox="1"/>
          <p:nvPr/>
        </p:nvSpPr>
        <p:spPr>
          <a:xfrm>
            <a:off x="3541713" y="5614083"/>
            <a:ext cx="4876800" cy="646331"/>
          </a:xfrm>
          <a:prstGeom prst="rect">
            <a:avLst/>
          </a:prstGeom>
          <a:noFill/>
        </p:spPr>
        <p:txBody>
          <a:bodyPr wrap="square" rtlCol="0">
            <a:spAutoFit/>
          </a:bodyPr>
          <a:lstStyle/>
          <a:p>
            <a:r>
              <a:rPr lang="en-US" dirty="0"/>
              <a:t>Follow us on Facebook and Social Media #</a:t>
            </a:r>
            <a:r>
              <a:rPr lang="en-US" dirty="0" err="1"/>
              <a:t>PathwaystoFriendship</a:t>
            </a:r>
            <a:endParaRPr lang="en-US" dirty="0"/>
          </a:p>
        </p:txBody>
      </p:sp>
    </p:spTree>
    <p:extLst>
      <p:ext uri="{BB962C8B-B14F-4D97-AF65-F5344CB8AC3E}">
        <p14:creationId xmlns:p14="http://schemas.microsoft.com/office/powerpoint/2010/main" val="399228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5300" b="1" dirty="0"/>
            </a:br>
            <a:br>
              <a:rPr lang="en-US" sz="5300" b="1" dirty="0"/>
            </a:br>
            <a:r>
              <a:rPr lang="en-US" sz="5300" b="1" dirty="0"/>
              <a:t>Community Mapping </a:t>
            </a:r>
            <a:br>
              <a:rPr lang="en-US" b="1" dirty="0"/>
            </a:br>
            <a:endParaRPr lang="en-US" b="1" u="sng" dirty="0"/>
          </a:p>
        </p:txBody>
      </p:sp>
      <p:sp>
        <p:nvSpPr>
          <p:cNvPr id="3" name="Content Placeholder 2"/>
          <p:cNvSpPr>
            <a:spLocks noGrp="1"/>
          </p:cNvSpPr>
          <p:nvPr>
            <p:ph idx="1"/>
          </p:nvPr>
        </p:nvSpPr>
        <p:spPr/>
        <p:txBody>
          <a:bodyPr/>
          <a:lstStyle/>
          <a:p>
            <a:pPr marL="0" indent="0" algn="ctr">
              <a:buNone/>
            </a:pPr>
            <a:endParaRPr lang="en-US" b="1" dirty="0"/>
          </a:p>
          <a:p>
            <a:pPr marL="0" indent="0" algn="ctr">
              <a:buNone/>
            </a:pPr>
            <a:endParaRPr lang="en-US" b="1" dirty="0"/>
          </a:p>
        </p:txBody>
      </p:sp>
      <p:pic>
        <p:nvPicPr>
          <p:cNvPr id="4" name="Picture Placeholder 10" descr="Vancouver-Hastings-Map-final-smaller-web.jpg"/>
          <p:cNvPicPr>
            <a:picLocks noChangeAspect="1"/>
          </p:cNvPicPr>
          <p:nvPr/>
        </p:nvPicPr>
        <p:blipFill>
          <a:blip r:embed="rId3" cstate="print"/>
          <a:srcRect t="1174" b="1174"/>
          <a:stretch>
            <a:fillRect/>
          </a:stretch>
        </p:blipFill>
        <p:spPr>
          <a:xfrm>
            <a:off x="1524000" y="2209800"/>
            <a:ext cx="6400800" cy="4123683"/>
          </a:xfrm>
          <a:prstGeom prst="rect">
            <a:avLst/>
          </a:prstGeom>
        </p:spPr>
      </p:pic>
    </p:spTree>
    <p:extLst>
      <p:ext uri="{BB962C8B-B14F-4D97-AF65-F5344CB8AC3E}">
        <p14:creationId xmlns:p14="http://schemas.microsoft.com/office/powerpoint/2010/main" val="208277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br>
            <a:br>
              <a:rPr lang="en-US" b="1" dirty="0"/>
            </a:br>
            <a:r>
              <a:rPr lang="en-US" b="1" dirty="0"/>
              <a:t>Who do we know? </a:t>
            </a:r>
            <a:br>
              <a:rPr lang="en-US" b="1" dirty="0"/>
            </a:br>
            <a:r>
              <a:rPr lang="en-US" b="1" dirty="0"/>
              <a:t>Where should we go?</a:t>
            </a:r>
          </a:p>
        </p:txBody>
      </p:sp>
      <p:sp>
        <p:nvSpPr>
          <p:cNvPr id="3" name="Content Placeholder 2"/>
          <p:cNvSpPr>
            <a:spLocks noGrp="1"/>
          </p:cNvSpPr>
          <p:nvPr>
            <p:ph idx="1"/>
          </p:nvPr>
        </p:nvSpPr>
        <p:spPr/>
        <p:txBody>
          <a:bodyPr>
            <a:normAutofit fontScale="40000" lnSpcReduction="20000"/>
          </a:bodyPr>
          <a:lstStyle/>
          <a:p>
            <a:pPr marL="0" indent="0" algn="ctr">
              <a:buNone/>
            </a:pPr>
            <a:endParaRPr lang="en-US" sz="5100" dirty="0"/>
          </a:p>
          <a:p>
            <a:pPr marL="0" indent="0" algn="ctr">
              <a:buNone/>
            </a:pPr>
            <a:endParaRPr lang="en-US" sz="5100" dirty="0"/>
          </a:p>
          <a:p>
            <a:pPr marL="0" indent="0" algn="ctr">
              <a:buNone/>
            </a:pPr>
            <a:endParaRPr lang="en-US" sz="5100" dirty="0"/>
          </a:p>
          <a:p>
            <a:pPr marL="0" indent="0" algn="ctr">
              <a:buNone/>
            </a:pPr>
            <a:r>
              <a:rPr lang="en-US" sz="5100" dirty="0"/>
              <a:t>Identify who the person already knows and where relationships might be fostered or deepened?</a:t>
            </a:r>
          </a:p>
          <a:p>
            <a:pPr marL="0" indent="0">
              <a:buNone/>
            </a:pPr>
            <a:endParaRPr lang="en-US" sz="3400" dirty="0"/>
          </a:p>
          <a:p>
            <a:r>
              <a:rPr lang="en-US" sz="5000" b="1" dirty="0"/>
              <a:t>Background Map </a:t>
            </a:r>
            <a:r>
              <a:rPr lang="en-US" sz="5000" dirty="0"/>
              <a:t>to record highlights of the personal life experience of the for us person and a look this or her family life and community life. This informs us o f major events and influences that impact the person including medical events, moves, births, deaths, beginnings and endings of work or school, transitions and other life changes.</a:t>
            </a:r>
          </a:p>
          <a:p>
            <a:pPr marL="0" indent="0">
              <a:buNone/>
            </a:pPr>
            <a:endParaRPr lang="en-US" sz="5000" dirty="0"/>
          </a:p>
          <a:p>
            <a:r>
              <a:rPr lang="en-US" sz="5000" b="1" dirty="0"/>
              <a:t>Relationship (People) Map </a:t>
            </a:r>
            <a:r>
              <a:rPr lang="en-US" sz="5000" dirty="0"/>
              <a:t>People maps can help identify places where relationships  can be built and people with whom relationships can be deepened. </a:t>
            </a:r>
          </a:p>
          <a:p>
            <a:endParaRPr lang="en-US" b="1" dirty="0"/>
          </a:p>
          <a:p>
            <a:pPr marL="0" indent="0">
              <a:buNone/>
            </a:pPr>
            <a:r>
              <a:rPr lang="en-US"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70844">
            <a:off x="1438" y="502364"/>
            <a:ext cx="2231658" cy="1282399"/>
          </a:xfrm>
          <a:prstGeom prst="rect">
            <a:avLst/>
          </a:prstGeom>
        </p:spPr>
      </p:pic>
    </p:spTree>
    <p:extLst>
      <p:ext uri="{BB962C8B-B14F-4D97-AF65-F5344CB8AC3E}">
        <p14:creationId xmlns:p14="http://schemas.microsoft.com/office/powerpoint/2010/main" val="367695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anim calcmode="lin" valueType="num">
                                      <p:cBhvr>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b="1" dirty="0"/>
              <a:t>3. Make person to person connections</a:t>
            </a:r>
            <a:br>
              <a:rPr lang="en-US" dirty="0"/>
            </a:br>
            <a:endParaRPr lang="en-US" b="1" u="sng" dirty="0"/>
          </a:p>
        </p:txBody>
      </p:sp>
      <p:sp>
        <p:nvSpPr>
          <p:cNvPr id="3" name="TextBox 2"/>
          <p:cNvSpPr txBox="1"/>
          <p:nvPr/>
        </p:nvSpPr>
        <p:spPr>
          <a:xfrm>
            <a:off x="457200" y="3276600"/>
            <a:ext cx="7543800"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a:t>Consider who in the community might be seeking out a relationship with the  person you support</a:t>
            </a:r>
          </a:p>
        </p:txBody>
      </p:sp>
      <p:sp>
        <p:nvSpPr>
          <p:cNvPr id="4" name="TextBox 3"/>
          <p:cNvSpPr txBox="1"/>
          <p:nvPr/>
        </p:nvSpPr>
        <p:spPr>
          <a:xfrm>
            <a:off x="609600" y="5410200"/>
            <a:ext cx="7696200"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t>Identify persons who might be enlisted as community connectors</a:t>
            </a:r>
            <a:endParaRPr lang="en-US" dirty="0"/>
          </a:p>
        </p:txBody>
      </p:sp>
      <p:sp>
        <p:nvSpPr>
          <p:cNvPr id="6" name="Content Placeholder 5"/>
          <p:cNvSpPr>
            <a:spLocks noGrp="1"/>
          </p:cNvSpPr>
          <p:nvPr>
            <p:ph idx="1"/>
          </p:nvPr>
        </p:nvSpPr>
        <p:spPr>
          <a:xfrm>
            <a:off x="609600" y="1600201"/>
            <a:ext cx="8077200" cy="1524000"/>
          </a:xfrm>
        </p:spPr>
        <p:txBody>
          <a:bodyPr>
            <a:normAutofit fontScale="62500" lnSpcReduction="20000"/>
          </a:bodyPr>
          <a:lstStyle/>
          <a:p>
            <a:endParaRPr lang="en-US" sz="3600" dirty="0"/>
          </a:p>
          <a:p>
            <a:r>
              <a:rPr lang="en-US" sz="5800" dirty="0"/>
              <a:t>Be thoughtful about who might appreciate getting to know the person</a:t>
            </a:r>
          </a:p>
        </p:txBody>
      </p:sp>
    </p:spTree>
    <p:extLst>
      <p:ext uri="{BB962C8B-B14F-4D97-AF65-F5344CB8AC3E}">
        <p14:creationId xmlns:p14="http://schemas.microsoft.com/office/powerpoint/2010/main" val="48009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900" b="1"/>
            </a:br>
            <a:r>
              <a:rPr lang="en-US" sz="4900" b="1"/>
              <a:t>Presence</a:t>
            </a:r>
            <a:r>
              <a:rPr lang="en-US" sz="4900" b="1" dirty="0"/>
              <a:t>, People, and Persistence</a:t>
            </a:r>
            <a:br>
              <a:rPr lang="en-US" dirty="0"/>
            </a:br>
            <a:endParaRPr lang="en-US" dirty="0"/>
          </a:p>
        </p:txBody>
      </p:sp>
      <p:sp>
        <p:nvSpPr>
          <p:cNvPr id="3" name="Content Placeholder 2"/>
          <p:cNvSpPr>
            <a:spLocks noGrp="1"/>
          </p:cNvSpPr>
          <p:nvPr>
            <p:ph idx="1"/>
          </p:nvPr>
        </p:nvSpPr>
        <p:spPr/>
        <p:txBody>
          <a:bodyPr/>
          <a:lstStyle/>
          <a:p>
            <a:r>
              <a:rPr lang="en-US" dirty="0"/>
              <a:t>People must be physically present with other community members and engaged in the same activities IN THE COMMUNITY</a:t>
            </a:r>
          </a:p>
          <a:p>
            <a:r>
              <a:rPr lang="en-US" dirty="0"/>
              <a:t>Community is not about a physical place, its about the people</a:t>
            </a:r>
          </a:p>
          <a:p>
            <a:r>
              <a:rPr lang="en-US" dirty="0"/>
              <a:t>This implies avoiding “special” groups and spaces because those in fact are segregated</a:t>
            </a:r>
          </a:p>
          <a:p>
            <a:endParaRPr lang="en-US" dirty="0"/>
          </a:p>
        </p:txBody>
      </p:sp>
    </p:spTree>
    <p:extLst>
      <p:ext uri="{BB962C8B-B14F-4D97-AF65-F5344CB8AC3E}">
        <p14:creationId xmlns:p14="http://schemas.microsoft.com/office/powerpoint/2010/main" val="251593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457200"/>
          </a:xfrm>
        </p:spPr>
        <p:txBody>
          <a:bodyPr>
            <a:normAutofit fontScale="90000"/>
          </a:bodyPr>
          <a:lstStyle/>
          <a:p>
            <a:r>
              <a:rPr lang="en-US" i="1" dirty="0"/>
              <a:t>“If at first you don’t succeed”</a:t>
            </a:r>
          </a:p>
        </p:txBody>
      </p:sp>
      <p:sp>
        <p:nvSpPr>
          <p:cNvPr id="3" name="Content Placeholder 2"/>
          <p:cNvSpPr>
            <a:spLocks noGrp="1"/>
          </p:cNvSpPr>
          <p:nvPr>
            <p:ph idx="1"/>
          </p:nvPr>
        </p:nvSpPr>
        <p:spPr>
          <a:xfrm>
            <a:off x="457200" y="2743200"/>
            <a:ext cx="8229600" cy="2438400"/>
          </a:xfrm>
        </p:spPr>
        <p:txBody>
          <a:bodyPr>
            <a:normAutofit/>
          </a:bodyPr>
          <a:lstStyle/>
          <a:p>
            <a:r>
              <a:rPr lang="en-US" dirty="0"/>
              <a:t>Relationships take time</a:t>
            </a:r>
          </a:p>
          <a:p>
            <a:r>
              <a:rPr lang="en-US" dirty="0"/>
              <a:t>Become a regular and create strong routines </a:t>
            </a:r>
          </a:p>
          <a:p>
            <a:r>
              <a:rPr lang="en-US" dirty="0"/>
              <a:t>Be typical and prepared to “fit in” to the environment you are in</a:t>
            </a:r>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39615"/>
            <a:ext cx="3124200" cy="2209800"/>
          </a:xfrm>
          <a:prstGeom prst="rect">
            <a:avLst/>
          </a:prstGeom>
        </p:spPr>
      </p:pic>
    </p:spTree>
    <p:extLst>
      <p:ext uri="{BB962C8B-B14F-4D97-AF65-F5344CB8AC3E}">
        <p14:creationId xmlns:p14="http://schemas.microsoft.com/office/powerpoint/2010/main" val="393332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020762"/>
          </a:xfrm>
        </p:spPr>
        <p:txBody>
          <a:bodyPr>
            <a:normAutofit fontScale="90000"/>
          </a:bodyPr>
          <a:lstStyle/>
          <a:p>
            <a:br>
              <a:rPr lang="en-US" b="1" u="sng" dirty="0"/>
            </a:br>
            <a:br>
              <a:rPr lang="en-US" dirty="0"/>
            </a:br>
            <a:r>
              <a:rPr lang="en-US" dirty="0"/>
              <a:t>Relationships and friendships can be found wherever we </a:t>
            </a:r>
            <a:br>
              <a:rPr lang="en-US" dirty="0"/>
            </a:br>
            <a:r>
              <a:rPr lang="en-US" dirty="0"/>
              <a:t>Live, Learn, Work, and Play </a:t>
            </a:r>
            <a:endParaRPr lang="en-US" b="1" u="sng" dirty="0"/>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endParaRPr lang="en-US" dirty="0"/>
          </a:p>
          <a:p>
            <a:pPr algn="ctr"/>
            <a:r>
              <a:rPr lang="en-US" dirty="0"/>
              <a:t>Develop social skills</a:t>
            </a:r>
          </a:p>
          <a:p>
            <a:pPr algn="ctr"/>
            <a:r>
              <a:rPr lang="en-US" dirty="0"/>
              <a:t>Be a good neighbor </a:t>
            </a:r>
          </a:p>
          <a:p>
            <a:pPr algn="ctr"/>
            <a:r>
              <a:rPr lang="en-US" dirty="0"/>
              <a:t>Practice reciprocity </a:t>
            </a:r>
          </a:p>
          <a:p>
            <a:pPr marL="0" indent="0">
              <a:buNone/>
            </a:pPr>
            <a:endParaRPr lang="en-US" dirty="0"/>
          </a:p>
          <a:p>
            <a:pPr marL="0" indent="0">
              <a:buNone/>
            </a:pPr>
            <a:r>
              <a:rPr lang="en-US" i="1" dirty="0"/>
              <a:t>“150 Things You can do to build community</a:t>
            </a:r>
            <a:r>
              <a:rPr lang="en-US" dirty="0"/>
              <a:t>” </a:t>
            </a:r>
          </a:p>
          <a:p>
            <a:pPr marL="0" indent="0">
              <a:buNone/>
            </a:pPr>
            <a:r>
              <a:rPr lang="en-US" sz="2600" dirty="0">
                <a:solidFill>
                  <a:srgbClr val="0070C0"/>
                </a:solidFill>
              </a:rPr>
              <a:t>https://sites.hks.harvard.edu/saguaro/whatyoucando.html</a:t>
            </a:r>
          </a:p>
        </p:txBody>
      </p:sp>
    </p:spTree>
    <p:extLst>
      <p:ext uri="{BB962C8B-B14F-4D97-AF65-F5344CB8AC3E}">
        <p14:creationId xmlns:p14="http://schemas.microsoft.com/office/powerpoint/2010/main" val="360185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t>Hospitality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52400"/>
            <a:ext cx="3100388" cy="1952096"/>
          </a:xfrm>
        </p:spPr>
      </p:pic>
      <p:sp>
        <p:nvSpPr>
          <p:cNvPr id="5" name="TextBox 4"/>
          <p:cNvSpPr txBox="1"/>
          <p:nvPr/>
        </p:nvSpPr>
        <p:spPr>
          <a:xfrm>
            <a:off x="1600200" y="2743200"/>
            <a:ext cx="5943600" cy="3447098"/>
          </a:xfrm>
          <a:prstGeom prst="rect">
            <a:avLst/>
          </a:prstGeom>
          <a:noFill/>
        </p:spPr>
        <p:txBody>
          <a:bodyPr wrap="square" rtlCol="0">
            <a:spAutoFit/>
          </a:bodyPr>
          <a:lstStyle/>
          <a:p>
            <a:pPr marL="285750" indent="-285750">
              <a:buFont typeface="Arial" panose="020B0604020202020204" pitchFamily="34" charset="0"/>
              <a:buChar char="•"/>
            </a:pPr>
            <a:r>
              <a:rPr lang="en-US" sz="4000" dirty="0"/>
              <a:t>A welcoming appearance</a:t>
            </a:r>
          </a:p>
          <a:p>
            <a:pPr marL="285750" indent="-285750">
              <a:buFont typeface="Arial" panose="020B0604020202020204" pitchFamily="34" charset="0"/>
              <a:buChar char="•"/>
            </a:pPr>
            <a:r>
              <a:rPr lang="en-US" sz="4000" dirty="0"/>
              <a:t>Welcoming furnishings</a:t>
            </a:r>
          </a:p>
          <a:p>
            <a:pPr marL="285750" indent="-285750">
              <a:buFont typeface="Arial" panose="020B0604020202020204" pitchFamily="34" charset="0"/>
              <a:buChar char="•"/>
            </a:pPr>
            <a:r>
              <a:rPr lang="en-US" sz="4000" dirty="0"/>
              <a:t>Welcoming habits</a:t>
            </a:r>
          </a:p>
          <a:p>
            <a:pPr marL="285750" indent="-285750">
              <a:buFont typeface="Arial" panose="020B0604020202020204" pitchFamily="34" charset="0"/>
              <a:buChar char="•"/>
            </a:pPr>
            <a:endParaRPr lang="en-US" sz="4000" dirty="0"/>
          </a:p>
          <a:p>
            <a:pPr marL="285750" indent="-285750">
              <a:buFont typeface="Arial" panose="020B0604020202020204" pitchFamily="34" charset="0"/>
              <a:buChar char="•"/>
            </a:pPr>
            <a:endParaRPr lang="en-US" sz="4000" dirty="0"/>
          </a:p>
          <a:p>
            <a:endParaRPr lang="en-US" dirty="0"/>
          </a:p>
        </p:txBody>
      </p:sp>
      <p:sp>
        <p:nvSpPr>
          <p:cNvPr id="6" name="AutoShape 2" descr="Free Welcome Cliparts, Download Free Clip Art, Free Clip Art o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038600"/>
            <a:ext cx="2667000" cy="2457450"/>
          </a:xfrm>
          <a:prstGeom prst="rect">
            <a:avLst/>
          </a:prstGeom>
        </p:spPr>
      </p:pic>
    </p:spTree>
    <p:extLst>
      <p:ext uri="{BB962C8B-B14F-4D97-AF65-F5344CB8AC3E}">
        <p14:creationId xmlns:p14="http://schemas.microsoft.com/office/powerpoint/2010/main" val="8002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MAXIMIZING MEANINGFUL COMMUNITY CONNECTIONS</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sz="1800" b="1" dirty="0"/>
          </a:p>
          <a:p>
            <a:pPr marL="0" indent="0">
              <a:buNone/>
            </a:pPr>
            <a:endParaRPr lang="en-US" sz="1800" b="1" dirty="0"/>
          </a:p>
          <a:p>
            <a:pPr marL="0" indent="0">
              <a:buNone/>
            </a:pPr>
            <a:r>
              <a:rPr lang="en-US" sz="1800" b="1" dirty="0"/>
              <a:t>Instructions</a:t>
            </a:r>
            <a:r>
              <a:rPr lang="en-US" sz="1800" dirty="0"/>
              <a:t>:  Briefly write what, if anything, could be done in each situation to enhance the chances of developing relationships within your neighborhood/community.</a:t>
            </a:r>
          </a:p>
          <a:p>
            <a:pPr marL="0" indent="0">
              <a:buNone/>
            </a:pPr>
            <a:endParaRPr lang="en-US" sz="1800" dirty="0"/>
          </a:p>
          <a:p>
            <a:pPr marL="0" indent="0">
              <a:buNone/>
            </a:pPr>
            <a:r>
              <a:rPr lang="en-US" sz="1800" dirty="0"/>
              <a:t>___Going to a Block Party.</a:t>
            </a:r>
          </a:p>
          <a:p>
            <a:pPr marL="0" indent="0">
              <a:buNone/>
            </a:pPr>
            <a:br>
              <a:rPr lang="en-US" sz="1800" dirty="0"/>
            </a:br>
            <a:r>
              <a:rPr lang="en-US" sz="1800" dirty="0"/>
              <a:t>___Volunteering.</a:t>
            </a:r>
          </a:p>
          <a:p>
            <a:pPr marL="0" indent="0">
              <a:buNone/>
            </a:pPr>
            <a:br>
              <a:rPr lang="en-US" sz="1800" dirty="0"/>
            </a:br>
            <a:r>
              <a:rPr lang="en-US" sz="1800" dirty="0"/>
              <a:t>___Having a cookout with family and friends. </a:t>
            </a:r>
          </a:p>
          <a:p>
            <a:pPr marL="0" indent="0">
              <a:buNone/>
            </a:pPr>
            <a:br>
              <a:rPr lang="en-US" sz="1800" dirty="0"/>
            </a:br>
            <a:r>
              <a:rPr lang="en-US" sz="1800" dirty="0"/>
              <a:t>___Organizing a yard sale. </a:t>
            </a:r>
            <a:br>
              <a:rPr lang="en-US" sz="1800" dirty="0"/>
            </a:br>
            <a:br>
              <a:rPr lang="en-US" sz="1800" dirty="0"/>
            </a:br>
            <a:r>
              <a:rPr lang="en-US" sz="1800" dirty="0"/>
              <a:t> ___ Going for daily walks in the neighborhood. </a:t>
            </a:r>
          </a:p>
          <a:p>
            <a:pPr marL="0" indent="0">
              <a:buNone/>
            </a:pPr>
            <a:endParaRPr lang="en-US" sz="1800" dirty="0"/>
          </a:p>
        </p:txBody>
      </p:sp>
      <p:pic>
        <p:nvPicPr>
          <p:cNvPr id="4" name="Content Placeholder 4" descr="C:\Users\Jim\Desktop\empathy-overwhelm-march2011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524000"/>
            <a:ext cx="731520" cy="728498"/>
          </a:xfrm>
          <a:prstGeom prst="rect">
            <a:avLst/>
          </a:prstGeom>
          <a:noFill/>
          <a:ln>
            <a:noFill/>
          </a:ln>
        </p:spPr>
      </p:pic>
    </p:spTree>
    <p:extLst>
      <p:ext uri="{BB962C8B-B14F-4D97-AF65-F5344CB8AC3E}">
        <p14:creationId xmlns:p14="http://schemas.microsoft.com/office/powerpoint/2010/main" val="81700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fontScale="25000" lnSpcReduction="20000"/>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sz="9800" b="1" dirty="0"/>
          </a:p>
          <a:p>
            <a:pPr marL="0" indent="0" algn="ctr">
              <a:buNone/>
            </a:pPr>
            <a:r>
              <a:rPr lang="en-US" sz="8000" b="1" dirty="0"/>
              <a:t>10 THINGS THAT EVERYONE CAN DO TO PROMOTE FRIENDSHIPS</a:t>
            </a:r>
          </a:p>
          <a:p>
            <a:pPr marL="0" indent="0">
              <a:buNone/>
            </a:pPr>
            <a:r>
              <a:rPr lang="en-US" sz="7200" dirty="0"/>
              <a:t>1. Create Membership—at school, work, and in the community</a:t>
            </a:r>
          </a:p>
          <a:p>
            <a:pPr marL="0" indent="0">
              <a:buNone/>
            </a:pPr>
            <a:r>
              <a:rPr lang="en-US" sz="7200" dirty="0"/>
              <a:t>2. Identify Relationships you already have that can be deepened or</a:t>
            </a:r>
          </a:p>
          <a:p>
            <a:pPr marL="0" indent="0">
              <a:buNone/>
            </a:pPr>
            <a:r>
              <a:rPr lang="en-US" sz="7200" dirty="0"/>
              <a:t>that can connect you to new people and activities</a:t>
            </a:r>
          </a:p>
          <a:p>
            <a:pPr marL="0" indent="0">
              <a:buNone/>
            </a:pPr>
            <a:r>
              <a:rPr lang="en-US" sz="7200" dirty="0"/>
              <a:t>3. Identify and Share your family member’s Gifts and Interests</a:t>
            </a:r>
          </a:p>
          <a:p>
            <a:pPr marL="0" indent="0">
              <a:buNone/>
            </a:pPr>
            <a:r>
              <a:rPr lang="en-US" sz="7200" dirty="0"/>
              <a:t>4. Identify Places where people with similar interests regularly</a:t>
            </a:r>
          </a:p>
          <a:p>
            <a:pPr marL="0" indent="0">
              <a:buNone/>
            </a:pPr>
            <a:r>
              <a:rPr lang="en-US" sz="7200" dirty="0"/>
              <a:t>gather</a:t>
            </a:r>
          </a:p>
          <a:p>
            <a:pPr marL="0" indent="0">
              <a:buNone/>
            </a:pPr>
            <a:r>
              <a:rPr lang="en-US" sz="7200" dirty="0"/>
              <a:t>5. Identify Environments and supports that allow your child/someone you support to shine</a:t>
            </a:r>
          </a:p>
          <a:p>
            <a:pPr marL="0" indent="0">
              <a:buNone/>
            </a:pPr>
            <a:r>
              <a:rPr lang="en-US" sz="7200" dirty="0"/>
              <a:t>6. Find “Bridge makers”—people who can connect your child/someone you support to others</a:t>
            </a:r>
          </a:p>
          <a:p>
            <a:pPr marL="0" indent="0">
              <a:buNone/>
            </a:pPr>
            <a:r>
              <a:rPr lang="en-US" sz="7200" dirty="0"/>
              <a:t>7. Teach Others what they need to know about your family member/someone you support </a:t>
            </a:r>
          </a:p>
          <a:p>
            <a:pPr marL="0" indent="0">
              <a:buNone/>
            </a:pPr>
            <a:r>
              <a:rPr lang="en-US" sz="7200" dirty="0"/>
              <a:t>8. Emphasize Similarities and Gifts</a:t>
            </a:r>
          </a:p>
          <a:p>
            <a:pPr marL="0" indent="0">
              <a:buNone/>
            </a:pPr>
            <a:r>
              <a:rPr lang="en-US" sz="7200" dirty="0"/>
              <a:t>9. Invite People into your life and home or those of someone you support</a:t>
            </a:r>
          </a:p>
          <a:p>
            <a:pPr marL="0" indent="0">
              <a:buNone/>
            </a:pPr>
            <a:r>
              <a:rPr lang="en-US" sz="7200" dirty="0"/>
              <a:t>10. Use Your IEP, ITP, ISP</a:t>
            </a:r>
          </a:p>
        </p:txBody>
      </p:sp>
      <p:pic>
        <p:nvPicPr>
          <p:cNvPr id="5" name="Picture 4"/>
          <p:cNvPicPr>
            <a:picLocks noChangeAspect="1"/>
          </p:cNvPicPr>
          <p:nvPr/>
        </p:nvPicPr>
        <p:blipFill>
          <a:blip r:embed="rId3"/>
          <a:stretch>
            <a:fillRect/>
          </a:stretch>
        </p:blipFill>
        <p:spPr>
          <a:xfrm>
            <a:off x="990600" y="0"/>
            <a:ext cx="3070200" cy="2269800"/>
          </a:xfrm>
          <a:prstGeom prst="rect">
            <a:avLst/>
          </a:prstGeom>
        </p:spPr>
      </p:pic>
      <p:pic>
        <p:nvPicPr>
          <p:cNvPr id="6" name="Picture 5"/>
          <p:cNvPicPr>
            <a:picLocks noChangeAspect="1"/>
          </p:cNvPicPr>
          <p:nvPr/>
        </p:nvPicPr>
        <p:blipFill>
          <a:blip r:embed="rId4"/>
          <a:stretch>
            <a:fillRect/>
          </a:stretch>
        </p:blipFill>
        <p:spPr>
          <a:xfrm>
            <a:off x="4724400" y="8327"/>
            <a:ext cx="3124200" cy="2242423"/>
          </a:xfrm>
          <a:prstGeom prst="rect">
            <a:avLst/>
          </a:prstGeom>
        </p:spPr>
      </p:pic>
    </p:spTree>
    <p:extLst>
      <p:ext uri="{BB962C8B-B14F-4D97-AF65-F5344CB8AC3E}">
        <p14:creationId xmlns:p14="http://schemas.microsoft.com/office/powerpoint/2010/main" val="368883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Commit to </a:t>
            </a:r>
            <a:r>
              <a:rPr lang="en-US" b="1" u="sng" dirty="0" err="1">
                <a:solidFill>
                  <a:schemeClr val="accent2">
                    <a:lumMod val="75000"/>
                  </a:schemeClr>
                </a:solidFill>
                <a:latin typeface="Bradley Hand ITC" panose="03070402050302030203" pitchFamily="66" charset="0"/>
              </a:rPr>
              <a:t>ACT</a:t>
            </a:r>
            <a:r>
              <a:rPr lang="en-US" b="1" u="sng" dirty="0" err="1"/>
              <a:t>ion</a:t>
            </a:r>
            <a:r>
              <a:rPr lang="en-US" b="1" u="sng"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219200"/>
            <a:ext cx="3924300" cy="5538614"/>
          </a:xfrm>
          <a:prstGeom prst="rect">
            <a:avLst/>
          </a:prstGeom>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407277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PURPOSES OF THE CLASS</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To understand the importance of meaningful community connections and roles for people with disabilities and how these may lead to friendships with people who are unpaid, unrelated and who do not also have disabilities</a:t>
            </a:r>
          </a:p>
          <a:p>
            <a:pPr marL="514350" indent="-514350">
              <a:buFont typeface="+mj-lt"/>
              <a:buAutoNum type="arabicPeriod"/>
            </a:pPr>
            <a:r>
              <a:rPr lang="en-US" dirty="0"/>
              <a:t>To understand the negative impacts of isolation</a:t>
            </a:r>
          </a:p>
          <a:p>
            <a:pPr marL="514350" indent="-514350">
              <a:buFont typeface="+mj-lt"/>
              <a:buAutoNum type="arabicPeriod"/>
            </a:pPr>
            <a:r>
              <a:rPr lang="en-US" dirty="0"/>
              <a:t>To learn and share strategies that can help make these connections wherever someone may live</a:t>
            </a:r>
          </a:p>
          <a:p>
            <a:pPr marL="514350" indent="-514350">
              <a:buFont typeface="+mj-lt"/>
              <a:buAutoNum type="arabicPeriod"/>
            </a:pPr>
            <a:r>
              <a:rPr lang="en-US" dirty="0"/>
              <a:t>To demonstrate that friendships between people with and without disabilities can happen no matter where someone may live</a:t>
            </a:r>
          </a:p>
          <a:p>
            <a:pPr marL="514350" indent="-514350">
              <a:buFont typeface="+mj-lt"/>
              <a:buAutoNum type="arabicPeriod"/>
            </a:pPr>
            <a:r>
              <a:rPr lang="en-US" dirty="0"/>
              <a:t>Plan to put these discoveries into </a:t>
            </a:r>
            <a:r>
              <a:rPr lang="en-US" b="1" dirty="0" err="1">
                <a:solidFill>
                  <a:schemeClr val="accent2">
                    <a:lumMod val="75000"/>
                  </a:schemeClr>
                </a:solidFill>
                <a:latin typeface="Bradley Hand ITC" panose="03070402050302030203" pitchFamily="66" charset="0"/>
              </a:rPr>
              <a:t>ACT</a:t>
            </a:r>
            <a:r>
              <a:rPr lang="en-US" dirty="0" err="1"/>
              <a:t>ion</a:t>
            </a:r>
            <a:r>
              <a:rPr lang="en-US" dirty="0"/>
              <a:t>!</a:t>
            </a:r>
          </a:p>
          <a:p>
            <a:endParaRPr lang="en-US" dirty="0"/>
          </a:p>
        </p:txBody>
      </p:sp>
    </p:spTree>
    <p:extLst>
      <p:ext uri="{BB962C8B-B14F-4D97-AF65-F5344CB8AC3E}">
        <p14:creationId xmlns:p14="http://schemas.microsoft.com/office/powerpoint/2010/main" val="2611907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76600" y="0"/>
            <a:ext cx="5303730" cy="6858000"/>
          </a:xfrm>
          <a:prstGeom prst="rect">
            <a:avLst/>
          </a:prstGeom>
        </p:spPr>
      </p:pic>
      <p:sp>
        <p:nvSpPr>
          <p:cNvPr id="3" name="TextBox 2"/>
          <p:cNvSpPr txBox="1"/>
          <p:nvPr/>
        </p:nvSpPr>
        <p:spPr>
          <a:xfrm>
            <a:off x="228600" y="609600"/>
            <a:ext cx="2743200" cy="6186309"/>
          </a:xfrm>
          <a:prstGeom prst="rect">
            <a:avLst/>
          </a:prstGeom>
          <a:noFill/>
        </p:spPr>
        <p:txBody>
          <a:bodyPr wrap="square" rtlCol="0">
            <a:spAutoFit/>
          </a:bodyPr>
          <a:lstStyle/>
          <a:p>
            <a:r>
              <a:rPr lang="en-US" sz="2400" dirty="0"/>
              <a:t>We must delight in each other, make others conditions our own, rejoice together, mourn together, labor and suffer together, always having before our eyes our commission and community in the work, our community as members of the same body.</a:t>
            </a:r>
            <a:endParaRPr lang="en-US" dirty="0"/>
          </a:p>
          <a:p>
            <a:endParaRPr lang="en-US" b="1" dirty="0"/>
          </a:p>
          <a:p>
            <a:r>
              <a:rPr lang="en-US" b="1" dirty="0"/>
              <a:t>JOHN WINTHROP</a:t>
            </a:r>
          </a:p>
        </p:txBody>
      </p:sp>
    </p:spTree>
    <p:extLst>
      <p:ext uri="{BB962C8B-B14F-4D97-AF65-F5344CB8AC3E}">
        <p14:creationId xmlns:p14="http://schemas.microsoft.com/office/powerpoint/2010/main" val="397277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What Does “Friend” Mean To You?</a:t>
            </a:r>
            <a:endParaRPr lang="en-US" dirty="0"/>
          </a:p>
        </p:txBody>
      </p:sp>
      <p:sp>
        <p:nvSpPr>
          <p:cNvPr id="3" name="Content Placeholder 2"/>
          <p:cNvSpPr>
            <a:spLocks noGrp="1"/>
          </p:cNvSpPr>
          <p:nvPr>
            <p:ph idx="1"/>
          </p:nvPr>
        </p:nvSpPr>
        <p:spPr/>
        <p:txBody>
          <a:bodyPr/>
          <a:lstStyle/>
          <a:p>
            <a:r>
              <a:rPr lang="en-US" dirty="0"/>
              <a:t>Reciprocal</a:t>
            </a:r>
          </a:p>
          <a:p>
            <a:r>
              <a:rPr lang="en-US" dirty="0"/>
              <a:t>Freely given</a:t>
            </a:r>
          </a:p>
          <a:p>
            <a:r>
              <a:rPr lang="en-US" dirty="0"/>
              <a:t>Honesty- trusting/loyalty</a:t>
            </a:r>
          </a:p>
          <a:p>
            <a:r>
              <a:rPr lang="en-US" dirty="0"/>
              <a:t>Grows over time</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2707645"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br>
              <a:rPr lang="en-US" dirty="0"/>
            </a:br>
            <a:br>
              <a:rPr lang="en-US" dirty="0"/>
            </a:br>
            <a:br>
              <a:rPr lang="en-US" b="1" u="sng" dirty="0"/>
            </a:br>
            <a:br>
              <a:rPr lang="en-US" dirty="0"/>
            </a:br>
            <a:r>
              <a:rPr lang="en-US" sz="4900" b="1" dirty="0"/>
              <a:t>Friendship</a:t>
            </a:r>
            <a:br>
              <a:rPr lang="en-US" dirty="0"/>
            </a:br>
            <a:br>
              <a:rPr lang="en-US" dirty="0"/>
            </a:br>
            <a:br>
              <a:rPr lang="en-US" dirty="0"/>
            </a:br>
            <a:br>
              <a:rPr lang="en-US" dirty="0"/>
            </a:br>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73" y="1219199"/>
            <a:ext cx="3083665" cy="2312749"/>
          </a:xfrm>
          <a:prstGeom prst="rect">
            <a:avLst/>
          </a:prstGeom>
        </p:spPr>
      </p:pic>
      <p:sp>
        <p:nvSpPr>
          <p:cNvPr id="4" name="TextBox 3"/>
          <p:cNvSpPr txBox="1"/>
          <p:nvPr/>
        </p:nvSpPr>
        <p:spPr>
          <a:xfrm>
            <a:off x="1143000" y="4114800"/>
            <a:ext cx="7162800" cy="3385542"/>
          </a:xfrm>
          <a:prstGeom prst="rect">
            <a:avLst/>
          </a:prstGeom>
          <a:noFill/>
        </p:spPr>
        <p:txBody>
          <a:bodyPr wrap="square" rtlCol="0">
            <a:spAutoFit/>
          </a:bodyPr>
          <a:lstStyle/>
          <a:p>
            <a:r>
              <a:rPr lang="en-US" sz="3200" dirty="0"/>
              <a:t>Beyond staff….</a:t>
            </a:r>
            <a:br>
              <a:rPr lang="en-US" sz="3200" dirty="0"/>
            </a:br>
            <a:r>
              <a:rPr lang="en-US" sz="3200" dirty="0"/>
              <a:t>Beyond family…..</a:t>
            </a:r>
            <a:br>
              <a:rPr lang="en-US" sz="3200" dirty="0"/>
            </a:br>
            <a:r>
              <a:rPr lang="en-US" sz="3200" dirty="0"/>
              <a:t>Beyond only other people who experience disabilities….</a:t>
            </a:r>
            <a:br>
              <a:rPr lang="en-US" sz="3200" dirty="0"/>
            </a:br>
            <a:r>
              <a:rPr lang="en-US" sz="3200" dirty="0"/>
              <a:t>Beyond the screen… </a:t>
            </a:r>
          </a:p>
          <a:p>
            <a:endParaRPr lang="en-US" dirty="0"/>
          </a:p>
          <a:p>
            <a:endParaRPr lang="en-US" dirty="0"/>
          </a:p>
          <a:p>
            <a:endParaRPr lang="en-US" dirty="0"/>
          </a:p>
        </p:txBody>
      </p:sp>
      <p:pic>
        <p:nvPicPr>
          <p:cNvPr id="5" name="Picture 4" descr="C:\Users\James\Downloads\IMG_20160920_145303.jpg"/>
          <p:cNvPicPr/>
          <p:nvPr/>
        </p:nvPicPr>
        <p:blipFill rotWithShape="1">
          <a:blip r:embed="rId4" cstate="print">
            <a:extLst>
              <a:ext uri="{28A0092B-C50C-407E-A947-70E740481C1C}">
                <a14:useLocalDpi xmlns:a14="http://schemas.microsoft.com/office/drawing/2010/main" val="0"/>
              </a:ext>
            </a:extLst>
          </a:blip>
          <a:srcRect l="7692" t="7691" r="24614" b="9232"/>
          <a:stretch/>
        </p:blipFill>
        <p:spPr bwMode="auto">
          <a:xfrm rot="16200000">
            <a:off x="5048956" y="589843"/>
            <a:ext cx="2312749" cy="3571461"/>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3757580"/>
            <a:ext cx="2438400" cy="2438400"/>
          </a:xfrm>
          <a:prstGeom prst="rect">
            <a:avLst/>
          </a:prstGeom>
        </p:spPr>
      </p:pic>
      <p:sp>
        <p:nvSpPr>
          <p:cNvPr id="6" name="AutoShape 2" descr="Friendship: Operationalizing the Intangible to Improve Friend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Friendship: Operationalizing the Intangible to Improve Friendship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592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u="sng" dirty="0"/>
              <a:t>What</a:t>
            </a:r>
            <a:r>
              <a:rPr lang="en-US" b="1" u="sng" dirty="0"/>
              <a:t> are the Benefits of Friendships?</a:t>
            </a:r>
            <a:endParaRPr lang="en-US"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7311" b="4794"/>
          <a:stretch/>
        </p:blipFill>
        <p:spPr bwMode="auto">
          <a:xfrm>
            <a:off x="6019800" y="3124200"/>
            <a:ext cx="237744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James\Desktop\inclusion\inclusion (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819400"/>
            <a:ext cx="2377440" cy="3169920"/>
          </a:xfrm>
          <a:prstGeom prst="rect">
            <a:avLst/>
          </a:prstGeom>
          <a:noFill/>
        </p:spPr>
      </p:pic>
      <p:sp>
        <p:nvSpPr>
          <p:cNvPr id="3" name="Content Placeholder 2"/>
          <p:cNvSpPr>
            <a:spLocks noGrp="1"/>
          </p:cNvSpPr>
          <p:nvPr>
            <p:ph idx="1"/>
          </p:nvPr>
        </p:nvSpPr>
        <p:spPr>
          <a:xfrm>
            <a:off x="457200" y="1600200"/>
            <a:ext cx="8305800" cy="4952999"/>
          </a:xfrm>
        </p:spPr>
        <p:txBody>
          <a:bodyPr>
            <a:normAutofit fontScale="40000" lnSpcReduction="20000"/>
          </a:bodyPr>
          <a:lstStyle/>
          <a:p>
            <a:pPr marL="0" indent="0" algn="ctr">
              <a:buNone/>
            </a:pPr>
            <a:r>
              <a:rPr lang="en-US" sz="8000" b="1" dirty="0"/>
              <a:t>Friendships are critical to our quality of life…</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500" dirty="0"/>
              <a:t>People with friends are:</a:t>
            </a:r>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sz="5900" b="1" dirty="0"/>
              <a:t>HAPPIER</a:t>
            </a:r>
          </a:p>
          <a:p>
            <a:pPr marL="0" indent="0" algn="ctr">
              <a:buNone/>
            </a:pPr>
            <a:r>
              <a:rPr lang="en-US" sz="5900" b="1" dirty="0"/>
              <a:t>HEALTHIER</a:t>
            </a:r>
          </a:p>
          <a:p>
            <a:pPr marL="0" indent="0" algn="ctr">
              <a:buNone/>
            </a:pPr>
            <a:r>
              <a:rPr lang="en-US" sz="5900" b="1" dirty="0"/>
              <a:t>SAFER</a:t>
            </a:r>
          </a:p>
          <a:p>
            <a:pPr marL="0" indent="0" algn="ctr">
              <a:buNone/>
            </a:pPr>
            <a:endParaRPr lang="en-US" b="1" dirty="0"/>
          </a:p>
          <a:p>
            <a:pPr marL="0" indent="0" algn="ctr">
              <a:buNone/>
            </a:pPr>
            <a:endParaRPr lang="en-US" b="1" dirty="0"/>
          </a:p>
          <a:p>
            <a:pPr marL="0" indent="0" algn="ctr">
              <a:buNone/>
            </a:pPr>
            <a:endParaRPr lang="en-US" sz="3500" b="1" dirty="0"/>
          </a:p>
          <a:p>
            <a:pPr marL="0" indent="0" algn="ctr">
              <a:buNone/>
            </a:pPr>
            <a:r>
              <a:rPr lang="en-US" sz="3500" dirty="0">
                <a:ln w="0"/>
                <a:effectLst>
                  <a:outerShdw blurRad="38100" dist="19050" dir="2700000" algn="tl" rotWithShape="0">
                    <a:schemeClr val="dk1">
                      <a:alpha val="40000"/>
                    </a:schemeClr>
                  </a:outerShdw>
                </a:effectLst>
              </a:rPr>
              <a:t>"Friendship improves happiness, </a:t>
            </a:r>
          </a:p>
          <a:p>
            <a:pPr marL="0" indent="0" algn="ctr">
              <a:buNone/>
            </a:pPr>
            <a:r>
              <a:rPr lang="en-US" sz="3500" dirty="0">
                <a:ln w="0"/>
                <a:effectLst>
                  <a:outerShdw blurRad="38100" dist="19050" dir="2700000" algn="tl" rotWithShape="0">
                    <a:schemeClr val="dk1">
                      <a:alpha val="40000"/>
                    </a:schemeClr>
                  </a:outerShdw>
                </a:effectLst>
              </a:rPr>
              <a:t>and abates</a:t>
            </a:r>
          </a:p>
          <a:p>
            <a:pPr marL="0" indent="0" algn="ctr">
              <a:buNone/>
            </a:pPr>
            <a:r>
              <a:rPr lang="en-US" sz="3500" dirty="0">
                <a:ln w="0"/>
                <a:effectLst>
                  <a:outerShdw blurRad="38100" dist="19050" dir="2700000" algn="tl" rotWithShape="0">
                    <a:schemeClr val="dk1">
                      <a:alpha val="40000"/>
                    </a:schemeClr>
                  </a:outerShdw>
                </a:effectLst>
              </a:rPr>
              <a:t>misery, by doubling our joys,</a:t>
            </a:r>
          </a:p>
          <a:p>
            <a:pPr marL="0" indent="0" algn="ctr">
              <a:buNone/>
            </a:pPr>
            <a:r>
              <a:rPr lang="en-US" sz="3500" dirty="0">
                <a:ln w="0"/>
                <a:effectLst>
                  <a:outerShdw blurRad="38100" dist="19050" dir="2700000" algn="tl" rotWithShape="0">
                    <a:schemeClr val="dk1">
                      <a:alpha val="40000"/>
                    </a:schemeClr>
                  </a:outerShdw>
                </a:effectLst>
              </a:rPr>
              <a:t>and dividing our grief."</a:t>
            </a:r>
          </a:p>
          <a:p>
            <a:pPr marL="0" indent="0" algn="ctr">
              <a:buNone/>
            </a:pPr>
            <a:r>
              <a:rPr lang="en-US" sz="3500" dirty="0">
                <a:ln w="0"/>
                <a:effectLst>
                  <a:outerShdw blurRad="38100" dist="19050" dir="2700000" algn="tl" rotWithShape="0">
                    <a:schemeClr val="dk1">
                      <a:alpha val="40000"/>
                    </a:schemeClr>
                  </a:outerShdw>
                </a:effectLst>
              </a:rPr>
              <a:t>MARCUS TULLIUS CICERO</a:t>
            </a:r>
          </a:p>
        </p:txBody>
      </p:sp>
    </p:spTree>
    <p:extLst>
      <p:ext uri="{BB962C8B-B14F-4D97-AF65-F5344CB8AC3E}">
        <p14:creationId xmlns:p14="http://schemas.microsoft.com/office/powerpoint/2010/main" val="330973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1000"/>
                                        <p:tgtEl>
                                          <p:spTgt spid="3">
                                            <p:txEl>
                                              <p:pRg st="8" end="8"/>
                                            </p:txEl>
                                          </p:spTgt>
                                        </p:tgtEl>
                                      </p:cBhvr>
                                    </p:animEffect>
                                    <p:anim calcmode="lin" valueType="num">
                                      <p:cBhvr>
                                        <p:cTn id="2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1000"/>
                                        <p:tgtEl>
                                          <p:spTgt spid="3">
                                            <p:txEl>
                                              <p:pRg st="9" end="9"/>
                                            </p:txEl>
                                          </p:spTgt>
                                        </p:tgtEl>
                                      </p:cBhvr>
                                    </p:animEffect>
                                    <p:anim calcmode="lin" valueType="num">
                                      <p:cBhvr>
                                        <p:cTn id="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1000"/>
                                        <p:tgtEl>
                                          <p:spTgt spid="3">
                                            <p:txEl>
                                              <p:pRg st="10" end="10"/>
                                            </p:txEl>
                                          </p:spTgt>
                                        </p:tgtEl>
                                      </p:cBhvr>
                                    </p:animEffect>
                                    <p:anim calcmode="lin" valueType="num">
                                      <p:cBhvr>
                                        <p:cTn id="3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18" end="18"/>
                                            </p:txEl>
                                          </p:spTgt>
                                        </p:tgtEl>
                                        <p:attrNameLst>
                                          <p:attrName>style.visibility</p:attrName>
                                        </p:attrNameLst>
                                      </p:cBhvr>
                                      <p:to>
                                        <p:strVal val="visible"/>
                                      </p:to>
                                    </p:set>
                                    <p:anim calcmode="lin" valueType="num">
                                      <p:cBhvr additive="base">
                                        <p:cTn id="38"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 calcmode="lin" valueType="num">
                                      <p:cBhvr additive="base">
                                        <p:cTn id="4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 calcmode="lin" valueType="num">
                                      <p:cBhvr additive="base">
                                        <p:cTn id="48"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 calcmode="lin" valueType="num">
                                      <p:cBhvr additive="base">
                                        <p:cTn id="52"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xEl>
                                              <p:pRg st="17" end="17"/>
                                            </p:txEl>
                                          </p:spTgt>
                                        </p:tgtEl>
                                        <p:attrNameLst>
                                          <p:attrName>style.visibility</p:attrName>
                                        </p:attrNameLst>
                                      </p:cBhvr>
                                      <p:to>
                                        <p:strVal val="visible"/>
                                      </p:to>
                                    </p:set>
                                    <p:anim calcmode="lin" valueType="num">
                                      <p:cBhvr additive="base">
                                        <p:cTn id="56"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br>
              <a:rPr lang="en-US" sz="2400" dirty="0"/>
            </a:br>
            <a:r>
              <a:rPr lang="en-US" sz="2400" dirty="0"/>
              <a:t>We can’t overestimate how important it is to support people in</a:t>
            </a:r>
            <a:br>
              <a:rPr lang="en-US" sz="2400" dirty="0"/>
            </a:br>
            <a:r>
              <a:rPr lang="en-US" sz="2400" dirty="0"/>
              <a:t>developing friendships. </a:t>
            </a:r>
            <a:br>
              <a:rPr lang="en-US" sz="2400" dirty="0"/>
            </a:br>
            <a:r>
              <a:rPr lang="en-US" sz="2400" dirty="0"/>
              <a:t>We are all responsible to support these pathways to friendships! </a:t>
            </a:r>
          </a:p>
        </p:txBody>
      </p:sp>
      <p:sp>
        <p:nvSpPr>
          <p:cNvPr id="3" name="Text Placeholder 2"/>
          <p:cNvSpPr>
            <a:spLocks noGrp="1"/>
          </p:cNvSpPr>
          <p:nvPr>
            <p:ph type="body" idx="1"/>
          </p:nvPr>
        </p:nvSpPr>
        <p:spPr/>
        <p:txBody>
          <a:bodyPr>
            <a:normAutofit/>
          </a:bodyPr>
          <a:lstStyle/>
          <a:p>
            <a:r>
              <a:rPr lang="en-US" sz="2700" dirty="0"/>
              <a:t>Manage our fears/risks?</a:t>
            </a:r>
          </a:p>
        </p:txBody>
      </p:sp>
      <p:sp>
        <p:nvSpPr>
          <p:cNvPr id="4" name="Content Placeholder 3"/>
          <p:cNvSpPr>
            <a:spLocks noGrp="1"/>
          </p:cNvSpPr>
          <p:nvPr>
            <p:ph sz="half" idx="2"/>
          </p:nvPr>
        </p:nvSpPr>
        <p:spPr>
          <a:xfrm>
            <a:off x="381000" y="2590799"/>
            <a:ext cx="4040188" cy="3535363"/>
          </a:xfrm>
        </p:spPr>
        <p:txBody>
          <a:bodyPr/>
          <a:lstStyle/>
          <a:p>
            <a:r>
              <a:rPr lang="en-US" dirty="0"/>
              <a:t>Rejection</a:t>
            </a:r>
          </a:p>
          <a:p>
            <a:r>
              <a:rPr lang="en-US" dirty="0"/>
              <a:t>Hurt </a:t>
            </a:r>
          </a:p>
          <a:p>
            <a:r>
              <a:rPr lang="en-US" dirty="0"/>
              <a:t>Failure</a:t>
            </a:r>
          </a:p>
          <a:p>
            <a:r>
              <a:rPr lang="en-US" dirty="0"/>
              <a:t>Vulnerability </a:t>
            </a:r>
          </a:p>
          <a:p>
            <a:endParaRPr lang="en-US" dirty="0"/>
          </a:p>
        </p:txBody>
      </p:sp>
      <p:sp>
        <p:nvSpPr>
          <p:cNvPr id="5" name="Text Placeholder 4"/>
          <p:cNvSpPr>
            <a:spLocks noGrp="1"/>
          </p:cNvSpPr>
          <p:nvPr>
            <p:ph type="body" sz="quarter" idx="3"/>
          </p:nvPr>
        </p:nvSpPr>
        <p:spPr/>
        <p:txBody>
          <a:bodyPr>
            <a:normAutofit fontScale="70000" lnSpcReduction="20000"/>
          </a:bodyPr>
          <a:lstStyle/>
          <a:p>
            <a:r>
              <a:rPr lang="en-US" sz="3800" dirty="0"/>
              <a:t>How do we move forward?</a:t>
            </a:r>
          </a:p>
        </p:txBody>
      </p:sp>
      <p:sp>
        <p:nvSpPr>
          <p:cNvPr id="7" name="TextBox 6"/>
          <p:cNvSpPr txBox="1"/>
          <p:nvPr/>
        </p:nvSpPr>
        <p:spPr>
          <a:xfrm>
            <a:off x="1828800" y="5334000"/>
            <a:ext cx="5791200" cy="461665"/>
          </a:xfrm>
          <a:prstGeom prst="rect">
            <a:avLst/>
          </a:prstGeom>
          <a:noFill/>
        </p:spPr>
        <p:txBody>
          <a:bodyPr wrap="square" rtlCol="0">
            <a:spAutoFit/>
          </a:bodyPr>
          <a:lstStyle/>
          <a:p>
            <a:r>
              <a:rPr lang="en-US" sz="2400" b="1" dirty="0">
                <a:ln w="0"/>
                <a:effectLst>
                  <a:outerShdw blurRad="38100" dist="19050" dir="2700000" algn="tl" rotWithShape="0">
                    <a:schemeClr val="dk1">
                      <a:alpha val="40000"/>
                    </a:schemeClr>
                  </a:outerShdw>
                </a:effectLst>
              </a:rPr>
              <a:t>……….We must build bridges together </a:t>
            </a:r>
          </a:p>
        </p:txBody>
      </p:sp>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rot="5400000">
            <a:off x="5224065" y="1750618"/>
            <a:ext cx="3039269" cy="3886200"/>
          </a:xfrm>
        </p:spPr>
      </p:pic>
    </p:spTree>
    <p:extLst>
      <p:ext uri="{BB962C8B-B14F-4D97-AF65-F5344CB8AC3E}">
        <p14:creationId xmlns:p14="http://schemas.microsoft.com/office/powerpoint/2010/main" val="302179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Exploring the Strategies</a:t>
            </a:r>
          </a:p>
        </p:txBody>
      </p:sp>
      <p:sp>
        <p:nvSpPr>
          <p:cNvPr id="3" name="Content Placeholder 2"/>
          <p:cNvSpPr>
            <a:spLocks noGrp="1"/>
          </p:cNvSpPr>
          <p:nvPr>
            <p:ph idx="1"/>
          </p:nvPr>
        </p:nvSpPr>
        <p:spPr/>
        <p:txBody>
          <a:bodyPr>
            <a:normAutofit fontScale="62500" lnSpcReduction="20000"/>
          </a:bodyPr>
          <a:lstStyle/>
          <a:p>
            <a:pPr marL="1143000" indent="-1143000">
              <a:buAutoNum type="arabicPeriod"/>
            </a:pPr>
            <a:r>
              <a:rPr lang="en-US" sz="5800" b="1" dirty="0"/>
              <a:t>Know the person you support well.</a:t>
            </a:r>
          </a:p>
          <a:p>
            <a:pPr algn="ctr"/>
            <a:r>
              <a:rPr lang="en-US" sz="5800" dirty="0"/>
              <a:t>What are their hopes?</a:t>
            </a:r>
          </a:p>
          <a:p>
            <a:pPr algn="ctr"/>
            <a:r>
              <a:rPr lang="en-US" sz="5800" dirty="0"/>
              <a:t>What are their dreams? </a:t>
            </a:r>
          </a:p>
          <a:p>
            <a:pPr algn="ctr"/>
            <a:r>
              <a:rPr lang="en-US" sz="5800" dirty="0"/>
              <a:t>What is their life vision?</a:t>
            </a:r>
          </a:p>
          <a:p>
            <a:pPr algn="ctr"/>
            <a:r>
              <a:rPr lang="en-US" sz="5800" dirty="0"/>
              <a:t>What they are passionate about?</a:t>
            </a:r>
          </a:p>
          <a:p>
            <a:pPr algn="ctr"/>
            <a:r>
              <a:rPr lang="en-US" sz="5800" dirty="0"/>
              <a:t>What brings out the best in them?</a:t>
            </a:r>
          </a:p>
          <a:p>
            <a:pPr algn="ctr"/>
            <a:r>
              <a:rPr lang="en-US" sz="5800" dirty="0"/>
              <a:t>Who might they become? </a:t>
            </a:r>
          </a:p>
          <a:p>
            <a:pPr algn="ctr"/>
            <a:r>
              <a:rPr lang="en-US" sz="5800" dirty="0"/>
              <a:t>What gift do they bring to our world?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6723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Tools</a:t>
            </a:r>
            <a:r>
              <a:rPr lang="en-US" u="sng" dirty="0"/>
              <a:t>   </a:t>
            </a:r>
          </a:p>
        </p:txBody>
      </p:sp>
      <p:sp>
        <p:nvSpPr>
          <p:cNvPr id="3" name="Content Placeholder 2"/>
          <p:cNvSpPr>
            <a:spLocks noGrp="1"/>
          </p:cNvSpPr>
          <p:nvPr>
            <p:ph idx="1"/>
          </p:nvPr>
        </p:nvSpPr>
        <p:spPr/>
        <p:txBody>
          <a:bodyPr>
            <a:normAutofit fontScale="25000" lnSpcReduction="20000"/>
          </a:bodyPr>
          <a:lstStyle/>
          <a:p>
            <a:pPr marL="0" indent="0">
              <a:buNone/>
            </a:pPr>
            <a:endParaRPr lang="en-US" dirty="0"/>
          </a:p>
          <a:p>
            <a:endParaRPr lang="en-US" sz="6400" dirty="0"/>
          </a:p>
          <a:p>
            <a:r>
              <a:rPr lang="en-US" sz="6400" dirty="0"/>
              <a:t>Community Interest Survey</a:t>
            </a:r>
          </a:p>
          <a:p>
            <a:pPr marL="0" indent="0">
              <a:buNone/>
            </a:pPr>
            <a:r>
              <a:rPr lang="en-US" sz="6400" dirty="0"/>
              <a:t> </a:t>
            </a:r>
            <a:r>
              <a:rPr lang="en-US" sz="6400" dirty="0">
                <a:hlinkClick r:id="rId3"/>
              </a:rPr>
              <a:t>http://thearcofmass.org/vinfensurvey/</a:t>
            </a:r>
            <a:endParaRPr lang="en-US" sz="6400" dirty="0"/>
          </a:p>
          <a:p>
            <a:endParaRPr lang="en-US" sz="6400" dirty="0"/>
          </a:p>
          <a:p>
            <a:r>
              <a:rPr lang="en-US" sz="6400" dirty="0"/>
              <a:t>Person Centered Planning </a:t>
            </a:r>
          </a:p>
          <a:p>
            <a:endParaRPr lang="en-US" sz="6400" dirty="0"/>
          </a:p>
          <a:p>
            <a:pPr marL="0" indent="0">
              <a:buNone/>
            </a:pPr>
            <a:r>
              <a:rPr lang="en-US" sz="6400" dirty="0"/>
              <a:t>(</a:t>
            </a:r>
            <a:r>
              <a:rPr lang="en-US" sz="6400" dirty="0">
                <a:hlinkClick r:id="rId4"/>
              </a:rPr>
              <a:t>https://rtc.umn.edu/docs/pcpmanual1.pdf</a:t>
            </a:r>
            <a:r>
              <a:rPr lang="en-US" sz="6400" dirty="0"/>
              <a:t>)</a:t>
            </a:r>
          </a:p>
          <a:p>
            <a:pPr marL="0" indent="0">
              <a:buNone/>
            </a:pPr>
            <a:endParaRPr lang="en-US" sz="6400" dirty="0"/>
          </a:p>
          <a:p>
            <a:pPr marL="0" indent="0">
              <a:buNone/>
            </a:pPr>
            <a:r>
              <a:rPr lang="en-US" sz="6400" dirty="0">
                <a:hlinkClick r:id="rId5"/>
              </a:rPr>
              <a:t>http://mn.gov/mnddc//extra/publications/choice/Its_My_Choice.pdf</a:t>
            </a:r>
            <a:endParaRPr lang="en-US" sz="6400" dirty="0"/>
          </a:p>
          <a:p>
            <a:pPr marL="0" indent="0">
              <a:buNone/>
            </a:pPr>
            <a:endParaRPr lang="en-US" sz="6400" dirty="0"/>
          </a:p>
          <a:p>
            <a:pPr marL="0" indent="0">
              <a:buNone/>
            </a:pPr>
            <a:r>
              <a:rPr lang="en-US" sz="6400" dirty="0">
                <a:hlinkClick r:id="rId6"/>
              </a:rPr>
              <a:t>https://www.lifecoursetools.com/lifecourse-library/foundational-tools/person-centered/</a:t>
            </a:r>
            <a:endParaRPr lang="en-US" sz="6400" dirty="0"/>
          </a:p>
          <a:p>
            <a:pPr marL="0" indent="0">
              <a:buNone/>
            </a:pPr>
            <a:endParaRPr lang="en-US" sz="6400" dirty="0"/>
          </a:p>
          <a:p>
            <a:endParaRPr lang="en-US" sz="6400" dirty="0"/>
          </a:p>
          <a:p>
            <a:r>
              <a:rPr lang="en-US" sz="6400" dirty="0"/>
              <a:t>Creating a Circle of Support</a:t>
            </a:r>
          </a:p>
          <a:p>
            <a:pPr marL="0" indent="0">
              <a:buNone/>
            </a:pPr>
            <a:endParaRPr lang="en-US" sz="6400" u="sng" dirty="0">
              <a:solidFill>
                <a:srgbClr val="0000FF"/>
              </a:solidFill>
            </a:endParaRPr>
          </a:p>
          <a:p>
            <a:pPr marL="0" indent="0">
              <a:buNone/>
            </a:pPr>
            <a:r>
              <a:rPr lang="en-US" sz="6400" u="sng" dirty="0">
                <a:solidFill>
                  <a:srgbClr val="0000FF"/>
                </a:solidFill>
              </a:rPr>
              <a:t>https://www.ric.org.au/learn-about/building-support-networks/circles-of-support/</a:t>
            </a:r>
          </a:p>
          <a:p>
            <a:pPr marL="0" indent="0">
              <a:buNone/>
            </a:pPr>
            <a:endParaRPr lang="en-US" sz="6400" u="sng" dirty="0">
              <a:solidFill>
                <a:srgbClr val="0000FF"/>
              </a:solidFill>
            </a:endParaRPr>
          </a:p>
          <a:p>
            <a:pPr marL="0" indent="0">
              <a:buNone/>
            </a:pPr>
            <a:r>
              <a:rPr lang="en-US" sz="6400" u="sng" dirty="0">
                <a:solidFill>
                  <a:srgbClr val="0000FF"/>
                </a:solidFill>
              </a:rPr>
              <a:t>http://www.imaginebetter.co.nz/building-my-tribe-circles-of-support/</a:t>
            </a:r>
          </a:p>
          <a:p>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5161" y="990600"/>
            <a:ext cx="3491578" cy="2329209"/>
          </a:xfrm>
          <a:prstGeom prst="rect">
            <a:avLst/>
          </a:prstGeom>
        </p:spPr>
      </p:pic>
    </p:spTree>
    <p:extLst>
      <p:ext uri="{BB962C8B-B14F-4D97-AF65-F5344CB8AC3E}">
        <p14:creationId xmlns:p14="http://schemas.microsoft.com/office/powerpoint/2010/main" val="34230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r>
              <a:rPr lang="en-US" dirty="0"/>
              <a:t>Identify places of both formal and informal gathering</a:t>
            </a:r>
          </a:p>
          <a:p>
            <a:r>
              <a:rPr lang="en-US" dirty="0"/>
              <a:t>Identify places where the person will be accepted just the way they are</a:t>
            </a:r>
          </a:p>
          <a:p>
            <a:r>
              <a:rPr lang="en-US" dirty="0"/>
              <a:t>Know the people in the  community well (connectors, </a:t>
            </a:r>
            <a:r>
              <a:rPr lang="en-US" dirty="0" err="1"/>
              <a:t>welcomers</a:t>
            </a:r>
            <a:r>
              <a:rPr lang="en-US" dirty="0"/>
              <a:t>, gatekeepers)</a:t>
            </a:r>
            <a:endParaRPr lang="en-US" b="1" dirty="0"/>
          </a:p>
        </p:txBody>
      </p:sp>
      <p:sp>
        <p:nvSpPr>
          <p:cNvPr id="5" name="Title 4"/>
          <p:cNvSpPr>
            <a:spLocks noGrp="1"/>
          </p:cNvSpPr>
          <p:nvPr>
            <p:ph type="title"/>
          </p:nvPr>
        </p:nvSpPr>
        <p:spPr/>
        <p:txBody>
          <a:bodyPr>
            <a:normAutofit fontScale="90000"/>
          </a:bodyPr>
          <a:lstStyle/>
          <a:p>
            <a:br>
              <a:rPr lang="en-US" dirty="0"/>
            </a:br>
            <a:r>
              <a:rPr lang="en-US" dirty="0"/>
              <a:t>2. </a:t>
            </a:r>
            <a:r>
              <a:rPr lang="en-US" b="1" dirty="0"/>
              <a:t>Know places in the</a:t>
            </a:r>
            <a:br>
              <a:rPr lang="en-US" b="1" dirty="0"/>
            </a:br>
            <a:r>
              <a:rPr lang="en-US" b="1" dirty="0"/>
              <a:t>community well:</a:t>
            </a:r>
          </a:p>
        </p:txBody>
      </p:sp>
    </p:spTree>
    <p:extLst>
      <p:ext uri="{BB962C8B-B14F-4D97-AF65-F5344CB8AC3E}">
        <p14:creationId xmlns:p14="http://schemas.microsoft.com/office/powerpoint/2010/main" val="2824116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16744</TotalTime>
  <Words>4123</Words>
  <Application>Microsoft Office PowerPoint</Application>
  <PresentationFormat>On-screen Show (4:3)</PresentationFormat>
  <Paragraphs>327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Bradley Hand ITC</vt:lpstr>
      <vt:lpstr>Calibri</vt:lpstr>
      <vt:lpstr>Office Theme</vt:lpstr>
      <vt:lpstr>    WIDENING THE CIRCLE Pathways to Friendship Expanding opportunities for friendships between  people with and without disabilities (A Partnership Between the MA Department of Developmental Services and The Arc of Massachusetts)    </vt:lpstr>
      <vt:lpstr>PURPOSES OF THE CLASS</vt:lpstr>
      <vt:lpstr>What Does “Friend” Mean To You?</vt:lpstr>
      <vt:lpstr>    Friendship    </vt:lpstr>
      <vt:lpstr>What are the Benefits of Friendships?</vt:lpstr>
      <vt:lpstr> We can’t overestimate how important it is to support people in developing friendships.  We are all responsible to support these pathways to friendships! </vt:lpstr>
      <vt:lpstr>Exploring the Strategies</vt:lpstr>
      <vt:lpstr>Tools   </vt:lpstr>
      <vt:lpstr> 2. Know places in the community well:</vt:lpstr>
      <vt:lpstr>  Community Mapping  </vt:lpstr>
      <vt:lpstr>  Who do we know?  Where should we go?</vt:lpstr>
      <vt:lpstr>  3. Make person to person connections </vt:lpstr>
      <vt:lpstr> Presence, People, and Persistence </vt:lpstr>
      <vt:lpstr>“If at first you don’t succeed”</vt:lpstr>
      <vt:lpstr>  Relationships and friendships can be found wherever we  Live, Learn, Work, and Play </vt:lpstr>
      <vt:lpstr>Hospitality  </vt:lpstr>
      <vt:lpstr>MAXIMIZING MEANINGFUL COMMUNITY CONNECTIONS</vt:lpstr>
      <vt:lpstr> </vt:lpstr>
      <vt:lpstr>Commit to ACTion!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dc:creator>
  <cp:lastModifiedBy>James</cp:lastModifiedBy>
  <cp:revision>136</cp:revision>
  <dcterms:created xsi:type="dcterms:W3CDTF">2015-05-12T17:16:43Z</dcterms:created>
  <dcterms:modified xsi:type="dcterms:W3CDTF">2021-05-19T19:04:34Z</dcterms:modified>
</cp:coreProperties>
</file>