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80" r:id="rId3"/>
    <p:sldId id="284" r:id="rId4"/>
    <p:sldId id="278" r:id="rId5"/>
    <p:sldId id="296" r:id="rId6"/>
    <p:sldId id="297" r:id="rId7"/>
    <p:sldId id="298" r:id="rId8"/>
    <p:sldId id="299" r:id="rId9"/>
    <p:sldId id="287" r:id="rId10"/>
    <p:sldId id="272" r:id="rId11"/>
    <p:sldId id="281" r:id="rId12"/>
    <p:sldId id="291" r:id="rId13"/>
    <p:sldId id="283" r:id="rId14"/>
    <p:sldId id="257" r:id="rId15"/>
    <p:sldId id="290" r:id="rId16"/>
    <p:sldId id="294" r:id="rId17"/>
    <p:sldId id="288" r:id="rId18"/>
    <p:sldId id="289" r:id="rId19"/>
    <p:sldId id="300" r:id="rId20"/>
    <p:sldId id="301" r:id="rId21"/>
    <p:sldId id="258" r:id="rId22"/>
    <p:sldId id="302" r:id="rId23"/>
    <p:sldId id="293" r:id="rId24"/>
    <p:sldId id="305" r:id="rId25"/>
    <p:sldId id="30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65" autoAdjust="0"/>
  </p:normalViewPr>
  <p:slideViewPr>
    <p:cSldViewPr>
      <p:cViewPr varScale="1">
        <p:scale>
          <a:sx n="99" d="100"/>
          <a:sy n="99" d="100"/>
        </p:scale>
        <p:origin x="-1980" y="-102"/>
      </p:cViewPr>
      <p:guideLst>
        <p:guide orient="horz" pos="2160"/>
        <p:guide pos="2880"/>
      </p:guideLst>
    </p:cSldViewPr>
  </p:slideViewPr>
  <p:notesTextViewPr>
    <p:cViewPr>
      <p:scale>
        <a:sx n="1" d="1"/>
        <a:sy n="1" d="1"/>
      </p:scale>
      <p:origin x="0" y="0"/>
    </p:cViewPr>
  </p:notesTextViewPr>
  <p:sorterViewPr>
    <p:cViewPr>
      <p:scale>
        <a:sx n="100" d="100"/>
        <a:sy n="100" d="100"/>
      </p:scale>
      <p:origin x="0" y="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E107A-C16A-47A3-BF27-2DFB340665CA}" type="doc">
      <dgm:prSet loTypeId="urn:microsoft.com/office/officeart/2005/8/layout/hProcess9" loCatId="process" qsTypeId="urn:microsoft.com/office/officeart/2005/8/quickstyle/simple1" qsCatId="simple" csTypeId="urn:microsoft.com/office/officeart/2005/8/colors/accent1_2" csCatId="accent1" phldr="1"/>
      <dgm:spPr/>
    </dgm:pt>
    <dgm:pt modelId="{95F81668-B708-49BF-8EAA-C57FDED195B6}">
      <dgm:prSet phldrT="[Text]" custT="1"/>
      <dgm:spPr/>
      <dgm:t>
        <a:bodyPr/>
        <a:lstStyle/>
        <a:p>
          <a:r>
            <a:rPr lang="ru-RU" sz="1800" b="1" dirty="0" smtClean="0"/>
            <a:t>Занятия спортом</a:t>
          </a:r>
          <a:endParaRPr lang="en-US" sz="1800" b="1" dirty="0"/>
        </a:p>
        <a:p>
          <a:r>
            <a:rPr lang="ru-RU" sz="1800" b="1" dirty="0" smtClean="0"/>
            <a:t>Игра в футбол</a:t>
          </a:r>
          <a:endParaRPr lang="en-US" sz="1800" b="1" dirty="0"/>
        </a:p>
      </dgm:t>
    </dgm:pt>
    <dgm:pt modelId="{8CC4B08D-4417-4194-8895-6107996D7C2F}" type="parTrans" cxnId="{F9E25B4A-75DC-4B76-8148-54D76917D645}">
      <dgm:prSet/>
      <dgm:spPr/>
      <dgm:t>
        <a:bodyPr/>
        <a:lstStyle/>
        <a:p>
          <a:endParaRPr lang="en-US"/>
        </a:p>
      </dgm:t>
    </dgm:pt>
    <dgm:pt modelId="{11ADBCE5-801C-4619-AB79-260C426EC5DA}" type="sibTrans" cxnId="{F9E25B4A-75DC-4B76-8148-54D76917D645}">
      <dgm:prSet/>
      <dgm:spPr/>
      <dgm:t>
        <a:bodyPr/>
        <a:lstStyle/>
        <a:p>
          <a:endParaRPr lang="en-US"/>
        </a:p>
      </dgm:t>
    </dgm:pt>
    <dgm:pt modelId="{C01A8D67-B7D1-4539-B195-C659F1CD9890}">
      <dgm:prSet phldrT="[Text]" custT="1"/>
      <dgm:spPr/>
      <dgm:t>
        <a:bodyPr/>
        <a:lstStyle/>
        <a:p>
          <a:r>
            <a:rPr lang="ru-RU" sz="1600" b="1" u="none" dirty="0" smtClean="0">
              <a:solidFill>
                <a:srgbClr val="FFC000"/>
              </a:solidFill>
            </a:rPr>
            <a:t>Присутствие</a:t>
          </a:r>
          <a:endParaRPr lang="en-US" sz="1600" b="1" u="none" dirty="0" smtClean="0">
            <a:solidFill>
              <a:srgbClr val="FFC000"/>
            </a:solidFill>
          </a:endParaRPr>
        </a:p>
        <a:p>
          <a:r>
            <a:rPr lang="ru-RU" sz="1800" b="1" u="none" dirty="0" smtClean="0"/>
            <a:t>Сидеть на скамейке</a:t>
          </a:r>
          <a:endParaRPr lang="en-US" sz="1800" b="1" u="none" dirty="0"/>
        </a:p>
      </dgm:t>
    </dgm:pt>
    <dgm:pt modelId="{CB13D0CE-C228-4DB6-A4A2-665C01B3DAB0}" type="parTrans" cxnId="{D4689E09-17E9-4FFA-BBF7-D71F926B5D31}">
      <dgm:prSet/>
      <dgm:spPr/>
      <dgm:t>
        <a:bodyPr/>
        <a:lstStyle/>
        <a:p>
          <a:endParaRPr lang="en-US"/>
        </a:p>
      </dgm:t>
    </dgm:pt>
    <dgm:pt modelId="{3A8DB457-E1FB-4777-A7E0-1EB106F192A2}" type="sibTrans" cxnId="{D4689E09-17E9-4FFA-BBF7-D71F926B5D31}">
      <dgm:prSet/>
      <dgm:spPr/>
      <dgm:t>
        <a:bodyPr/>
        <a:lstStyle/>
        <a:p>
          <a:endParaRPr lang="en-US"/>
        </a:p>
      </dgm:t>
    </dgm:pt>
    <dgm:pt modelId="{0B37F639-86E8-4B67-BBA3-3197639894E0}">
      <dgm:prSet phldrT="[Text]" custT="1"/>
      <dgm:spPr/>
      <dgm:t>
        <a:bodyPr/>
        <a:lstStyle/>
        <a:p>
          <a:r>
            <a:rPr lang="ru-RU" sz="1600" b="1" u="none" dirty="0" smtClean="0">
              <a:solidFill>
                <a:srgbClr val="FFC000"/>
              </a:solidFill>
            </a:rPr>
            <a:t>Явить присутсвие</a:t>
          </a:r>
          <a:endParaRPr lang="en-US" sz="1600" b="1" u="none" dirty="0">
            <a:solidFill>
              <a:srgbClr val="FFC000"/>
            </a:solidFill>
          </a:endParaRPr>
        </a:p>
        <a:p>
          <a:r>
            <a:rPr lang="ru-RU" sz="1800" b="1" u="none" dirty="0" smtClean="0"/>
            <a:t>Болеть за команду</a:t>
          </a:r>
          <a:endParaRPr lang="en-US" sz="1800" b="1" u="none" dirty="0"/>
        </a:p>
      </dgm:t>
    </dgm:pt>
    <dgm:pt modelId="{78882397-9BBC-418F-8A22-52BC82D046D0}" type="parTrans" cxnId="{B4A2E246-C4DA-4DA0-AB7B-3E07B6E2100F}">
      <dgm:prSet/>
      <dgm:spPr/>
      <dgm:t>
        <a:bodyPr/>
        <a:lstStyle/>
        <a:p>
          <a:endParaRPr lang="en-US"/>
        </a:p>
      </dgm:t>
    </dgm:pt>
    <dgm:pt modelId="{28668CAD-0EA6-4321-A818-8C86CE3071C9}" type="sibTrans" cxnId="{B4A2E246-C4DA-4DA0-AB7B-3E07B6E2100F}">
      <dgm:prSet/>
      <dgm:spPr/>
      <dgm:t>
        <a:bodyPr/>
        <a:lstStyle/>
        <a:p>
          <a:endParaRPr lang="en-US"/>
        </a:p>
      </dgm:t>
    </dgm:pt>
    <dgm:pt modelId="{CE29BDF5-50A3-499D-B5B6-105E773AA50E}">
      <dgm:prSet phldrT="[Text]" custT="1"/>
      <dgm:spPr/>
      <dgm:t>
        <a:bodyPr/>
        <a:lstStyle/>
        <a:p>
          <a:r>
            <a:rPr lang="ru-RU" sz="1600" b="1" u="none" dirty="0" smtClean="0">
              <a:solidFill>
                <a:srgbClr val="FFC000"/>
              </a:solidFill>
            </a:rPr>
            <a:t>Активное участие</a:t>
          </a:r>
          <a:endParaRPr lang="en-US" sz="1600" b="1" u="none" dirty="0">
            <a:solidFill>
              <a:srgbClr val="FFC000"/>
            </a:solidFill>
          </a:endParaRPr>
        </a:p>
        <a:p>
          <a:r>
            <a:rPr lang="ru-RU" sz="1800" b="1" u="none" dirty="0" smtClean="0"/>
            <a:t>Одеться в цвета команды, коментировать</a:t>
          </a:r>
          <a:endParaRPr lang="en-US" sz="1800" b="1" u="none" dirty="0"/>
        </a:p>
      </dgm:t>
    </dgm:pt>
    <dgm:pt modelId="{3D5F00DD-8D98-4090-B2F7-C87F2ABFEBF8}" type="parTrans" cxnId="{CE1AC3DB-8480-4CC2-9EF5-B5FD5E45181F}">
      <dgm:prSet/>
      <dgm:spPr/>
      <dgm:t>
        <a:bodyPr/>
        <a:lstStyle/>
        <a:p>
          <a:endParaRPr lang="en-US"/>
        </a:p>
      </dgm:t>
    </dgm:pt>
    <dgm:pt modelId="{07FCE50F-E4A4-44E8-A370-513C0F4BB4E7}" type="sibTrans" cxnId="{CE1AC3DB-8480-4CC2-9EF5-B5FD5E45181F}">
      <dgm:prSet/>
      <dgm:spPr/>
      <dgm:t>
        <a:bodyPr/>
        <a:lstStyle/>
        <a:p>
          <a:endParaRPr lang="en-US"/>
        </a:p>
      </dgm:t>
    </dgm:pt>
    <dgm:pt modelId="{1E03693F-7AB5-4CC9-AFC2-534CFD6A84CC}">
      <dgm:prSet phldrT="[Text]" custT="1"/>
      <dgm:spPr/>
      <dgm:t>
        <a:bodyPr/>
        <a:lstStyle/>
        <a:p>
          <a:r>
            <a:rPr lang="en-US" sz="1600" b="1" u="none" dirty="0" smtClean="0">
              <a:solidFill>
                <a:srgbClr val="FFC000"/>
              </a:solidFill>
            </a:rPr>
            <a:t>C</a:t>
          </a:r>
          <a:r>
            <a:rPr lang="ru-RU" sz="1600" b="1" u="none" dirty="0" smtClean="0">
              <a:solidFill>
                <a:srgbClr val="FFC000"/>
              </a:solidFill>
            </a:rPr>
            <a:t>вязь</a:t>
          </a:r>
          <a:endParaRPr lang="en-US" sz="1600" b="1" u="none" dirty="0">
            <a:solidFill>
              <a:srgbClr val="FFC000"/>
            </a:solidFill>
          </a:endParaRPr>
        </a:p>
        <a:p>
          <a:r>
            <a:rPr lang="ru-RU" sz="1800" b="1" u="none" dirty="0" smtClean="0"/>
            <a:t>Участвовать в игре или в вечеринке после игры</a:t>
          </a:r>
          <a:endParaRPr lang="en-US" sz="1800" b="1" u="none" dirty="0"/>
        </a:p>
      </dgm:t>
    </dgm:pt>
    <dgm:pt modelId="{1E8E2517-64CC-4D99-97A5-DDB3CE00EEF5}" type="parTrans" cxnId="{6582AD4E-EE8E-4C6F-8526-A2D157D07D9C}">
      <dgm:prSet/>
      <dgm:spPr/>
      <dgm:t>
        <a:bodyPr/>
        <a:lstStyle/>
        <a:p>
          <a:endParaRPr lang="en-US"/>
        </a:p>
      </dgm:t>
    </dgm:pt>
    <dgm:pt modelId="{B849063B-790E-4170-AD15-6A9ADDC84C2A}" type="sibTrans" cxnId="{6582AD4E-EE8E-4C6F-8526-A2D157D07D9C}">
      <dgm:prSet/>
      <dgm:spPr/>
      <dgm:t>
        <a:bodyPr/>
        <a:lstStyle/>
        <a:p>
          <a:endParaRPr lang="en-US"/>
        </a:p>
      </dgm:t>
    </dgm:pt>
    <dgm:pt modelId="{3402565B-F6B2-4AC3-A0F8-A86DCBB99092}">
      <dgm:prSet phldrT="[Text]" custT="1"/>
      <dgm:spPr/>
      <dgm:t>
        <a:bodyPr/>
        <a:lstStyle/>
        <a:p>
          <a:r>
            <a:rPr lang="ru-RU" sz="1800" b="1" u="none" dirty="0" smtClean="0">
              <a:solidFill>
                <a:srgbClr val="FFC000"/>
              </a:solidFill>
            </a:rPr>
            <a:t>Вклад</a:t>
          </a:r>
          <a:endParaRPr lang="en-US" sz="1800" b="1" u="none" dirty="0">
            <a:solidFill>
              <a:srgbClr val="FFC000"/>
            </a:solidFill>
          </a:endParaRPr>
        </a:p>
        <a:p>
          <a:r>
            <a:rPr lang="ru-RU" sz="1800" b="1" u="none" dirty="0" smtClean="0"/>
            <a:t>Продавать снеки для игры, подвезти кого-то на игру</a:t>
          </a:r>
          <a:endParaRPr lang="en-US" sz="1800" b="1" u="none" dirty="0"/>
        </a:p>
      </dgm:t>
    </dgm:pt>
    <dgm:pt modelId="{443D27F5-0AF4-4C5C-9B0A-8CAD1E05F5E3}" type="parTrans" cxnId="{6947A559-ED7C-495B-927A-70EB4ABFB2FF}">
      <dgm:prSet/>
      <dgm:spPr/>
      <dgm:t>
        <a:bodyPr/>
        <a:lstStyle/>
        <a:p>
          <a:endParaRPr lang="en-US"/>
        </a:p>
      </dgm:t>
    </dgm:pt>
    <dgm:pt modelId="{DAACB73A-950A-402C-9FF0-8AEB86AD01AA}" type="sibTrans" cxnId="{6947A559-ED7C-495B-927A-70EB4ABFB2FF}">
      <dgm:prSet/>
      <dgm:spPr/>
      <dgm:t>
        <a:bodyPr/>
        <a:lstStyle/>
        <a:p>
          <a:endParaRPr lang="en-US"/>
        </a:p>
      </dgm:t>
    </dgm:pt>
    <dgm:pt modelId="{11918DC1-8D66-4B18-918A-70E0915A3A8D}" type="pres">
      <dgm:prSet presAssocID="{2C5E107A-C16A-47A3-BF27-2DFB340665CA}" presName="CompostProcess" presStyleCnt="0">
        <dgm:presLayoutVars>
          <dgm:dir/>
          <dgm:resizeHandles val="exact"/>
        </dgm:presLayoutVars>
      </dgm:prSet>
      <dgm:spPr/>
    </dgm:pt>
    <dgm:pt modelId="{6FCE4331-76DB-4A3C-89E4-2DBD5EF537EC}" type="pres">
      <dgm:prSet presAssocID="{2C5E107A-C16A-47A3-BF27-2DFB340665CA}" presName="arrow" presStyleLbl="bgShp" presStyleIdx="0" presStyleCnt="1" custLinFactNeighborX="464"/>
      <dgm:spPr/>
    </dgm:pt>
    <dgm:pt modelId="{CE3CC84E-A385-4556-AC98-CCDFD9CFB428}" type="pres">
      <dgm:prSet presAssocID="{2C5E107A-C16A-47A3-BF27-2DFB340665CA}" presName="linearProcess" presStyleCnt="0"/>
      <dgm:spPr/>
    </dgm:pt>
    <dgm:pt modelId="{A452513A-0DEE-4F03-B31C-656EB4B5C2D9}" type="pres">
      <dgm:prSet presAssocID="{95F81668-B708-49BF-8EAA-C57FDED195B6}" presName="textNode" presStyleLbl="node1" presStyleIdx="0" presStyleCnt="6">
        <dgm:presLayoutVars>
          <dgm:bulletEnabled val="1"/>
        </dgm:presLayoutVars>
      </dgm:prSet>
      <dgm:spPr/>
      <dgm:t>
        <a:bodyPr/>
        <a:lstStyle/>
        <a:p>
          <a:endParaRPr lang="en-US"/>
        </a:p>
      </dgm:t>
    </dgm:pt>
    <dgm:pt modelId="{3AF41E62-50BC-4379-B509-3A0C5148A252}" type="pres">
      <dgm:prSet presAssocID="{11ADBCE5-801C-4619-AB79-260C426EC5DA}" presName="sibTrans" presStyleCnt="0"/>
      <dgm:spPr/>
    </dgm:pt>
    <dgm:pt modelId="{2642F9DF-8081-42E0-A593-E06ADF359748}" type="pres">
      <dgm:prSet presAssocID="{C01A8D67-B7D1-4539-B195-C659F1CD9890}" presName="textNode" presStyleLbl="node1" presStyleIdx="1" presStyleCnt="6" custAng="0" custLinFactNeighborX="-62860" custLinFactNeighborY="-926">
        <dgm:presLayoutVars>
          <dgm:bulletEnabled val="1"/>
        </dgm:presLayoutVars>
      </dgm:prSet>
      <dgm:spPr/>
      <dgm:t>
        <a:bodyPr/>
        <a:lstStyle/>
        <a:p>
          <a:endParaRPr lang="en-US"/>
        </a:p>
      </dgm:t>
    </dgm:pt>
    <dgm:pt modelId="{9FC094C7-9518-46C1-80D3-1648E1C85ED1}" type="pres">
      <dgm:prSet presAssocID="{3A8DB457-E1FB-4777-A7E0-1EB106F192A2}" presName="sibTrans" presStyleCnt="0"/>
      <dgm:spPr/>
    </dgm:pt>
    <dgm:pt modelId="{DC52CD6F-5947-4738-881F-17CE0F7DC0AE}" type="pres">
      <dgm:prSet presAssocID="{0B37F639-86E8-4B67-BBA3-3197639894E0}" presName="textNode" presStyleLbl="node1" presStyleIdx="2" presStyleCnt="6" custScaleX="115093" custLinFactX="-2832" custLinFactNeighborX="-100000" custLinFactNeighborY="-926">
        <dgm:presLayoutVars>
          <dgm:bulletEnabled val="1"/>
        </dgm:presLayoutVars>
      </dgm:prSet>
      <dgm:spPr/>
      <dgm:t>
        <a:bodyPr/>
        <a:lstStyle/>
        <a:p>
          <a:endParaRPr lang="en-US"/>
        </a:p>
      </dgm:t>
    </dgm:pt>
    <dgm:pt modelId="{4654C389-D3D2-4AEC-85CB-25DD1E4B2EB2}" type="pres">
      <dgm:prSet presAssocID="{28668CAD-0EA6-4321-A818-8C86CE3071C9}" presName="sibTrans" presStyleCnt="0"/>
      <dgm:spPr/>
    </dgm:pt>
    <dgm:pt modelId="{AB29BE93-976E-4809-8717-52E61EAF750C}" type="pres">
      <dgm:prSet presAssocID="{CE29BDF5-50A3-499D-B5B6-105E773AA50E}" presName="textNode" presStyleLbl="node1" presStyleIdx="3" presStyleCnt="6" custScaleX="154899" custLinFactX="-7819" custLinFactNeighborX="-100000" custLinFactNeighborY="-926">
        <dgm:presLayoutVars>
          <dgm:bulletEnabled val="1"/>
        </dgm:presLayoutVars>
      </dgm:prSet>
      <dgm:spPr/>
      <dgm:t>
        <a:bodyPr/>
        <a:lstStyle/>
        <a:p>
          <a:endParaRPr lang="en-US"/>
        </a:p>
      </dgm:t>
    </dgm:pt>
    <dgm:pt modelId="{68FA7237-52FD-42E4-8491-241428CE7171}" type="pres">
      <dgm:prSet presAssocID="{07FCE50F-E4A4-44E8-A370-513C0F4BB4E7}" presName="sibTrans" presStyleCnt="0"/>
      <dgm:spPr/>
    </dgm:pt>
    <dgm:pt modelId="{217393A2-3DC8-4066-B493-475D5BDA0101}" type="pres">
      <dgm:prSet presAssocID="{1E03693F-7AB5-4CC9-AFC2-534CFD6A84CC}" presName="textNode" presStyleLbl="node1" presStyleIdx="4" presStyleCnt="6" custScaleX="140028" custLinFactX="-16002" custLinFactNeighborX="-100000" custLinFactNeighborY="-926">
        <dgm:presLayoutVars>
          <dgm:bulletEnabled val="1"/>
        </dgm:presLayoutVars>
      </dgm:prSet>
      <dgm:spPr/>
      <dgm:t>
        <a:bodyPr/>
        <a:lstStyle/>
        <a:p>
          <a:endParaRPr lang="en-US"/>
        </a:p>
      </dgm:t>
    </dgm:pt>
    <dgm:pt modelId="{D776944C-F4EE-4CB3-8A2C-FCB9470E553F}" type="pres">
      <dgm:prSet presAssocID="{B849063B-790E-4170-AD15-6A9ADDC84C2A}" presName="sibTrans" presStyleCnt="0"/>
      <dgm:spPr/>
    </dgm:pt>
    <dgm:pt modelId="{228918DF-C3A0-4F63-869A-2BEA090B1A7E}" type="pres">
      <dgm:prSet presAssocID="{3402565B-F6B2-4AC3-A0F8-A86DCBB99092}" presName="textNode" presStyleLbl="node1" presStyleIdx="5" presStyleCnt="6" custScaleX="156357" custLinFactX="-22946" custLinFactNeighborX="-100000" custLinFactNeighborY="-926">
        <dgm:presLayoutVars>
          <dgm:bulletEnabled val="1"/>
        </dgm:presLayoutVars>
      </dgm:prSet>
      <dgm:spPr/>
      <dgm:t>
        <a:bodyPr/>
        <a:lstStyle/>
        <a:p>
          <a:endParaRPr lang="en-US"/>
        </a:p>
      </dgm:t>
    </dgm:pt>
  </dgm:ptLst>
  <dgm:cxnLst>
    <dgm:cxn modelId="{6582AD4E-EE8E-4C6F-8526-A2D157D07D9C}" srcId="{2C5E107A-C16A-47A3-BF27-2DFB340665CA}" destId="{1E03693F-7AB5-4CC9-AFC2-534CFD6A84CC}" srcOrd="4" destOrd="0" parTransId="{1E8E2517-64CC-4D99-97A5-DDB3CE00EEF5}" sibTransId="{B849063B-790E-4170-AD15-6A9ADDC84C2A}"/>
    <dgm:cxn modelId="{30771985-06C8-4281-A2D6-071DE66E5AF8}" type="presOf" srcId="{CE29BDF5-50A3-499D-B5B6-105E773AA50E}" destId="{AB29BE93-976E-4809-8717-52E61EAF750C}" srcOrd="0" destOrd="0" presId="urn:microsoft.com/office/officeart/2005/8/layout/hProcess9"/>
    <dgm:cxn modelId="{D4689E09-17E9-4FFA-BBF7-D71F926B5D31}" srcId="{2C5E107A-C16A-47A3-BF27-2DFB340665CA}" destId="{C01A8D67-B7D1-4539-B195-C659F1CD9890}" srcOrd="1" destOrd="0" parTransId="{CB13D0CE-C228-4DB6-A4A2-665C01B3DAB0}" sibTransId="{3A8DB457-E1FB-4777-A7E0-1EB106F192A2}"/>
    <dgm:cxn modelId="{CE1AC3DB-8480-4CC2-9EF5-B5FD5E45181F}" srcId="{2C5E107A-C16A-47A3-BF27-2DFB340665CA}" destId="{CE29BDF5-50A3-499D-B5B6-105E773AA50E}" srcOrd="3" destOrd="0" parTransId="{3D5F00DD-8D98-4090-B2F7-C87F2ABFEBF8}" sibTransId="{07FCE50F-E4A4-44E8-A370-513C0F4BB4E7}"/>
    <dgm:cxn modelId="{F9E25B4A-75DC-4B76-8148-54D76917D645}" srcId="{2C5E107A-C16A-47A3-BF27-2DFB340665CA}" destId="{95F81668-B708-49BF-8EAA-C57FDED195B6}" srcOrd="0" destOrd="0" parTransId="{8CC4B08D-4417-4194-8895-6107996D7C2F}" sibTransId="{11ADBCE5-801C-4619-AB79-260C426EC5DA}"/>
    <dgm:cxn modelId="{27E9671B-4383-4108-9AC7-7305AA5E06FD}" type="presOf" srcId="{95F81668-B708-49BF-8EAA-C57FDED195B6}" destId="{A452513A-0DEE-4F03-B31C-656EB4B5C2D9}" srcOrd="0" destOrd="0" presId="urn:microsoft.com/office/officeart/2005/8/layout/hProcess9"/>
    <dgm:cxn modelId="{BA9BEA67-B421-4846-B648-149DFDFD9E85}" type="presOf" srcId="{2C5E107A-C16A-47A3-BF27-2DFB340665CA}" destId="{11918DC1-8D66-4B18-918A-70E0915A3A8D}" srcOrd="0" destOrd="0" presId="urn:microsoft.com/office/officeart/2005/8/layout/hProcess9"/>
    <dgm:cxn modelId="{9AEF095D-1A6B-4AC6-93FA-43DA95E8C5C3}" type="presOf" srcId="{1E03693F-7AB5-4CC9-AFC2-534CFD6A84CC}" destId="{217393A2-3DC8-4066-B493-475D5BDA0101}" srcOrd="0" destOrd="0" presId="urn:microsoft.com/office/officeart/2005/8/layout/hProcess9"/>
    <dgm:cxn modelId="{E001B2DF-AD46-4BDD-9CF6-631149075EE3}" type="presOf" srcId="{3402565B-F6B2-4AC3-A0F8-A86DCBB99092}" destId="{228918DF-C3A0-4F63-869A-2BEA090B1A7E}" srcOrd="0" destOrd="0" presId="urn:microsoft.com/office/officeart/2005/8/layout/hProcess9"/>
    <dgm:cxn modelId="{0F8B4DD0-F52B-4069-8041-7A7794F7EE8E}" type="presOf" srcId="{C01A8D67-B7D1-4539-B195-C659F1CD9890}" destId="{2642F9DF-8081-42E0-A593-E06ADF359748}" srcOrd="0" destOrd="0" presId="urn:microsoft.com/office/officeart/2005/8/layout/hProcess9"/>
    <dgm:cxn modelId="{6947A559-ED7C-495B-927A-70EB4ABFB2FF}" srcId="{2C5E107A-C16A-47A3-BF27-2DFB340665CA}" destId="{3402565B-F6B2-4AC3-A0F8-A86DCBB99092}" srcOrd="5" destOrd="0" parTransId="{443D27F5-0AF4-4C5C-9B0A-8CAD1E05F5E3}" sibTransId="{DAACB73A-950A-402C-9FF0-8AEB86AD01AA}"/>
    <dgm:cxn modelId="{B4A2E246-C4DA-4DA0-AB7B-3E07B6E2100F}" srcId="{2C5E107A-C16A-47A3-BF27-2DFB340665CA}" destId="{0B37F639-86E8-4B67-BBA3-3197639894E0}" srcOrd="2" destOrd="0" parTransId="{78882397-9BBC-418F-8A22-52BC82D046D0}" sibTransId="{28668CAD-0EA6-4321-A818-8C86CE3071C9}"/>
    <dgm:cxn modelId="{1105F0A1-4357-4211-A41F-1E93A620EE5A}" type="presOf" srcId="{0B37F639-86E8-4B67-BBA3-3197639894E0}" destId="{DC52CD6F-5947-4738-881F-17CE0F7DC0AE}" srcOrd="0" destOrd="0" presId="urn:microsoft.com/office/officeart/2005/8/layout/hProcess9"/>
    <dgm:cxn modelId="{5E91772C-3A75-46D2-8C3F-E030FEE0F8F6}" type="presParOf" srcId="{11918DC1-8D66-4B18-918A-70E0915A3A8D}" destId="{6FCE4331-76DB-4A3C-89E4-2DBD5EF537EC}" srcOrd="0" destOrd="0" presId="urn:microsoft.com/office/officeart/2005/8/layout/hProcess9"/>
    <dgm:cxn modelId="{CAAD9895-0F44-4279-87AC-2F2C45B4A047}" type="presParOf" srcId="{11918DC1-8D66-4B18-918A-70E0915A3A8D}" destId="{CE3CC84E-A385-4556-AC98-CCDFD9CFB428}" srcOrd="1" destOrd="0" presId="urn:microsoft.com/office/officeart/2005/8/layout/hProcess9"/>
    <dgm:cxn modelId="{C0D614B4-9639-44AF-A54C-6AF8906850AB}" type="presParOf" srcId="{CE3CC84E-A385-4556-AC98-CCDFD9CFB428}" destId="{A452513A-0DEE-4F03-B31C-656EB4B5C2D9}" srcOrd="0" destOrd="0" presId="urn:microsoft.com/office/officeart/2005/8/layout/hProcess9"/>
    <dgm:cxn modelId="{ED669645-300B-4363-9391-A387749AD78F}" type="presParOf" srcId="{CE3CC84E-A385-4556-AC98-CCDFD9CFB428}" destId="{3AF41E62-50BC-4379-B509-3A0C5148A252}" srcOrd="1" destOrd="0" presId="urn:microsoft.com/office/officeart/2005/8/layout/hProcess9"/>
    <dgm:cxn modelId="{60D4F5C3-3F8F-4AC2-855B-CF6C1A0BAC56}" type="presParOf" srcId="{CE3CC84E-A385-4556-AC98-CCDFD9CFB428}" destId="{2642F9DF-8081-42E0-A593-E06ADF359748}" srcOrd="2" destOrd="0" presId="urn:microsoft.com/office/officeart/2005/8/layout/hProcess9"/>
    <dgm:cxn modelId="{B18488F4-5262-4A63-8EB7-0DB9EA54D282}" type="presParOf" srcId="{CE3CC84E-A385-4556-AC98-CCDFD9CFB428}" destId="{9FC094C7-9518-46C1-80D3-1648E1C85ED1}" srcOrd="3" destOrd="0" presId="urn:microsoft.com/office/officeart/2005/8/layout/hProcess9"/>
    <dgm:cxn modelId="{5D9D0E5E-AC59-4772-A8B0-D4B71625B0B1}" type="presParOf" srcId="{CE3CC84E-A385-4556-AC98-CCDFD9CFB428}" destId="{DC52CD6F-5947-4738-881F-17CE0F7DC0AE}" srcOrd="4" destOrd="0" presId="urn:microsoft.com/office/officeart/2005/8/layout/hProcess9"/>
    <dgm:cxn modelId="{E3E48152-AA0D-494D-844B-E917C76C9C9D}" type="presParOf" srcId="{CE3CC84E-A385-4556-AC98-CCDFD9CFB428}" destId="{4654C389-D3D2-4AEC-85CB-25DD1E4B2EB2}" srcOrd="5" destOrd="0" presId="urn:microsoft.com/office/officeart/2005/8/layout/hProcess9"/>
    <dgm:cxn modelId="{18D02159-AEE7-4316-9D42-3CEE9C629345}" type="presParOf" srcId="{CE3CC84E-A385-4556-AC98-CCDFD9CFB428}" destId="{AB29BE93-976E-4809-8717-52E61EAF750C}" srcOrd="6" destOrd="0" presId="urn:microsoft.com/office/officeart/2005/8/layout/hProcess9"/>
    <dgm:cxn modelId="{32D4F264-39A2-4A64-B976-E93D7C0CCF21}" type="presParOf" srcId="{CE3CC84E-A385-4556-AC98-CCDFD9CFB428}" destId="{68FA7237-52FD-42E4-8491-241428CE7171}" srcOrd="7" destOrd="0" presId="urn:microsoft.com/office/officeart/2005/8/layout/hProcess9"/>
    <dgm:cxn modelId="{78F8A056-1D36-494A-922B-4872725B0D8C}" type="presParOf" srcId="{CE3CC84E-A385-4556-AC98-CCDFD9CFB428}" destId="{217393A2-3DC8-4066-B493-475D5BDA0101}" srcOrd="8" destOrd="0" presId="urn:microsoft.com/office/officeart/2005/8/layout/hProcess9"/>
    <dgm:cxn modelId="{879ABD6D-3854-44AE-BEEF-8F8F34CCC197}" type="presParOf" srcId="{CE3CC84E-A385-4556-AC98-CCDFD9CFB428}" destId="{D776944C-F4EE-4CB3-8A2C-FCB9470E553F}" srcOrd="9" destOrd="0" presId="urn:microsoft.com/office/officeart/2005/8/layout/hProcess9"/>
    <dgm:cxn modelId="{E729F949-7004-4977-B477-0A1F86BCD9A2}" type="presParOf" srcId="{CE3CC84E-A385-4556-AC98-CCDFD9CFB428}" destId="{228918DF-C3A0-4F63-869A-2BEA090B1A7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E4331-76DB-4A3C-89E4-2DBD5EF537EC}">
      <dsp:nvSpPr>
        <dsp:cNvPr id="0" name=""/>
        <dsp:cNvSpPr/>
      </dsp:nvSpPr>
      <dsp:spPr>
        <a:xfrm>
          <a:off x="703817" y="0"/>
          <a:ext cx="757809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2513A-0DEE-4F03-B31C-656EB4B5C2D9}">
      <dsp:nvSpPr>
        <dsp:cNvPr id="0" name=""/>
        <dsp:cNvSpPr/>
      </dsp:nvSpPr>
      <dsp:spPr>
        <a:xfrm>
          <a:off x="2280" y="1234440"/>
          <a:ext cx="1048691"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Занятия спортом</a:t>
          </a:r>
          <a:endParaRPr lang="en-US" sz="1800" b="1" kern="1200" dirty="0"/>
        </a:p>
        <a:p>
          <a:pPr lvl="0" algn="ctr" defTabSz="800100">
            <a:lnSpc>
              <a:spcPct val="90000"/>
            </a:lnSpc>
            <a:spcBef>
              <a:spcPct val="0"/>
            </a:spcBef>
            <a:spcAft>
              <a:spcPct val="35000"/>
            </a:spcAft>
          </a:pPr>
          <a:r>
            <a:rPr lang="ru-RU" sz="1800" b="1" kern="1200" dirty="0" smtClean="0"/>
            <a:t>Игра в футбол</a:t>
          </a:r>
          <a:endParaRPr lang="en-US" sz="1800" b="1" kern="1200" dirty="0"/>
        </a:p>
      </dsp:txBody>
      <dsp:txXfrm>
        <a:off x="53473" y="1285633"/>
        <a:ext cx="946305" cy="1543534"/>
      </dsp:txXfrm>
    </dsp:sp>
    <dsp:sp modelId="{2642F9DF-8081-42E0-A593-E06ADF359748}">
      <dsp:nvSpPr>
        <dsp:cNvPr id="0" name=""/>
        <dsp:cNvSpPr/>
      </dsp:nvSpPr>
      <dsp:spPr>
        <a:xfrm>
          <a:off x="1115886" y="1219198"/>
          <a:ext cx="1048691"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none" kern="1200" dirty="0" smtClean="0">
              <a:solidFill>
                <a:srgbClr val="FFC000"/>
              </a:solidFill>
            </a:rPr>
            <a:t>Присутствие</a:t>
          </a:r>
          <a:endParaRPr lang="en-US" sz="1600" b="1" u="none" kern="1200" dirty="0" smtClean="0">
            <a:solidFill>
              <a:srgbClr val="FFC000"/>
            </a:solidFill>
          </a:endParaRPr>
        </a:p>
        <a:p>
          <a:pPr lvl="0" algn="ctr" defTabSz="711200">
            <a:lnSpc>
              <a:spcPct val="90000"/>
            </a:lnSpc>
            <a:spcBef>
              <a:spcPct val="0"/>
            </a:spcBef>
            <a:spcAft>
              <a:spcPct val="35000"/>
            </a:spcAft>
          </a:pPr>
          <a:r>
            <a:rPr lang="ru-RU" sz="1800" b="1" u="none" kern="1200" dirty="0" smtClean="0"/>
            <a:t>Сидеть на скамейке</a:t>
          </a:r>
          <a:endParaRPr lang="en-US" sz="1800" b="1" u="none" kern="1200" dirty="0"/>
        </a:p>
      </dsp:txBody>
      <dsp:txXfrm>
        <a:off x="1167079" y="1270391"/>
        <a:ext cx="946305" cy="1543534"/>
      </dsp:txXfrm>
    </dsp:sp>
    <dsp:sp modelId="{DC52CD6F-5947-4738-881F-17CE0F7DC0AE}">
      <dsp:nvSpPr>
        <dsp:cNvPr id="0" name=""/>
        <dsp:cNvSpPr/>
      </dsp:nvSpPr>
      <dsp:spPr>
        <a:xfrm>
          <a:off x="2244746" y="1219198"/>
          <a:ext cx="1206970"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none" kern="1200" dirty="0" smtClean="0">
              <a:solidFill>
                <a:srgbClr val="FFC000"/>
              </a:solidFill>
            </a:rPr>
            <a:t>Явить присутсвие</a:t>
          </a:r>
          <a:endParaRPr lang="en-US" sz="1600" b="1" u="none" kern="1200" dirty="0">
            <a:solidFill>
              <a:srgbClr val="FFC000"/>
            </a:solidFill>
          </a:endParaRPr>
        </a:p>
        <a:p>
          <a:pPr lvl="0" algn="ctr" defTabSz="711200">
            <a:lnSpc>
              <a:spcPct val="90000"/>
            </a:lnSpc>
            <a:spcBef>
              <a:spcPct val="0"/>
            </a:spcBef>
            <a:spcAft>
              <a:spcPct val="35000"/>
            </a:spcAft>
          </a:pPr>
          <a:r>
            <a:rPr lang="ru-RU" sz="1800" b="1" u="none" kern="1200" dirty="0" smtClean="0"/>
            <a:t>Болеть за команду</a:t>
          </a:r>
          <a:endParaRPr lang="en-US" sz="1800" b="1" u="none" kern="1200" dirty="0"/>
        </a:p>
      </dsp:txBody>
      <dsp:txXfrm>
        <a:off x="2303665" y="1278117"/>
        <a:ext cx="1089132" cy="1528082"/>
      </dsp:txXfrm>
    </dsp:sp>
    <dsp:sp modelId="{AB29BE93-976E-4809-8717-52E61EAF750C}">
      <dsp:nvSpPr>
        <dsp:cNvPr id="0" name=""/>
        <dsp:cNvSpPr/>
      </dsp:nvSpPr>
      <dsp:spPr>
        <a:xfrm>
          <a:off x="3574200" y="1219198"/>
          <a:ext cx="1624412"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none" kern="1200" dirty="0" smtClean="0">
              <a:solidFill>
                <a:srgbClr val="FFC000"/>
              </a:solidFill>
            </a:rPr>
            <a:t>Активное участие</a:t>
          </a:r>
          <a:endParaRPr lang="en-US" sz="1600" b="1" u="none" kern="1200" dirty="0">
            <a:solidFill>
              <a:srgbClr val="FFC000"/>
            </a:solidFill>
          </a:endParaRPr>
        </a:p>
        <a:p>
          <a:pPr lvl="0" algn="ctr" defTabSz="711200">
            <a:lnSpc>
              <a:spcPct val="90000"/>
            </a:lnSpc>
            <a:spcBef>
              <a:spcPct val="0"/>
            </a:spcBef>
            <a:spcAft>
              <a:spcPct val="35000"/>
            </a:spcAft>
          </a:pPr>
          <a:r>
            <a:rPr lang="ru-RU" sz="1800" b="1" u="none" kern="1200" dirty="0" smtClean="0"/>
            <a:t>Одеться в цвета команды, коментировать</a:t>
          </a:r>
          <a:endParaRPr lang="en-US" sz="1800" b="1" u="none" kern="1200" dirty="0"/>
        </a:p>
      </dsp:txBody>
      <dsp:txXfrm>
        <a:off x="3653497" y="1298495"/>
        <a:ext cx="1465818" cy="1487326"/>
      </dsp:txXfrm>
    </dsp:sp>
    <dsp:sp modelId="{217393A2-3DC8-4066-B493-475D5BDA0101}">
      <dsp:nvSpPr>
        <dsp:cNvPr id="0" name=""/>
        <dsp:cNvSpPr/>
      </dsp:nvSpPr>
      <dsp:spPr>
        <a:xfrm>
          <a:off x="5287580" y="1219198"/>
          <a:ext cx="1468461"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none" kern="1200" dirty="0" smtClean="0">
              <a:solidFill>
                <a:srgbClr val="FFC000"/>
              </a:solidFill>
            </a:rPr>
            <a:t>C</a:t>
          </a:r>
          <a:r>
            <a:rPr lang="ru-RU" sz="1600" b="1" u="none" kern="1200" dirty="0" smtClean="0">
              <a:solidFill>
                <a:srgbClr val="FFC000"/>
              </a:solidFill>
            </a:rPr>
            <a:t>вязь</a:t>
          </a:r>
          <a:endParaRPr lang="en-US" sz="1600" b="1" u="none" kern="1200" dirty="0">
            <a:solidFill>
              <a:srgbClr val="FFC000"/>
            </a:solidFill>
          </a:endParaRPr>
        </a:p>
        <a:p>
          <a:pPr lvl="0" algn="ctr" defTabSz="711200">
            <a:lnSpc>
              <a:spcPct val="90000"/>
            </a:lnSpc>
            <a:spcBef>
              <a:spcPct val="0"/>
            </a:spcBef>
            <a:spcAft>
              <a:spcPct val="35000"/>
            </a:spcAft>
          </a:pPr>
          <a:r>
            <a:rPr lang="ru-RU" sz="1800" b="1" u="none" kern="1200" dirty="0" smtClean="0"/>
            <a:t>Участвовать в игре или в вечеринке после игры</a:t>
          </a:r>
          <a:endParaRPr lang="en-US" sz="1800" b="1" u="none" kern="1200" dirty="0"/>
        </a:p>
      </dsp:txBody>
      <dsp:txXfrm>
        <a:off x="5359264" y="1290882"/>
        <a:ext cx="1325093" cy="1502552"/>
      </dsp:txXfrm>
    </dsp:sp>
    <dsp:sp modelId="{228918DF-C3A0-4F63-869A-2BEA090B1A7E}">
      <dsp:nvSpPr>
        <dsp:cNvPr id="0" name=""/>
        <dsp:cNvSpPr/>
      </dsp:nvSpPr>
      <dsp:spPr>
        <a:xfrm>
          <a:off x="6858002" y="1219198"/>
          <a:ext cx="1639702"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u="none" kern="1200" dirty="0" smtClean="0">
              <a:solidFill>
                <a:srgbClr val="FFC000"/>
              </a:solidFill>
            </a:rPr>
            <a:t>Вклад</a:t>
          </a:r>
          <a:endParaRPr lang="en-US" sz="1800" b="1" u="none" kern="1200" dirty="0">
            <a:solidFill>
              <a:srgbClr val="FFC000"/>
            </a:solidFill>
          </a:endParaRPr>
        </a:p>
        <a:p>
          <a:pPr lvl="0" algn="ctr" defTabSz="800100">
            <a:lnSpc>
              <a:spcPct val="90000"/>
            </a:lnSpc>
            <a:spcBef>
              <a:spcPct val="0"/>
            </a:spcBef>
            <a:spcAft>
              <a:spcPct val="35000"/>
            </a:spcAft>
          </a:pPr>
          <a:r>
            <a:rPr lang="ru-RU" sz="1800" b="1" u="none" kern="1200" dirty="0" smtClean="0"/>
            <a:t>Продавать снеки для игры, подвезти кого-то на игру</a:t>
          </a:r>
          <a:endParaRPr lang="en-US" sz="1800" b="1" u="none" kern="1200" dirty="0"/>
        </a:p>
      </dsp:txBody>
      <dsp:txXfrm>
        <a:off x="6938046" y="1299242"/>
        <a:ext cx="1479614" cy="14858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946" cy="464345"/>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sz="quarter" idx="1"/>
          </p:nvPr>
        </p:nvSpPr>
        <p:spPr>
          <a:xfrm>
            <a:off x="3970871" y="0"/>
            <a:ext cx="3037946" cy="464345"/>
          </a:xfrm>
          <a:prstGeom prst="rect">
            <a:avLst/>
          </a:prstGeom>
        </p:spPr>
        <p:txBody>
          <a:bodyPr vert="horz" lIns="91257" tIns="45629" rIns="91257" bIns="45629" rtlCol="0"/>
          <a:lstStyle>
            <a:lvl1pPr algn="r">
              <a:defRPr sz="1200"/>
            </a:lvl1pPr>
          </a:lstStyle>
          <a:p>
            <a:fld id="{AB2344B7-A0EB-45AB-A6CF-A5C47BA967E6}" type="datetimeFigureOut">
              <a:rPr lang="en-US" smtClean="0"/>
              <a:t>3/5/2018</a:t>
            </a:fld>
            <a:endParaRPr lang="en-US"/>
          </a:p>
        </p:txBody>
      </p:sp>
      <p:sp>
        <p:nvSpPr>
          <p:cNvPr id="4" name="Footer Placeholder 3"/>
          <p:cNvSpPr>
            <a:spLocks noGrp="1"/>
          </p:cNvSpPr>
          <p:nvPr>
            <p:ph type="ftr" sz="quarter" idx="2"/>
          </p:nvPr>
        </p:nvSpPr>
        <p:spPr>
          <a:xfrm>
            <a:off x="0" y="8830471"/>
            <a:ext cx="3037946" cy="464345"/>
          </a:xfrm>
          <a:prstGeom prst="rect">
            <a:avLst/>
          </a:prstGeom>
        </p:spPr>
        <p:txBody>
          <a:bodyPr vert="horz" lIns="91257" tIns="45629" rIns="91257" bIns="45629" rtlCol="0" anchor="b"/>
          <a:lstStyle>
            <a:lvl1pPr algn="l">
              <a:defRPr sz="1200"/>
            </a:lvl1pPr>
          </a:lstStyle>
          <a:p>
            <a:endParaRPr lang="en-US"/>
          </a:p>
        </p:txBody>
      </p:sp>
      <p:sp>
        <p:nvSpPr>
          <p:cNvPr id="5" name="Slide Number Placeholder 4"/>
          <p:cNvSpPr>
            <a:spLocks noGrp="1"/>
          </p:cNvSpPr>
          <p:nvPr>
            <p:ph type="sldNum" sz="quarter" idx="3"/>
          </p:nvPr>
        </p:nvSpPr>
        <p:spPr>
          <a:xfrm>
            <a:off x="3970871" y="8830471"/>
            <a:ext cx="3037946" cy="464345"/>
          </a:xfrm>
          <a:prstGeom prst="rect">
            <a:avLst/>
          </a:prstGeom>
        </p:spPr>
        <p:txBody>
          <a:bodyPr vert="horz" lIns="91257" tIns="45629" rIns="91257" bIns="45629" rtlCol="0" anchor="b"/>
          <a:lstStyle>
            <a:lvl1pPr algn="r">
              <a:defRPr sz="1200"/>
            </a:lvl1pPr>
          </a:lstStyle>
          <a:p>
            <a:fld id="{56914F6B-7217-4826-A77E-65342F42A1E5}" type="slidenum">
              <a:rPr lang="en-US" smtClean="0"/>
              <a:t>‹#›</a:t>
            </a:fld>
            <a:endParaRPr lang="en-US"/>
          </a:p>
        </p:txBody>
      </p:sp>
    </p:spTree>
    <p:extLst>
      <p:ext uri="{BB962C8B-B14F-4D97-AF65-F5344CB8AC3E}">
        <p14:creationId xmlns:p14="http://schemas.microsoft.com/office/powerpoint/2010/main" val="2139747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2053D4B9-8F69-4CA7-BAFB-DC6544F63045}" type="datetimeFigureOut">
              <a:rPr lang="en-US" smtClean="0"/>
              <a:t>3/5/2018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658C3C68-110E-4028-A4B1-B0FB787A9E33}" type="slidenum">
              <a:rPr lang="en-US" smtClean="0"/>
              <a:t>‹#›</a:t>
            </a:fld>
            <a:endParaRPr lang="en-US"/>
          </a:p>
        </p:txBody>
      </p:sp>
    </p:spTree>
    <p:extLst>
      <p:ext uri="{BB962C8B-B14F-4D97-AF65-F5344CB8AC3E}">
        <p14:creationId xmlns:p14="http://schemas.microsoft.com/office/powerpoint/2010/main" val="274449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a:t>
            </a:fld>
            <a:endParaRPr lang="en-US"/>
          </a:p>
        </p:txBody>
      </p:sp>
    </p:spTree>
    <p:extLst>
      <p:ext uri="{BB962C8B-B14F-4D97-AF65-F5344CB8AC3E}">
        <p14:creationId xmlns:p14="http://schemas.microsoft.com/office/powerpoint/2010/main" val="235796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10</a:t>
            </a:fld>
            <a:endParaRPr lang="en-US"/>
          </a:p>
        </p:txBody>
      </p:sp>
    </p:spTree>
    <p:extLst>
      <p:ext uri="{BB962C8B-B14F-4D97-AF65-F5344CB8AC3E}">
        <p14:creationId xmlns:p14="http://schemas.microsoft.com/office/powerpoint/2010/main" val="57732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11</a:t>
            </a:fld>
            <a:endParaRPr lang="en-US"/>
          </a:p>
        </p:txBody>
      </p:sp>
    </p:spTree>
    <p:extLst>
      <p:ext uri="{BB962C8B-B14F-4D97-AF65-F5344CB8AC3E}">
        <p14:creationId xmlns:p14="http://schemas.microsoft.com/office/powerpoint/2010/main" val="10921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just getting to an activity is an accomplishment, but that is where this all starts. As we know, being present in the classroom or in the community is very different from participating. With participation comes opportunities to connect with others. Then, w</a:t>
            </a:r>
            <a:r>
              <a:rPr lang="en-US" dirty="0"/>
              <a:t>hen your child is</a:t>
            </a:r>
            <a:r>
              <a:rPr lang="en-US" baseline="0" dirty="0"/>
              <a:t> seen as contributing, that’s when things become truly reciprocal and friendships flourish!</a:t>
            </a:r>
          </a:p>
          <a:p>
            <a:endParaRPr lang="en-US" baseline="0" dirty="0"/>
          </a:p>
          <a:p>
            <a:r>
              <a:rPr lang="en-US" baseline="0" dirty="0"/>
              <a:t>Remember that different people participate and contribute in different ways!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12</a:t>
            </a:fld>
            <a:endParaRPr lang="en-US"/>
          </a:p>
        </p:txBody>
      </p:sp>
    </p:spTree>
    <p:extLst>
      <p:ext uri="{BB962C8B-B14F-4D97-AF65-F5344CB8AC3E}">
        <p14:creationId xmlns:p14="http://schemas.microsoft.com/office/powerpoint/2010/main" val="93169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13</a:t>
            </a:fld>
            <a:endParaRPr lang="en-US"/>
          </a:p>
        </p:txBody>
      </p:sp>
    </p:spTree>
    <p:extLst>
      <p:ext uri="{BB962C8B-B14F-4D97-AF65-F5344CB8AC3E}">
        <p14:creationId xmlns:p14="http://schemas.microsoft.com/office/powerpoint/2010/main" val="60209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dirty="0"/>
              <a:t>Sometimes it’s the little things that indicate membership, like going to lockers at the same time as other kids, starting and ending their day in the same “homeroom”. </a:t>
            </a:r>
          </a:p>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14</a:t>
            </a:fld>
            <a:endParaRPr lang="en-US"/>
          </a:p>
        </p:txBody>
      </p:sp>
    </p:spTree>
    <p:extLst>
      <p:ext uri="{BB962C8B-B14F-4D97-AF65-F5344CB8AC3E}">
        <p14:creationId xmlns:p14="http://schemas.microsoft.com/office/powerpoint/2010/main" val="195027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15</a:t>
            </a:fld>
            <a:endParaRPr lang="en-US"/>
          </a:p>
        </p:txBody>
      </p:sp>
    </p:spTree>
    <p:extLst>
      <p:ext uri="{BB962C8B-B14F-4D97-AF65-F5344CB8AC3E}">
        <p14:creationId xmlns:p14="http://schemas.microsoft.com/office/powerpoint/2010/main" val="407025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16</a:t>
            </a:fld>
            <a:endParaRPr lang="en-US"/>
          </a:p>
        </p:txBody>
      </p:sp>
    </p:spTree>
    <p:extLst>
      <p:ext uri="{BB962C8B-B14F-4D97-AF65-F5344CB8AC3E}">
        <p14:creationId xmlns:p14="http://schemas.microsoft.com/office/powerpoint/2010/main" val="428157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17</a:t>
            </a:fld>
            <a:endParaRPr lang="en-US"/>
          </a:p>
        </p:txBody>
      </p:sp>
    </p:spTree>
    <p:extLst>
      <p:ext uri="{BB962C8B-B14F-4D97-AF65-F5344CB8AC3E}">
        <p14:creationId xmlns:p14="http://schemas.microsoft.com/office/powerpoint/2010/main" val="24177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18</a:t>
            </a:fld>
            <a:endParaRPr lang="en-US"/>
          </a:p>
        </p:txBody>
      </p:sp>
    </p:spTree>
    <p:extLst>
      <p:ext uri="{BB962C8B-B14F-4D97-AF65-F5344CB8AC3E}">
        <p14:creationId xmlns:p14="http://schemas.microsoft.com/office/powerpoint/2010/main" val="160151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19</a:t>
            </a:fld>
            <a:endParaRPr lang="en-US"/>
          </a:p>
        </p:txBody>
      </p:sp>
    </p:spTree>
    <p:extLst>
      <p:ext uri="{BB962C8B-B14F-4D97-AF65-F5344CB8AC3E}">
        <p14:creationId xmlns:p14="http://schemas.microsoft.com/office/powerpoint/2010/main" val="72749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a:t>
            </a:fld>
            <a:endParaRPr lang="en-US"/>
          </a:p>
        </p:txBody>
      </p:sp>
    </p:spTree>
    <p:extLst>
      <p:ext uri="{BB962C8B-B14F-4D97-AF65-F5344CB8AC3E}">
        <p14:creationId xmlns:p14="http://schemas.microsoft.com/office/powerpoint/2010/main" val="213459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next slide</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20</a:t>
            </a:fld>
            <a:endParaRPr lang="en-US"/>
          </a:p>
        </p:txBody>
      </p:sp>
    </p:spTree>
    <p:extLst>
      <p:ext uri="{BB962C8B-B14F-4D97-AF65-F5344CB8AC3E}">
        <p14:creationId xmlns:p14="http://schemas.microsoft.com/office/powerpoint/2010/main" val="331074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21</a:t>
            </a:fld>
            <a:endParaRPr lang="en-US"/>
          </a:p>
        </p:txBody>
      </p:sp>
    </p:spTree>
    <p:extLst>
      <p:ext uri="{BB962C8B-B14F-4D97-AF65-F5344CB8AC3E}">
        <p14:creationId xmlns:p14="http://schemas.microsoft.com/office/powerpoint/2010/main" val="990068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22</a:t>
            </a:fld>
            <a:endParaRPr lang="en-US"/>
          </a:p>
        </p:txBody>
      </p:sp>
    </p:spTree>
    <p:extLst>
      <p:ext uri="{BB962C8B-B14F-4D97-AF65-F5344CB8AC3E}">
        <p14:creationId xmlns:p14="http://schemas.microsoft.com/office/powerpoint/2010/main" val="293912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23</a:t>
            </a:fld>
            <a:endParaRPr lang="en-US"/>
          </a:p>
        </p:txBody>
      </p:sp>
    </p:spTree>
    <p:extLst>
      <p:ext uri="{BB962C8B-B14F-4D97-AF65-F5344CB8AC3E}">
        <p14:creationId xmlns:p14="http://schemas.microsoft.com/office/powerpoint/2010/main" val="325597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24</a:t>
            </a:fld>
            <a:endParaRPr lang="en-US"/>
          </a:p>
        </p:txBody>
      </p:sp>
    </p:spTree>
    <p:extLst>
      <p:ext uri="{BB962C8B-B14F-4D97-AF65-F5344CB8AC3E}">
        <p14:creationId xmlns:p14="http://schemas.microsoft.com/office/powerpoint/2010/main" val="73964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25</a:t>
            </a:fld>
            <a:endParaRPr lang="en-US"/>
          </a:p>
        </p:txBody>
      </p:sp>
    </p:spTree>
    <p:extLst>
      <p:ext uri="{BB962C8B-B14F-4D97-AF65-F5344CB8AC3E}">
        <p14:creationId xmlns:p14="http://schemas.microsoft.com/office/powerpoint/2010/main" val="50476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3C68-110E-4028-A4B1-B0FB787A9E33}" type="slidenum">
              <a:rPr lang="en-US" smtClean="0"/>
              <a:t>3</a:t>
            </a:fld>
            <a:endParaRPr lang="en-US"/>
          </a:p>
        </p:txBody>
      </p:sp>
    </p:spTree>
    <p:extLst>
      <p:ext uri="{BB962C8B-B14F-4D97-AF65-F5344CB8AC3E}">
        <p14:creationId xmlns:p14="http://schemas.microsoft.com/office/powerpoint/2010/main" val="104296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true friendship is freely</a:t>
            </a:r>
            <a:r>
              <a:rPr lang="en-US" baseline="0" dirty="0"/>
              <a:t> given, not a paid staff.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4</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Explaining</a:t>
            </a:r>
            <a:r>
              <a:rPr lang="en-US" baseline="0" dirty="0"/>
              <a:t> our philosophy, which is supported by research and personal experience. </a:t>
            </a:r>
            <a:r>
              <a:rPr lang="en-US" dirty="0"/>
              <a:t>Note that a true friendship is freely</a:t>
            </a:r>
            <a:r>
              <a:rPr lang="en-US" baseline="0" dirty="0"/>
              <a:t> given, not a paid staff.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5</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didn’t value friendships, you wouldn’t be here tonight.</a:t>
            </a:r>
            <a:r>
              <a:rPr lang="en-US" baseline="0" dirty="0"/>
              <a:t> So we are just going to take a few minutes to reinforce why this is so important, because you may need to remind others when you return home.</a:t>
            </a:r>
          </a:p>
          <a:p>
            <a:endParaRPr lang="en-US" baseline="0" dirty="0"/>
          </a:p>
          <a:p>
            <a:pPr defTabSz="912571">
              <a:defRPr/>
            </a:pPr>
            <a:r>
              <a:rPr lang="en-US" dirty="0"/>
              <a:t>* Based</a:t>
            </a:r>
            <a:r>
              <a:rPr lang="en-US" baseline="0" dirty="0"/>
              <a:t> on the Harvard Study of Adult Development, which may be the longest study of adult life ever done, and has tracked the lives of 724 men for 75 years. The clearest message from the study according to Director Robert </a:t>
            </a:r>
            <a:r>
              <a:rPr lang="en-US" baseline="0" dirty="0" err="1"/>
              <a:t>Walinger</a:t>
            </a:r>
            <a:r>
              <a:rPr lang="en-US" baseline="0" dirty="0"/>
              <a:t> is that “good relationships keep us happier and healthier. Period.”</a:t>
            </a:r>
            <a:endParaRPr lang="en-US" dirty="0"/>
          </a:p>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6</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take a good deal of time and</a:t>
            </a:r>
            <a:r>
              <a:rPr lang="en-US" baseline="0" dirty="0"/>
              <a:t> energy for us to support our kids in making friends, but it is worth it in the end! Keep the goal in mind so you don’t give up!</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7</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as parents are in the position of constantly teaching</a:t>
            </a:r>
            <a:r>
              <a:rPr lang="en-US" baseline="0" dirty="0"/>
              <a:t> the greater community about how to interact with our kids, and why it is so worthwhile to do so. It is exhausting, but in so doing, we are making the change we want to see in the world – one that will support our kids and others like them in the long-term, even after we are gone. </a:t>
            </a:r>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8</a:t>
            </a:fld>
            <a:endParaRPr lang="en-US"/>
          </a:p>
        </p:txBody>
      </p:sp>
    </p:spTree>
    <p:extLst>
      <p:ext uri="{BB962C8B-B14F-4D97-AF65-F5344CB8AC3E}">
        <p14:creationId xmlns:p14="http://schemas.microsoft.com/office/powerpoint/2010/main" val="403430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C3C68-110E-4028-A4B1-B0FB787A9E33}" type="slidenum">
              <a:rPr lang="en-US" smtClean="0"/>
              <a:t>9</a:t>
            </a:fld>
            <a:endParaRPr lang="en-US"/>
          </a:p>
        </p:txBody>
      </p:sp>
    </p:spTree>
    <p:extLst>
      <p:ext uri="{BB962C8B-B14F-4D97-AF65-F5344CB8AC3E}">
        <p14:creationId xmlns:p14="http://schemas.microsoft.com/office/powerpoint/2010/main" val="252655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March 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March 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5,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5,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March 5,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5,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5, 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5,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5, 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6Yp4MzNQM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66090" y="1593937"/>
            <a:ext cx="6064640" cy="1204306"/>
          </a:xfrm>
        </p:spPr>
        <p:txBody>
          <a:bodyPr/>
          <a:lstStyle/>
          <a:p>
            <a:r>
              <a:rPr lang="ru-RU" sz="2400" dirty="0" smtClean="0">
                <a:solidFill>
                  <a:schemeClr val="accent2"/>
                </a:solidFill>
                <a:latin typeface="Segoe Script" panose="020B0504020000000003" pitchFamily="34" charset="0"/>
              </a:rPr>
              <a:t>Поддерживающая дружба</a:t>
            </a:r>
            <a:endParaRPr lang="en-US" sz="2400" dirty="0">
              <a:solidFill>
                <a:schemeClr val="accent2"/>
              </a:solidFill>
              <a:latin typeface="Segoe Script" panose="020B0504020000000003" pitchFamily="34" charset="0"/>
            </a:endParaRPr>
          </a:p>
        </p:txBody>
      </p:sp>
      <p:sp>
        <p:nvSpPr>
          <p:cNvPr id="3" name="Subtitle 2"/>
          <p:cNvSpPr>
            <a:spLocks noGrp="1"/>
          </p:cNvSpPr>
          <p:nvPr>
            <p:ph type="subTitle" idx="1"/>
          </p:nvPr>
        </p:nvSpPr>
        <p:spPr/>
        <p:txBody>
          <a:bodyPr/>
          <a:lstStyle/>
          <a:p>
            <a:r>
              <a:rPr lang="ru-RU" dirty="0" smtClean="0"/>
              <a:t>Занятие для родителей от родителей</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60000">
            <a:off x="283859" y="993561"/>
            <a:ext cx="4572000" cy="2110154"/>
          </a:xfrm>
          <a:prstGeom prst="rect">
            <a:avLst/>
          </a:prstGeom>
        </p:spPr>
      </p:pic>
      <p:grpSp>
        <p:nvGrpSpPr>
          <p:cNvPr id="8" name="Group 7"/>
          <p:cNvGrpSpPr/>
          <p:nvPr/>
        </p:nvGrpSpPr>
        <p:grpSpPr>
          <a:xfrm>
            <a:off x="6781800" y="5002768"/>
            <a:ext cx="2237320" cy="1779032"/>
            <a:chOff x="5127071" y="4399245"/>
            <a:chExt cx="2237320" cy="177903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266" y="4399245"/>
              <a:ext cx="2143125" cy="1409700"/>
            </a:xfrm>
            <a:prstGeom prst="rect">
              <a:avLst/>
            </a:prstGeom>
          </p:spPr>
        </p:pic>
        <p:sp>
          <p:nvSpPr>
            <p:cNvPr id="6" name="TextBox 5"/>
            <p:cNvSpPr txBox="1"/>
            <p:nvPr/>
          </p:nvSpPr>
          <p:spPr>
            <a:xfrm>
              <a:off x="5127071" y="5808945"/>
              <a:ext cx="2111929" cy="369332"/>
            </a:xfrm>
            <a:prstGeom prst="rect">
              <a:avLst/>
            </a:prstGeom>
            <a:noFill/>
          </p:spPr>
          <p:txBody>
            <a:bodyPr wrap="square" rtlCol="0">
              <a:spAutoFit/>
            </a:bodyPr>
            <a:lstStyle/>
            <a:p>
              <a:r>
                <a:rPr lang="ru-RU" b="1" dirty="0" smtClean="0">
                  <a:solidFill>
                    <a:schemeClr val="accent3">
                      <a:lumMod val="50000"/>
                    </a:schemeClr>
                  </a:solidFill>
                </a:rPr>
                <a:t>Расширяя круг</a:t>
              </a:r>
              <a:endParaRPr lang="en-US" b="1" dirty="0">
                <a:solidFill>
                  <a:schemeClr val="accent3">
                    <a:lumMod val="50000"/>
                  </a:schemeClr>
                </a:solidFill>
              </a:endParaRPr>
            </a:p>
          </p:txBody>
        </p:sp>
      </p:grpSp>
      <p:sp>
        <p:nvSpPr>
          <p:cNvPr id="7" name="TextBox 6"/>
          <p:cNvSpPr txBox="1"/>
          <p:nvPr/>
        </p:nvSpPr>
        <p:spPr>
          <a:xfrm>
            <a:off x="3440540" y="3351572"/>
            <a:ext cx="5887661" cy="1661993"/>
          </a:xfrm>
          <a:prstGeom prst="rect">
            <a:avLst/>
          </a:prstGeom>
          <a:noFill/>
        </p:spPr>
        <p:txBody>
          <a:bodyPr wrap="square" rtlCol="0">
            <a:spAutoFit/>
          </a:bodyPr>
          <a:lstStyle/>
          <a:p>
            <a:pPr algn="ctr"/>
            <a:r>
              <a:rPr lang="ru-RU" sz="2000" b="1" dirty="0" smtClean="0"/>
              <a:t>Создано Ингрид Флори </a:t>
            </a:r>
            <a:r>
              <a:rPr lang="en-US" sz="2000" b="1" dirty="0" smtClean="0"/>
              <a:t>&amp; </a:t>
            </a:r>
            <a:r>
              <a:rPr lang="ru-RU" sz="2000" b="1" dirty="0" smtClean="0"/>
              <a:t>Британи Антуа</a:t>
            </a:r>
            <a:r>
              <a:rPr lang="en-US" b="1" dirty="0"/>
              <a:t/>
            </a:r>
            <a:br>
              <a:rPr lang="en-US" b="1" dirty="0"/>
            </a:br>
            <a:r>
              <a:rPr lang="ru-RU" sz="1400" dirty="0" smtClean="0"/>
              <a:t>как часть инициативы</a:t>
            </a:r>
            <a:r>
              <a:rPr lang="en-US" sz="1400" dirty="0" smtClean="0"/>
              <a:t> </a:t>
            </a:r>
            <a:endParaRPr lang="ru-RU" sz="1400" dirty="0" smtClean="0"/>
          </a:p>
          <a:p>
            <a:pPr algn="ctr"/>
            <a:r>
              <a:rPr lang="ru-RU" b="1" dirty="0" smtClean="0"/>
              <a:t>Департамента по инвалидности и развитию</a:t>
            </a:r>
            <a:r>
              <a:rPr lang="en-US" b="1" dirty="0" smtClean="0"/>
              <a:t> </a:t>
            </a:r>
            <a:r>
              <a:rPr lang="en-US" dirty="0"/>
              <a:t/>
            </a:r>
            <a:br>
              <a:rPr lang="en-US" dirty="0"/>
            </a:br>
            <a:r>
              <a:rPr lang="en-US" b="1" dirty="0" smtClean="0"/>
              <a:t>C</a:t>
            </a:r>
            <a:r>
              <a:rPr lang="ru-RU" b="1" dirty="0" smtClean="0"/>
              <a:t>оздавая общество</a:t>
            </a:r>
            <a:r>
              <a:rPr lang="en-US" dirty="0"/>
              <a:t/>
            </a:r>
            <a:br>
              <a:rPr lang="en-US" dirty="0"/>
            </a:br>
            <a:r>
              <a:rPr lang="en-US" b="1" dirty="0"/>
              <a:t/>
            </a:r>
            <a:br>
              <a:rPr lang="en-US" b="1" dirty="0"/>
            </a:br>
            <a:r>
              <a:rPr lang="ru-RU" sz="1400" dirty="0" smtClean="0"/>
              <a:t>в партнертстве с организацией Ковчег</a:t>
            </a:r>
            <a:r>
              <a:rPr lang="en-US" sz="1400" dirty="0" smtClean="0"/>
              <a:t>:</a:t>
            </a:r>
            <a:endParaRPr lang="en-US" sz="1400"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267200" y="5359560"/>
            <a:ext cx="2117171" cy="1442839"/>
          </a:xfrm>
          <a:prstGeom prst="rect">
            <a:avLst/>
          </a:prstGeom>
        </p:spPr>
      </p:pic>
    </p:spTree>
    <p:extLst>
      <p:ext uri="{BB962C8B-B14F-4D97-AF65-F5344CB8AC3E}">
        <p14:creationId xmlns:p14="http://schemas.microsoft.com/office/powerpoint/2010/main" val="280572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noAutofit/>
          </a:bodyPr>
          <a:lstStyle/>
          <a:p>
            <a:pPr algn="ctr"/>
            <a:r>
              <a:rPr lang="ru-RU" sz="2600" b="1" dirty="0" smtClean="0">
                <a:solidFill>
                  <a:schemeClr val="accent2"/>
                </a:solidFill>
                <a:latin typeface="Segoe Script" panose="020B0504020000000003" pitchFamily="34" charset="0"/>
              </a:rPr>
              <a:t>Что мешает дружбе</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sp>
        <p:nvSpPr>
          <p:cNvPr id="4" name="Text Placeholder 3"/>
          <p:cNvSpPr>
            <a:spLocks noGrp="1"/>
          </p:cNvSpPr>
          <p:nvPr>
            <p:ph type="body" idx="1"/>
          </p:nvPr>
        </p:nvSpPr>
        <p:spPr>
          <a:xfrm>
            <a:off x="838200" y="1066800"/>
            <a:ext cx="3200400" cy="548640"/>
          </a:xfrm>
        </p:spPr>
        <p:txBody>
          <a:bodyPr>
            <a:normAutofit/>
          </a:bodyPr>
          <a:lstStyle/>
          <a:p>
            <a:r>
              <a:rPr lang="ru-RU" sz="2200" b="1" u="sng" dirty="0" smtClean="0">
                <a:latin typeface="Kristen ITC" panose="03050502040202030202" pitchFamily="66" charset="0"/>
              </a:rPr>
              <a:t>Отношение</a:t>
            </a:r>
            <a:r>
              <a:rPr lang="en-US" sz="2200" b="1" u="sng" dirty="0" smtClean="0">
                <a:latin typeface="Kristen ITC" panose="03050502040202030202" pitchFamily="66" charset="0"/>
              </a:rPr>
              <a:t>:</a:t>
            </a:r>
            <a:endParaRPr lang="en-US" sz="2200" b="1" u="sng" dirty="0">
              <a:latin typeface="Kristen ITC" panose="03050502040202030202" pitchFamily="66" charset="0"/>
            </a:endParaRPr>
          </a:p>
        </p:txBody>
      </p:sp>
      <p:sp>
        <p:nvSpPr>
          <p:cNvPr id="3" name="Content Placeholder 2"/>
          <p:cNvSpPr>
            <a:spLocks noGrp="1"/>
          </p:cNvSpPr>
          <p:nvPr>
            <p:ph sz="half" idx="2"/>
          </p:nvPr>
        </p:nvSpPr>
        <p:spPr>
          <a:xfrm>
            <a:off x="533400" y="1701848"/>
            <a:ext cx="3486150" cy="3108960"/>
          </a:xfrm>
        </p:spPr>
        <p:txBody>
          <a:bodyPr>
            <a:normAutofit fontScale="92500"/>
          </a:bodyPr>
          <a:lstStyle/>
          <a:p>
            <a:pPr marL="479425">
              <a:buFont typeface="Arial" panose="020B0604020202020204" pitchFamily="34" charset="0"/>
              <a:buChar char="•"/>
            </a:pPr>
            <a:r>
              <a:rPr lang="ru-RU" sz="2200" dirty="0" smtClean="0"/>
              <a:t>Недостаток образования у сверстников, как дружить с людьми, которые имеют отличия</a:t>
            </a:r>
          </a:p>
          <a:p>
            <a:pPr marL="479425">
              <a:buFont typeface="Arial" panose="020B0604020202020204" pitchFamily="34" charset="0"/>
              <a:buChar char="•"/>
            </a:pPr>
            <a:r>
              <a:rPr lang="ru-RU" sz="2200" dirty="0" smtClean="0"/>
              <a:t>Общее чувство страха</a:t>
            </a:r>
            <a:r>
              <a:rPr lang="en-US" sz="2200" dirty="0" smtClean="0"/>
              <a:t>, </a:t>
            </a:r>
            <a:r>
              <a:rPr lang="ru-RU" sz="2200" dirty="0" smtClean="0"/>
              <a:t>непонимания и жалости по отношению к людям с инвалидностью</a:t>
            </a:r>
            <a:endParaRPr lang="en-US" sz="2200" dirty="0"/>
          </a:p>
        </p:txBody>
      </p:sp>
      <p:sp>
        <p:nvSpPr>
          <p:cNvPr id="5" name="Text Placeholder 4"/>
          <p:cNvSpPr>
            <a:spLocks noGrp="1"/>
          </p:cNvSpPr>
          <p:nvPr>
            <p:ph type="body" sz="quarter" idx="3"/>
          </p:nvPr>
        </p:nvSpPr>
        <p:spPr>
          <a:xfrm>
            <a:off x="4800600" y="1066800"/>
            <a:ext cx="3429000" cy="548640"/>
          </a:xfrm>
        </p:spPr>
        <p:txBody>
          <a:bodyPr>
            <a:noAutofit/>
          </a:bodyPr>
          <a:lstStyle/>
          <a:p>
            <a:r>
              <a:rPr lang="ru-RU" sz="2200" b="1" u="sng" dirty="0" smtClean="0">
                <a:latin typeface="Kristen ITC" panose="03050502040202030202" pitchFamily="66" charset="0"/>
              </a:rPr>
              <a:t>окружение</a:t>
            </a:r>
            <a:r>
              <a:rPr lang="en-US" sz="2200" b="1" u="sng" dirty="0" smtClean="0">
                <a:latin typeface="Kristen ITC" panose="03050502040202030202" pitchFamily="66" charset="0"/>
              </a:rPr>
              <a:t>:</a:t>
            </a:r>
            <a:endParaRPr lang="en-US" sz="2200" b="1" u="sng" dirty="0">
              <a:latin typeface="Kristen ITC" panose="03050502040202030202" pitchFamily="66" charset="0"/>
            </a:endParaRPr>
          </a:p>
        </p:txBody>
      </p:sp>
      <p:sp>
        <p:nvSpPr>
          <p:cNvPr id="6" name="Content Placeholder 5"/>
          <p:cNvSpPr>
            <a:spLocks noGrp="1"/>
          </p:cNvSpPr>
          <p:nvPr>
            <p:ph sz="quarter" idx="4"/>
          </p:nvPr>
        </p:nvSpPr>
        <p:spPr>
          <a:xfrm>
            <a:off x="4700016" y="1701848"/>
            <a:ext cx="3758184" cy="3108960"/>
          </a:xfrm>
        </p:spPr>
        <p:txBody>
          <a:bodyPr>
            <a:normAutofit fontScale="85000" lnSpcReduction="20000"/>
          </a:bodyPr>
          <a:lstStyle/>
          <a:p>
            <a:pPr>
              <a:buFont typeface="Arial" panose="020B0604020202020204" pitchFamily="34" charset="0"/>
              <a:buChar char="•"/>
            </a:pPr>
            <a:r>
              <a:rPr lang="ru-RU" dirty="0" smtClean="0"/>
              <a:t>Меньше социальных возможностей, чем у обычных сверстников</a:t>
            </a:r>
            <a:endParaRPr lang="en-US" dirty="0"/>
          </a:p>
          <a:p>
            <a:pPr>
              <a:buFont typeface="Arial" panose="020B0604020202020204" pitchFamily="34" charset="0"/>
              <a:buChar char="•"/>
            </a:pPr>
            <a:r>
              <a:rPr lang="ru-RU" dirty="0" smtClean="0"/>
              <a:t>Недоступные места</a:t>
            </a:r>
            <a:endParaRPr lang="en-US" dirty="0"/>
          </a:p>
          <a:p>
            <a:pPr>
              <a:buFont typeface="Arial" panose="020B0604020202020204" pitchFamily="34" charset="0"/>
              <a:buChar char="•"/>
            </a:pPr>
            <a:r>
              <a:rPr lang="ru-RU" dirty="0" smtClean="0"/>
              <a:t>Не включающие школы, классы и рекреационные программы </a:t>
            </a:r>
          </a:p>
          <a:p>
            <a:pPr>
              <a:buFont typeface="Arial" panose="020B0604020202020204" pitchFamily="34" charset="0"/>
              <a:buChar char="•"/>
            </a:pPr>
            <a:r>
              <a:rPr lang="ru-RU" dirty="0" smtClean="0"/>
              <a:t>Отделение студента от сверстников из-за школьного персонала или персонала по уходу</a:t>
            </a:r>
            <a:endParaRPr lang="en-US" dirty="0"/>
          </a:p>
        </p:txBody>
      </p:sp>
    </p:spTree>
    <p:extLst>
      <p:ext uri="{BB962C8B-B14F-4D97-AF65-F5344CB8AC3E}">
        <p14:creationId xmlns:p14="http://schemas.microsoft.com/office/powerpoint/2010/main" val="21934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400"/>
            <a:ext cx="7520940" cy="548640"/>
          </a:xfrm>
        </p:spPr>
        <p:txBody>
          <a:bodyPr/>
          <a:lstStyle/>
          <a:p>
            <a:r>
              <a:rPr lang="en-US" b="1" i="1" dirty="0" smtClean="0">
                <a:solidFill>
                  <a:schemeClr val="accent2"/>
                </a:solidFill>
                <a:latin typeface="Segoe Script" panose="020B0504020000000003" pitchFamily="34" charset="0"/>
              </a:rPr>
              <a:t>“</a:t>
            </a:r>
            <a:r>
              <a:rPr lang="ru-RU" b="1" i="1" dirty="0" smtClean="0">
                <a:solidFill>
                  <a:schemeClr val="accent2"/>
                </a:solidFill>
                <a:latin typeface="Segoe Script" panose="020B0504020000000003" pitchFamily="34" charset="0"/>
              </a:rPr>
              <a:t>Включение – первый шаг на пути к взаиноотношениям</a:t>
            </a:r>
            <a:r>
              <a:rPr lang="en-US" b="1" i="1" dirty="0" smtClean="0">
                <a:solidFill>
                  <a:schemeClr val="accent2"/>
                </a:solidFill>
                <a:latin typeface="Segoe Script" panose="020B0504020000000003" pitchFamily="34" charset="0"/>
              </a:rPr>
              <a:t>.”</a:t>
            </a:r>
            <a:r>
              <a:rPr lang="en-US" b="1" dirty="0" smtClean="0">
                <a:solidFill>
                  <a:schemeClr val="accent2"/>
                </a:solidFill>
                <a:latin typeface="Segoe Script" panose="020B0504020000000003" pitchFamily="34" charset="0"/>
              </a:rPr>
              <a:t> </a:t>
            </a: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dirty="0">
                <a:solidFill>
                  <a:schemeClr val="accent2"/>
                </a:solidFill>
                <a:latin typeface="Segoe Script" panose="020B0504020000000003" pitchFamily="34" charset="0"/>
              </a:rPr>
              <a:t>			– </a:t>
            </a:r>
            <a:r>
              <a:rPr lang="en-US" b="1" dirty="0" smtClean="0">
                <a:solidFill>
                  <a:schemeClr val="accent2"/>
                </a:solidFill>
                <a:latin typeface="Segoe Script" panose="020B0504020000000003" pitchFamily="34" charset="0"/>
              </a:rPr>
              <a:t>M</a:t>
            </a:r>
            <a:r>
              <a:rPr lang="ru-RU" b="1" dirty="0" smtClean="0">
                <a:solidFill>
                  <a:schemeClr val="accent2"/>
                </a:solidFill>
                <a:latin typeface="Segoe Script" panose="020B0504020000000003" pitchFamily="34" charset="0"/>
              </a:rPr>
              <a:t>айкл кендрик</a:t>
            </a:r>
            <a:endParaRPr lang="en-US" b="1" dirty="0">
              <a:solidFill>
                <a:schemeClr val="accent2"/>
              </a:solidFill>
              <a:latin typeface="Segoe Script" panose="020B0504020000000003" pitchFamily="34"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415895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sz="2600" b="1" dirty="0" smtClean="0">
                <a:solidFill>
                  <a:schemeClr val="accent2"/>
                </a:solidFill>
                <a:latin typeface="Segoe Script" panose="020B0504020000000003" pitchFamily="34" charset="0"/>
              </a:rPr>
              <a:t>Как завести друзей</a:t>
            </a:r>
            <a:r>
              <a:rPr lang="en-US" sz="2600" b="1" dirty="0" smtClean="0">
                <a:solidFill>
                  <a:schemeClr val="accent2"/>
                </a:solidFill>
                <a:latin typeface="Segoe Script" panose="020B0504020000000003" pitchFamily="34" charset="0"/>
              </a:rPr>
              <a:t>? </a:t>
            </a:r>
            <a:br>
              <a:rPr lang="en-US" sz="2600" b="1" dirty="0" smtClean="0">
                <a:solidFill>
                  <a:schemeClr val="accent2"/>
                </a:solidFill>
                <a:latin typeface="Segoe Script" panose="020B0504020000000003" pitchFamily="34" charset="0"/>
              </a:rPr>
            </a:br>
            <a:r>
              <a:rPr lang="ru-RU" sz="2600" b="1" dirty="0" smtClean="0">
                <a:solidFill>
                  <a:schemeClr val="accent2"/>
                </a:solidFill>
                <a:latin typeface="Segoe Script" panose="020B0504020000000003" pitchFamily="34" charset="0"/>
              </a:rPr>
              <a:t>Это процесс</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9666816"/>
              </p:ext>
            </p:extLst>
          </p:nvPr>
        </p:nvGraphicFramePr>
        <p:xfrm>
          <a:off x="228600" y="1219200"/>
          <a:ext cx="8915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754ED01-E2A0-4C1E-8E21-014B99041579}" type="slidenum">
              <a:rPr lang="en-US" smtClean="0"/>
              <a:pPr/>
              <a:t>12</a:t>
            </a:fld>
            <a:endParaRPr lang="en-US"/>
          </a:p>
        </p:txBody>
      </p:sp>
      <p:grpSp>
        <p:nvGrpSpPr>
          <p:cNvPr id="8" name="Group 7"/>
          <p:cNvGrpSpPr/>
          <p:nvPr/>
        </p:nvGrpSpPr>
        <p:grpSpPr>
          <a:xfrm>
            <a:off x="1728592" y="4038600"/>
            <a:ext cx="4114800" cy="1332131"/>
            <a:chOff x="1728592" y="4038600"/>
            <a:chExt cx="4114800" cy="1332131"/>
          </a:xfrm>
        </p:grpSpPr>
        <p:sp>
          <p:nvSpPr>
            <p:cNvPr id="6" name="Down Arrow 5"/>
            <p:cNvSpPr/>
            <p:nvPr/>
          </p:nvSpPr>
          <p:spPr>
            <a:xfrm flipV="1">
              <a:off x="1728592" y="4038600"/>
              <a:ext cx="304800" cy="685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1728592" y="4724400"/>
              <a:ext cx="4114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dirty="0" smtClean="0"/>
                <a:t>Иногда один этот шаг – большое достижение</a:t>
              </a:r>
              <a:r>
                <a:rPr lang="en-US" b="1" dirty="0" smtClean="0"/>
                <a:t>! </a:t>
              </a:r>
              <a:endParaRPr lang="en-US" b="1" dirty="0"/>
            </a:p>
          </p:txBody>
        </p:sp>
      </p:grpSp>
      <p:sp>
        <p:nvSpPr>
          <p:cNvPr id="9" name="TextBox 8"/>
          <p:cNvSpPr txBox="1"/>
          <p:nvPr/>
        </p:nvSpPr>
        <p:spPr>
          <a:xfrm>
            <a:off x="457200" y="6501721"/>
            <a:ext cx="7239000" cy="276999"/>
          </a:xfrm>
          <a:prstGeom prst="rect">
            <a:avLst/>
          </a:prstGeom>
          <a:noFill/>
        </p:spPr>
        <p:txBody>
          <a:bodyPr wrap="square" rtlCol="0">
            <a:spAutoFit/>
          </a:bodyPr>
          <a:lstStyle/>
          <a:p>
            <a:r>
              <a:rPr lang="en-US" sz="1200" dirty="0"/>
              <a:t>Adapted from Helen Sanderson Associates</a:t>
            </a:r>
          </a:p>
        </p:txBody>
      </p:sp>
    </p:spTree>
    <p:extLst>
      <p:ext uri="{BB962C8B-B14F-4D97-AF65-F5344CB8AC3E}">
        <p14:creationId xmlns:p14="http://schemas.microsoft.com/office/powerpoint/2010/main" val="3942669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33400"/>
            <a:ext cx="7520940" cy="457200"/>
          </a:xfrm>
        </p:spPr>
        <p:txBody>
          <a:bodyPr/>
          <a:lstStyle/>
          <a:p>
            <a:r>
              <a:rPr lang="ru-RU" sz="2600" b="1" dirty="0" smtClean="0">
                <a:solidFill>
                  <a:schemeClr val="accent2"/>
                </a:solidFill>
                <a:latin typeface="Segoe Script" panose="020B0504020000000003" pitchFamily="34" charset="0"/>
              </a:rPr>
              <a:t>10 вещей, которые родители могут сделать, что бы помочь детям подружиться</a:t>
            </a:r>
            <a:endParaRPr lang="en-US" sz="2600" b="1" dirty="0">
              <a:solidFill>
                <a:schemeClr val="accent2"/>
              </a:solidFill>
              <a:latin typeface="Segoe Script" panose="020B0504020000000003" pitchFamily="34" charset="0"/>
            </a:endParaRPr>
          </a:p>
        </p:txBody>
      </p:sp>
      <p:sp>
        <p:nvSpPr>
          <p:cNvPr id="3" name="Content Placeholder 2"/>
          <p:cNvSpPr>
            <a:spLocks noGrp="1"/>
          </p:cNvSpPr>
          <p:nvPr>
            <p:ph idx="1"/>
          </p:nvPr>
        </p:nvSpPr>
        <p:spPr>
          <a:xfrm>
            <a:off x="381000" y="1295400"/>
            <a:ext cx="8610600" cy="4800600"/>
          </a:xfrm>
          <a:solidFill>
            <a:schemeClr val="bg1"/>
          </a:solidFill>
        </p:spPr>
        <p:txBody>
          <a:bodyPr>
            <a:noAutofit/>
          </a:bodyPr>
          <a:lstStyle/>
          <a:p>
            <a:pPr marL="457200" indent="-457200">
              <a:buFont typeface="+mj-lt"/>
              <a:buAutoNum type="arabicPeriod"/>
            </a:pPr>
            <a:r>
              <a:rPr lang="en-US" sz="2200" dirty="0" smtClean="0">
                <a:solidFill>
                  <a:schemeClr val="accent2"/>
                </a:solidFill>
              </a:rPr>
              <a:t>C</a:t>
            </a:r>
            <a:r>
              <a:rPr lang="ru-RU" sz="2200" dirty="0" smtClean="0">
                <a:solidFill>
                  <a:schemeClr val="accent2"/>
                </a:solidFill>
              </a:rPr>
              <a:t>оздайте пренадлежность </a:t>
            </a:r>
            <a:r>
              <a:rPr lang="en-US" sz="2200" dirty="0" smtClean="0"/>
              <a:t>– </a:t>
            </a:r>
            <a:r>
              <a:rPr lang="ru-RU" sz="2200" b="0" dirty="0" smtClean="0"/>
              <a:t>в школе и в обществе</a:t>
            </a:r>
            <a:endParaRPr lang="en-US" sz="2200" b="0" dirty="0"/>
          </a:p>
          <a:p>
            <a:pPr marL="457200" indent="-457200">
              <a:buFont typeface="+mj-lt"/>
              <a:buAutoNum type="arabicPeriod"/>
            </a:pPr>
            <a:r>
              <a:rPr lang="ru-RU" sz="2200" dirty="0" smtClean="0">
                <a:solidFill>
                  <a:schemeClr val="accent2"/>
                </a:solidFill>
              </a:rPr>
              <a:t>Определите отношения, которые уже у вас есть</a:t>
            </a:r>
            <a:r>
              <a:rPr lang="en-US" sz="2200" dirty="0" smtClean="0">
                <a:solidFill>
                  <a:schemeClr val="accent2"/>
                </a:solidFill>
              </a:rPr>
              <a:t> </a:t>
            </a:r>
            <a:r>
              <a:rPr lang="ru-RU" sz="2200" dirty="0">
                <a:solidFill>
                  <a:schemeClr val="accent2"/>
                </a:solidFill>
              </a:rPr>
              <a:t> </a:t>
            </a:r>
            <a:r>
              <a:rPr lang="ru-RU" sz="2200" dirty="0" smtClean="0">
                <a:solidFill>
                  <a:schemeClr val="accent2"/>
                </a:solidFill>
              </a:rPr>
              <a:t>- </a:t>
            </a:r>
            <a:r>
              <a:rPr lang="ru-RU" sz="2200" b="0" dirty="0" smtClean="0"/>
              <a:t>это может углубить или связать вас с новыми людьми или занятиями </a:t>
            </a:r>
            <a:endParaRPr lang="en-US" sz="2200" b="0" dirty="0" smtClean="0"/>
          </a:p>
          <a:p>
            <a:pPr marL="457200" indent="-457200">
              <a:buFont typeface="+mj-lt"/>
              <a:buAutoNum type="arabicPeriod"/>
            </a:pPr>
            <a:r>
              <a:rPr lang="ru-RU" sz="2200" dirty="0" smtClean="0">
                <a:solidFill>
                  <a:schemeClr val="accent2"/>
                </a:solidFill>
              </a:rPr>
              <a:t>Определите и поделитесь интересами и дарами вашего ребенка </a:t>
            </a:r>
          </a:p>
          <a:p>
            <a:pPr marL="457200" indent="-457200">
              <a:buFont typeface="+mj-lt"/>
              <a:buAutoNum type="arabicPeriod"/>
            </a:pPr>
            <a:r>
              <a:rPr lang="ru-RU" sz="2200" dirty="0" smtClean="0">
                <a:solidFill>
                  <a:schemeClr val="accent2"/>
                </a:solidFill>
              </a:rPr>
              <a:t>Определите место</a:t>
            </a:r>
            <a:r>
              <a:rPr lang="en-US" sz="2200" dirty="0" smtClean="0">
                <a:solidFill>
                  <a:schemeClr val="accent2"/>
                </a:solidFill>
              </a:rPr>
              <a:t> </a:t>
            </a:r>
            <a:r>
              <a:rPr lang="ru-RU" sz="2200" b="0" dirty="0" smtClean="0"/>
              <a:t>где собираются люди с похожими интересами</a:t>
            </a:r>
            <a:endParaRPr lang="en-US" sz="2200" b="0" dirty="0"/>
          </a:p>
          <a:p>
            <a:pPr marL="457200" indent="-457200">
              <a:buFont typeface="+mj-lt"/>
              <a:buAutoNum type="arabicPeriod"/>
            </a:pPr>
            <a:r>
              <a:rPr lang="ru-RU" sz="2200" dirty="0" smtClean="0">
                <a:solidFill>
                  <a:schemeClr val="accent2"/>
                </a:solidFill>
              </a:rPr>
              <a:t>Определите окружение и поддержку, которая поможет СИЯТЬ вашему ребенку</a:t>
            </a:r>
            <a:r>
              <a:rPr lang="en-US" sz="2200" dirty="0" smtClean="0">
                <a:solidFill>
                  <a:schemeClr val="accent2"/>
                </a:solidFill>
              </a:rPr>
              <a:t> </a:t>
            </a:r>
            <a:endParaRPr lang="ru-RU" sz="2200" dirty="0" smtClean="0">
              <a:solidFill>
                <a:schemeClr val="accent2"/>
              </a:solidFill>
            </a:endParaRPr>
          </a:p>
          <a:p>
            <a:pPr marL="457200" indent="-457200">
              <a:buFont typeface="+mj-lt"/>
              <a:buAutoNum type="arabicPeriod"/>
            </a:pPr>
            <a:r>
              <a:rPr lang="ru-RU" sz="2200" dirty="0" smtClean="0">
                <a:solidFill>
                  <a:schemeClr val="accent2"/>
                </a:solidFill>
              </a:rPr>
              <a:t>Найдите</a:t>
            </a:r>
            <a:r>
              <a:rPr lang="en-US" sz="2200" dirty="0" smtClean="0">
                <a:solidFill>
                  <a:schemeClr val="accent2"/>
                </a:solidFill>
              </a:rPr>
              <a:t> “</a:t>
            </a:r>
            <a:r>
              <a:rPr lang="ru-RU" sz="2200" dirty="0" smtClean="0">
                <a:solidFill>
                  <a:schemeClr val="accent2"/>
                </a:solidFill>
              </a:rPr>
              <a:t>Возводителей мостов</a:t>
            </a:r>
            <a:r>
              <a:rPr lang="en-US" sz="2200" dirty="0" smtClean="0">
                <a:solidFill>
                  <a:schemeClr val="accent2"/>
                </a:solidFill>
              </a:rPr>
              <a:t>” </a:t>
            </a:r>
            <a:r>
              <a:rPr lang="en-US" sz="2200" dirty="0"/>
              <a:t>– </a:t>
            </a:r>
            <a:r>
              <a:rPr lang="ru-RU" sz="2200" b="0" dirty="0" smtClean="0"/>
              <a:t>людей, которые свяжут вашего ребенка с другими</a:t>
            </a:r>
            <a:endParaRPr lang="en-US" sz="2200" b="0" dirty="0"/>
          </a:p>
          <a:p>
            <a:pPr marL="457200" indent="-457200">
              <a:buFont typeface="+mj-lt"/>
              <a:buAutoNum type="arabicPeriod"/>
            </a:pPr>
            <a:r>
              <a:rPr lang="ru-RU" sz="2200" dirty="0" smtClean="0">
                <a:solidFill>
                  <a:schemeClr val="accent2"/>
                </a:solidFill>
              </a:rPr>
              <a:t>Научите других, что они должны знать о вашем ребенке</a:t>
            </a:r>
            <a:endParaRPr lang="en-US" sz="2200" dirty="0">
              <a:solidFill>
                <a:schemeClr val="accent2"/>
              </a:solidFill>
            </a:endParaRPr>
          </a:p>
          <a:p>
            <a:pPr marL="457200" indent="-457200">
              <a:buFont typeface="+mj-lt"/>
              <a:buAutoNum type="arabicPeriod"/>
            </a:pPr>
            <a:r>
              <a:rPr lang="ru-RU" sz="2200" dirty="0" smtClean="0">
                <a:solidFill>
                  <a:schemeClr val="accent2"/>
                </a:solidFill>
              </a:rPr>
              <a:t>Обратите внимание на общие интересы и таланты</a:t>
            </a:r>
            <a:endParaRPr lang="en-US" sz="2200" dirty="0">
              <a:solidFill>
                <a:schemeClr val="accent2"/>
              </a:solidFill>
            </a:endParaRPr>
          </a:p>
          <a:p>
            <a:pPr marL="457200" indent="-457200">
              <a:buFont typeface="+mj-lt"/>
              <a:buAutoNum type="arabicPeriod"/>
            </a:pPr>
            <a:r>
              <a:rPr lang="ru-RU" sz="2200" dirty="0" smtClean="0">
                <a:solidFill>
                  <a:schemeClr val="accent2"/>
                </a:solidFill>
              </a:rPr>
              <a:t>Пригласите людей в свой дом и жизнь</a:t>
            </a:r>
            <a:endParaRPr lang="en-US" sz="2200" dirty="0">
              <a:solidFill>
                <a:schemeClr val="accent2"/>
              </a:solidFill>
            </a:endParaRPr>
          </a:p>
          <a:p>
            <a:pPr marL="457200" indent="-457200">
              <a:buFont typeface="+mj-lt"/>
              <a:buAutoNum type="arabicPeriod"/>
            </a:pPr>
            <a:r>
              <a:rPr lang="ru-RU" sz="2200" dirty="0" smtClean="0">
                <a:solidFill>
                  <a:schemeClr val="accent2"/>
                </a:solidFill>
              </a:rPr>
              <a:t>Используйте</a:t>
            </a:r>
            <a:r>
              <a:rPr lang="en-US" sz="2200" dirty="0" smtClean="0">
                <a:solidFill>
                  <a:schemeClr val="accent2"/>
                </a:solidFill>
              </a:rPr>
              <a:t> </a:t>
            </a:r>
            <a:r>
              <a:rPr lang="en-US" sz="2200" dirty="0">
                <a:solidFill>
                  <a:schemeClr val="accent2"/>
                </a:solidFill>
              </a:rPr>
              <a:t>IEP, ISP </a:t>
            </a:r>
            <a:r>
              <a:rPr lang="ru-RU" sz="2200" dirty="0" smtClean="0">
                <a:solidFill>
                  <a:schemeClr val="accent2"/>
                </a:solidFill>
              </a:rPr>
              <a:t>и другие планы, что бы поддерживать дружбу</a:t>
            </a:r>
            <a:endParaRPr lang="en-US" sz="2200" dirty="0">
              <a:solidFill>
                <a:schemeClr val="accent2"/>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106000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rtlCol="0">
            <a:normAutofit/>
          </a:bodyPr>
          <a:lstStyle/>
          <a:p>
            <a:pPr marL="0" indent="0" algn="ctr">
              <a:defRPr/>
            </a:pPr>
            <a:r>
              <a:rPr lang="ru-RU" sz="2000" dirty="0"/>
              <a:t>Люди, скорее </a:t>
            </a:r>
            <a:r>
              <a:rPr lang="ru-RU" sz="2000" dirty="0" smtClean="0"/>
              <a:t>всего подружатся</a:t>
            </a:r>
            <a:r>
              <a:rPr lang="ru-RU" sz="2000" dirty="0"/>
              <a:t>, когда они часто видят друг друга и имеют общие интересы. Создание </a:t>
            </a:r>
            <a:r>
              <a:rPr lang="ru-RU" sz="2000" dirty="0" smtClean="0"/>
              <a:t> ощущения пренадлежности создает </a:t>
            </a:r>
            <a:r>
              <a:rPr lang="ru-RU" sz="2000" dirty="0"/>
              <a:t>основу для дружбы. </a:t>
            </a:r>
            <a:endParaRPr lang="ru-RU" sz="2000" dirty="0" smtClean="0"/>
          </a:p>
          <a:p>
            <a:pPr algn="ctr">
              <a:buFont typeface="Arial" panose="020B0604020202020204" pitchFamily="34" charset="0"/>
              <a:buChar char="•"/>
              <a:defRPr/>
            </a:pPr>
            <a:r>
              <a:rPr lang="ru-RU" sz="2000" dirty="0" smtClean="0"/>
              <a:t>Найдите место, где пренадлежать: </a:t>
            </a:r>
            <a:r>
              <a:rPr lang="ru-RU" sz="2000" dirty="0"/>
              <a:t>деятельность после школы, </a:t>
            </a:r>
            <a:r>
              <a:rPr lang="ru-RU" sz="2000" dirty="0" smtClean="0"/>
              <a:t>церковь, </a:t>
            </a:r>
            <a:r>
              <a:rPr lang="ru-RU" sz="2000" dirty="0"/>
              <a:t>рекреационный спорт или клуб, рабочее место через работу или </a:t>
            </a:r>
            <a:r>
              <a:rPr lang="ru-RU" sz="2000" dirty="0" smtClean="0"/>
              <a:t>волонтерство и </a:t>
            </a:r>
            <a:r>
              <a:rPr lang="ru-RU" sz="2000" dirty="0"/>
              <a:t>т. </a:t>
            </a:r>
            <a:r>
              <a:rPr lang="ru-RU" sz="2000" dirty="0" smtClean="0"/>
              <a:t>д. </a:t>
            </a:r>
          </a:p>
          <a:p>
            <a:pPr algn="ctr">
              <a:buFont typeface="Arial" panose="020B0604020202020204" pitchFamily="34" charset="0"/>
              <a:buChar char="•"/>
              <a:defRPr/>
            </a:pPr>
            <a:r>
              <a:rPr lang="ru-RU" sz="2000" dirty="0" smtClean="0"/>
              <a:t>Создайте ожидания, </a:t>
            </a:r>
            <a:r>
              <a:rPr lang="ru-RU" sz="2000" dirty="0"/>
              <a:t>что ваш член семьи будет </a:t>
            </a:r>
            <a:r>
              <a:rPr lang="ru-RU" sz="2000" u="sng" dirty="0"/>
              <a:t>активным участником </a:t>
            </a:r>
            <a:r>
              <a:rPr lang="ru-RU" sz="2000" dirty="0"/>
              <a:t>всех </a:t>
            </a:r>
            <a:r>
              <a:rPr lang="ru-RU" sz="2000" dirty="0" smtClean="0"/>
              <a:t>действий. </a:t>
            </a:r>
            <a:r>
              <a:rPr lang="ru-RU" sz="2000" dirty="0"/>
              <a:t>Если их социальные </a:t>
            </a:r>
            <a:r>
              <a:rPr lang="ru-RU" sz="2000" dirty="0" smtClean="0"/>
              <a:t>возможности ограниченны, убудитесь, что то чем они занимаются – значимо для них</a:t>
            </a:r>
            <a:r>
              <a:rPr lang="ru-RU" sz="2000" i="1" dirty="0"/>
              <a:t>!</a:t>
            </a:r>
            <a:endParaRPr lang="en-US" sz="2000" i="1" dirty="0"/>
          </a:p>
        </p:txBody>
      </p:sp>
      <p:sp>
        <p:nvSpPr>
          <p:cNvPr id="4" name="Title 1"/>
          <p:cNvSpPr>
            <a:spLocks noGrp="1"/>
          </p:cNvSpPr>
          <p:nvPr>
            <p:ph type="title"/>
          </p:nvPr>
        </p:nvSpPr>
        <p:spPr>
          <a:xfrm>
            <a:off x="533400" y="457200"/>
            <a:ext cx="8229600" cy="762000"/>
          </a:xfrm>
        </p:spPr>
        <p:txBody>
          <a:bodyPr rtlCol="0">
            <a:normAutofit/>
          </a:bodyPr>
          <a:lstStyle/>
          <a:p>
            <a:pPr algn="ctr" eaLnBrk="1" fontAlgn="auto" hangingPunct="1">
              <a:spcAft>
                <a:spcPts val="0"/>
              </a:spcAft>
              <a:defRPr/>
            </a:pPr>
            <a:r>
              <a:rPr lang="en-US" sz="2600" b="1" dirty="0" smtClean="0">
                <a:solidFill>
                  <a:schemeClr val="accent2"/>
                </a:solidFill>
                <a:latin typeface="Segoe Script" panose="020B0504020000000003" pitchFamily="34" charset="0"/>
              </a:rPr>
              <a:t>1. </a:t>
            </a:r>
            <a:r>
              <a:rPr lang="ru-RU" sz="2600" b="1" dirty="0" smtClean="0">
                <a:solidFill>
                  <a:schemeClr val="accent2"/>
                </a:solidFill>
                <a:latin typeface="Segoe Script" panose="020B0504020000000003" pitchFamily="34" charset="0"/>
              </a:rPr>
              <a:t>Создайте пренадлежность</a:t>
            </a:r>
            <a:endParaRPr lang="en-US" sz="2600" b="1" dirty="0">
              <a:solidFill>
                <a:schemeClr val="accent2"/>
              </a:solidFill>
              <a:latin typeface="Segoe Script" panose="020B0504020000000003" pitchFamily="34" charset="0"/>
            </a:endParaRPr>
          </a:p>
        </p:txBody>
      </p:sp>
    </p:spTree>
    <p:extLst>
      <p:ext uri="{BB962C8B-B14F-4D97-AF65-F5344CB8AC3E}">
        <p14:creationId xmlns:p14="http://schemas.microsoft.com/office/powerpoint/2010/main" val="108816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chemeClr val="accent2"/>
                </a:solidFill>
                <a:latin typeface="Segoe Script" panose="020B0504020000000003" pitchFamily="34" charset="0"/>
              </a:rPr>
              <a:t>Планируя пренадлежность</a:t>
            </a:r>
            <a:r>
              <a:rPr lang="en-US" b="1" dirty="0" smtClean="0">
                <a:solidFill>
                  <a:schemeClr val="accent2"/>
                </a:solidFill>
                <a:latin typeface="Segoe Script" panose="020B0504020000000003" pitchFamily="34" charset="0"/>
              </a:rPr>
              <a:t> </a:t>
            </a:r>
            <a:endParaRPr lang="en-US"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4512326" cy="567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48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16</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87627" y="1676400"/>
            <a:ext cx="2445026" cy="32932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ru-RU" dirty="0" smtClean="0"/>
              <a:t>Кто ближе всего к вашему ребенку</a:t>
            </a:r>
            <a:r>
              <a:rPr lang="en-US" dirty="0" smtClean="0"/>
              <a:t> (</a:t>
            </a:r>
            <a:r>
              <a:rPr lang="ru-RU" dirty="0" smtClean="0"/>
              <a:t>их внутренний круг</a:t>
            </a:r>
            <a:r>
              <a:rPr lang="en-US" dirty="0" smtClean="0"/>
              <a:t>)? </a:t>
            </a:r>
            <a:endParaRPr lang="en-US" dirty="0"/>
          </a:p>
          <a:p>
            <a:pPr marL="285750" indent="-285750">
              <a:spcAft>
                <a:spcPts val="600"/>
              </a:spcAft>
              <a:buFont typeface="Arial" panose="020B0604020202020204" pitchFamily="34" charset="0"/>
              <a:buChar char="•"/>
            </a:pPr>
            <a:r>
              <a:rPr lang="ru-RU" dirty="0" smtClean="0"/>
              <a:t>Кто находится во внешнем круге, но может продвинуться во внутренний</a:t>
            </a:r>
            <a:r>
              <a:rPr lang="en-US" dirty="0" smtClean="0"/>
              <a:t>?</a:t>
            </a:r>
            <a:endParaRPr lang="en-US" dirty="0"/>
          </a:p>
          <a:p>
            <a:endParaRPr lang="en-US" dirty="0"/>
          </a:p>
          <a:p>
            <a:endParaRPr lang="en-US" dirty="0"/>
          </a:p>
        </p:txBody>
      </p:sp>
      <p:sp>
        <p:nvSpPr>
          <p:cNvPr id="4" name="TextBox 3"/>
          <p:cNvSpPr txBox="1"/>
          <p:nvPr/>
        </p:nvSpPr>
        <p:spPr>
          <a:xfrm>
            <a:off x="387627" y="381000"/>
            <a:ext cx="2965173" cy="1015663"/>
          </a:xfrm>
          <a:prstGeom prst="rect">
            <a:avLst/>
          </a:prstGeom>
          <a:noFill/>
        </p:spPr>
        <p:txBody>
          <a:bodyPr wrap="square" rtlCol="0">
            <a:spAutoFit/>
          </a:bodyPr>
          <a:lstStyle/>
          <a:p>
            <a:r>
              <a:rPr lang="en-US" sz="2000" b="1" dirty="0">
                <a:solidFill>
                  <a:schemeClr val="accent2"/>
                </a:solidFill>
                <a:latin typeface="Segoe Script" panose="020B0504020000000003" pitchFamily="34" charset="0"/>
              </a:rPr>
              <a:t>2. </a:t>
            </a:r>
            <a:r>
              <a:rPr lang="ru-RU" sz="2000" dirty="0">
                <a:solidFill>
                  <a:schemeClr val="accent2"/>
                </a:solidFill>
              </a:rPr>
              <a:t>Определите отношения, которые уже у вас есть</a:t>
            </a:r>
            <a:r>
              <a:rPr lang="en-US" sz="2000" dirty="0">
                <a:solidFill>
                  <a:schemeClr val="accent2"/>
                </a:solidFill>
              </a:rPr>
              <a:t> </a:t>
            </a:r>
            <a:endParaRPr lang="en-US" sz="2000" b="1" dirty="0">
              <a:solidFill>
                <a:schemeClr val="accent2"/>
              </a:solidFill>
              <a:latin typeface="Segoe Script" panose="020B0504020000000003"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6052"/>
            <a:ext cx="5191953" cy="643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48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17</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517207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0757" y="1848712"/>
            <a:ext cx="2445026" cy="31700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ru-RU" dirty="0" smtClean="0"/>
              <a:t>Какие связи у вас уже есть</a:t>
            </a:r>
            <a:r>
              <a:rPr lang="en-US" dirty="0" smtClean="0"/>
              <a:t>?</a:t>
            </a:r>
            <a:endParaRPr lang="en-US" dirty="0"/>
          </a:p>
          <a:p>
            <a:pPr marL="285750" indent="-285750">
              <a:spcAft>
                <a:spcPts val="600"/>
              </a:spcAft>
              <a:buFont typeface="Arial" panose="020B0604020202020204" pitchFamily="34" charset="0"/>
              <a:buChar char="•"/>
            </a:pPr>
            <a:r>
              <a:rPr lang="ru-RU" dirty="0" smtClean="0"/>
              <a:t>Какие общие интересы</a:t>
            </a:r>
            <a:r>
              <a:rPr lang="en-US" dirty="0" smtClean="0"/>
              <a:t>?</a:t>
            </a:r>
            <a:endParaRPr lang="en-US" dirty="0"/>
          </a:p>
          <a:p>
            <a:pPr marL="285750" indent="-285750">
              <a:spcAft>
                <a:spcPts val="600"/>
              </a:spcAft>
              <a:buFont typeface="Arial" panose="020B0604020202020204" pitchFamily="34" charset="0"/>
              <a:buChar char="•"/>
            </a:pPr>
            <a:r>
              <a:rPr lang="ru-RU" dirty="0" smtClean="0"/>
              <a:t>Где они развивают эти интересы</a:t>
            </a:r>
            <a:r>
              <a:rPr lang="en-US" dirty="0" smtClean="0"/>
              <a:t>?</a:t>
            </a:r>
            <a:endParaRPr lang="en-US" dirty="0"/>
          </a:p>
          <a:p>
            <a:pPr marL="285750" indent="-285750">
              <a:spcAft>
                <a:spcPts val="600"/>
              </a:spcAft>
              <a:buFont typeface="Arial" panose="020B0604020202020204" pitchFamily="34" charset="0"/>
              <a:buChar char="•"/>
            </a:pPr>
            <a:r>
              <a:rPr lang="ru-RU" dirty="0" smtClean="0"/>
              <a:t>Кто может быть возводителем мостов</a:t>
            </a:r>
            <a:r>
              <a:rPr lang="en-US" dirty="0" smtClean="0"/>
              <a:t>?</a:t>
            </a:r>
            <a:endParaRPr lang="en-US" dirty="0"/>
          </a:p>
          <a:p>
            <a:endParaRPr lang="en-US" dirty="0"/>
          </a:p>
        </p:txBody>
      </p:sp>
      <p:sp>
        <p:nvSpPr>
          <p:cNvPr id="4" name="TextBox 3"/>
          <p:cNvSpPr txBox="1"/>
          <p:nvPr/>
        </p:nvSpPr>
        <p:spPr>
          <a:xfrm>
            <a:off x="420757" y="381000"/>
            <a:ext cx="2627243" cy="1477328"/>
          </a:xfrm>
          <a:prstGeom prst="rect">
            <a:avLst/>
          </a:prstGeom>
          <a:noFill/>
        </p:spPr>
        <p:txBody>
          <a:bodyPr wrap="square" rtlCol="0">
            <a:spAutoFit/>
          </a:bodyPr>
          <a:lstStyle/>
          <a:p>
            <a:r>
              <a:rPr lang="ru-RU" b="1" dirty="0" smtClean="0">
                <a:solidFill>
                  <a:schemeClr val="accent2"/>
                </a:solidFill>
                <a:latin typeface="Segoe Script" panose="020B0504020000000003" pitchFamily="34" charset="0"/>
              </a:rPr>
              <a:t>ДРУГОЙ СПОСОБ ОПРЕДЕЛИТЬ СОЦАЛЬНЫЕ СВЯЗИ, КОТОРАЯ У ВАС УЖЕ ЕСТЬ</a:t>
            </a:r>
            <a:endParaRPr lang="en-US" b="1" dirty="0">
              <a:solidFill>
                <a:schemeClr val="accent2"/>
              </a:solidFill>
              <a:latin typeface="Segoe Script" panose="020B0504020000000003" pitchFamily="34" charset="0"/>
            </a:endParaRPr>
          </a:p>
        </p:txBody>
      </p:sp>
    </p:spTree>
    <p:extLst>
      <p:ext uri="{BB962C8B-B14F-4D97-AF65-F5344CB8AC3E}">
        <p14:creationId xmlns:p14="http://schemas.microsoft.com/office/powerpoint/2010/main" val="151225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8001000" cy="548640"/>
          </a:xfrm>
        </p:spPr>
        <p:txBody>
          <a:bodyPr/>
          <a:lstStyle/>
          <a:p>
            <a:pPr algn="ctr"/>
            <a:r>
              <a:rPr lang="en-US" sz="2600" b="1" dirty="0">
                <a:solidFill>
                  <a:schemeClr val="accent2"/>
                </a:solidFill>
                <a:latin typeface="Segoe Script" panose="020B0504020000000003" pitchFamily="34" charset="0"/>
              </a:rPr>
              <a:t>3-6. </a:t>
            </a:r>
            <a:r>
              <a:rPr lang="ru-RU" sz="2600" b="1" dirty="0" smtClean="0">
                <a:solidFill>
                  <a:schemeClr val="accent2"/>
                </a:solidFill>
                <a:latin typeface="Segoe Script" panose="020B0504020000000003" pitchFamily="34" charset="0"/>
              </a:rPr>
              <a:t>ОпРЕДЕЛИТЕ способности и интересы</a:t>
            </a:r>
            <a:r>
              <a:rPr lang="en-US" sz="2600" b="1" dirty="0" smtClean="0">
                <a:solidFill>
                  <a:schemeClr val="accent2"/>
                </a:solidFill>
                <a:latin typeface="Segoe Script" panose="020B0504020000000003" pitchFamily="34" charset="0"/>
              </a:rPr>
              <a:t>, </a:t>
            </a:r>
            <a:r>
              <a:rPr lang="ru-RU" sz="2600" b="1" dirty="0" smtClean="0">
                <a:solidFill>
                  <a:schemeClr val="accent2"/>
                </a:solidFill>
                <a:latin typeface="Segoe Script" panose="020B0504020000000003" pitchFamily="34" charset="0"/>
              </a:rPr>
              <a:t>где и как участвовать</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1" y="1100138"/>
            <a:ext cx="4159046" cy="508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Callout 1 9"/>
          <p:cNvSpPr/>
          <p:nvPr/>
        </p:nvSpPr>
        <p:spPr>
          <a:xfrm>
            <a:off x="76200" y="3352800"/>
            <a:ext cx="2400300" cy="2933192"/>
          </a:xfrm>
          <a:prstGeom prst="borderCallout1">
            <a:avLst>
              <a:gd name="adj1" fmla="val 51043"/>
              <a:gd name="adj2" fmla="val 98868"/>
              <a:gd name="adj3" fmla="val 36993"/>
              <a:gd name="adj4" fmla="val 1379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371600"/>
            <a:ext cx="2209800" cy="1754326"/>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Какие способности у вашего ребенка</a:t>
            </a:r>
            <a:r>
              <a:rPr lang="en-US" dirty="0" smtClean="0"/>
              <a:t>? </a:t>
            </a:r>
            <a:endParaRPr lang="en-US" dirty="0"/>
          </a:p>
          <a:p>
            <a:pPr marL="285750" indent="-285750">
              <a:buFont typeface="Arial" panose="020B0604020202020204" pitchFamily="34" charset="0"/>
              <a:buChar char="•"/>
            </a:pPr>
            <a:r>
              <a:rPr lang="ru-RU" dirty="0" smtClean="0"/>
              <a:t>Что нравится другим в вашем ребенке</a:t>
            </a:r>
            <a:r>
              <a:rPr lang="en-US" dirty="0" smtClean="0"/>
              <a:t>?</a:t>
            </a:r>
            <a:endParaRPr lang="en-US" dirty="0"/>
          </a:p>
        </p:txBody>
      </p:sp>
      <p:sp>
        <p:nvSpPr>
          <p:cNvPr id="7" name="TextBox 6"/>
          <p:cNvSpPr txBox="1"/>
          <p:nvPr/>
        </p:nvSpPr>
        <p:spPr>
          <a:xfrm>
            <a:off x="6705600" y="1371600"/>
            <a:ext cx="2057400" cy="1477328"/>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Какие интересы и наклонности у вашего ребенка</a:t>
            </a:r>
            <a:r>
              <a:rPr lang="en-US" dirty="0" smtClean="0"/>
              <a:t>?</a:t>
            </a:r>
            <a:endParaRPr lang="en-US" dirty="0"/>
          </a:p>
        </p:txBody>
      </p:sp>
      <p:sp>
        <p:nvSpPr>
          <p:cNvPr id="12" name="Line Callout 1 11"/>
          <p:cNvSpPr/>
          <p:nvPr/>
        </p:nvSpPr>
        <p:spPr>
          <a:xfrm>
            <a:off x="6515100" y="3647370"/>
            <a:ext cx="2438400" cy="2638622"/>
          </a:xfrm>
          <a:prstGeom prst="borderCallout1">
            <a:avLst>
              <a:gd name="adj1" fmla="val 49536"/>
              <a:gd name="adj2" fmla="val -181"/>
              <a:gd name="adj3" fmla="val 34980"/>
              <a:gd name="adj4" fmla="val -411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15100" y="3700669"/>
            <a:ext cx="2438400" cy="2585323"/>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Кто сможет помочь познакомить вашего ребенка с другими детьми у которых похожие интересы</a:t>
            </a:r>
            <a:r>
              <a:rPr lang="en-US" dirty="0" smtClean="0"/>
              <a:t>? </a:t>
            </a:r>
            <a:endParaRPr lang="en-US" dirty="0"/>
          </a:p>
          <a:p>
            <a:pPr marL="285750" indent="-285750">
              <a:buFont typeface="Arial" panose="020B0604020202020204" pitchFamily="34" charset="0"/>
              <a:buChar char="•"/>
            </a:pPr>
            <a:r>
              <a:rPr lang="ru-RU" dirty="0" smtClean="0"/>
              <a:t>Какая поддержка нужна</a:t>
            </a:r>
            <a:r>
              <a:rPr lang="en-US" dirty="0" smtClean="0"/>
              <a:t>? </a:t>
            </a:r>
            <a:endParaRPr lang="en-US" dirty="0"/>
          </a:p>
          <a:p>
            <a:pPr marL="285750" indent="-285750">
              <a:buFont typeface="Arial" panose="020B0604020202020204" pitchFamily="34" charset="0"/>
              <a:buChar char="•"/>
            </a:pPr>
            <a:r>
              <a:rPr lang="ru-RU" dirty="0" smtClean="0"/>
              <a:t>Когда это случится</a:t>
            </a:r>
            <a:r>
              <a:rPr lang="en-US" dirty="0" smtClean="0"/>
              <a:t>?</a:t>
            </a:r>
            <a:endParaRPr lang="en-US" dirty="0"/>
          </a:p>
        </p:txBody>
      </p:sp>
      <p:sp>
        <p:nvSpPr>
          <p:cNvPr id="3" name="Line Callout 1 2"/>
          <p:cNvSpPr/>
          <p:nvPr/>
        </p:nvSpPr>
        <p:spPr>
          <a:xfrm>
            <a:off x="76200" y="1371600"/>
            <a:ext cx="2438400" cy="1477328"/>
          </a:xfrm>
          <a:prstGeom prst="borderCallout1">
            <a:avLst>
              <a:gd name="adj1" fmla="val 51043"/>
              <a:gd name="adj2" fmla="val 98868"/>
              <a:gd name="adj3" fmla="val 92989"/>
              <a:gd name="adj4" fmla="val 1361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6515100" y="1371600"/>
            <a:ext cx="2438400" cy="1477328"/>
          </a:xfrm>
          <a:prstGeom prst="borderCallout1">
            <a:avLst>
              <a:gd name="adj1" fmla="val 52389"/>
              <a:gd name="adj2" fmla="val -181"/>
              <a:gd name="adj3" fmla="val 96353"/>
              <a:gd name="adj4" fmla="val -44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3526734"/>
            <a:ext cx="2209800" cy="2308324"/>
          </a:xfrm>
          <a:prstGeom prst="rect">
            <a:avLst/>
          </a:prstGeom>
          <a:noFill/>
        </p:spPr>
        <p:txBody>
          <a:bodyPr wrap="square" rtlCol="0">
            <a:spAutoFit/>
          </a:bodyPr>
          <a:lstStyle/>
          <a:p>
            <a:pPr marL="285750" indent="-285750">
              <a:buFont typeface="Arial" panose="020B0604020202020204" pitchFamily="34" charset="0"/>
              <a:buChar char="•"/>
            </a:pPr>
            <a:r>
              <a:rPr lang="ru-RU" dirty="0" smtClean="0"/>
              <a:t>В каком окружении ваш ребенок процветает</a:t>
            </a:r>
            <a:r>
              <a:rPr lang="en-US" dirty="0" smtClean="0"/>
              <a:t>?</a:t>
            </a:r>
            <a:endParaRPr lang="en-US" dirty="0"/>
          </a:p>
          <a:p>
            <a:pPr marL="285750" indent="-285750">
              <a:buFont typeface="Arial" panose="020B0604020202020204" pitchFamily="34" charset="0"/>
              <a:buChar char="•"/>
            </a:pPr>
            <a:r>
              <a:rPr lang="ru-RU" dirty="0" smtClean="0"/>
              <a:t>Где собираются дети у которых похожие интересы</a:t>
            </a:r>
            <a:r>
              <a:rPr lang="en-US" dirty="0" smtClean="0"/>
              <a:t>?</a:t>
            </a:r>
            <a:endParaRPr lang="en-US" dirty="0"/>
          </a:p>
        </p:txBody>
      </p:sp>
    </p:spTree>
    <p:extLst>
      <p:ext uri="{BB962C8B-B14F-4D97-AF65-F5344CB8AC3E}">
        <p14:creationId xmlns:p14="http://schemas.microsoft.com/office/powerpoint/2010/main" val="715299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19</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533400" y="1600200"/>
            <a:ext cx="7772400" cy="3247043"/>
          </a:xfrm>
          <a:prstGeom prst="rect">
            <a:avLst/>
          </a:prstGeom>
          <a:noFill/>
        </p:spPr>
        <p:txBody>
          <a:bodyPr wrap="square" rtlCol="0">
            <a:spAutoFit/>
          </a:bodyPr>
          <a:lstStyle/>
          <a:p>
            <a:endParaRPr lang="en-US" sz="2200" b="1" dirty="0">
              <a:latin typeface="Kristen ITC" panose="03050502040202030202" pitchFamily="66" charset="0"/>
            </a:endParaRPr>
          </a:p>
          <a:p>
            <a:pPr marL="285750" indent="-285750">
              <a:spcAft>
                <a:spcPts val="600"/>
              </a:spcAft>
              <a:buFont typeface="Arial" panose="020B0604020202020204" pitchFamily="34" charset="0"/>
              <a:buChar char="•"/>
            </a:pPr>
            <a:r>
              <a:rPr lang="ru-RU" sz="2200" b="1" dirty="0" smtClean="0"/>
              <a:t>Какие 3 вещи другие люди должны знать о вашем члене семь в социальных ситуациях? </a:t>
            </a:r>
          </a:p>
          <a:p>
            <a:pPr marL="285750" indent="-285750">
              <a:spcAft>
                <a:spcPts val="600"/>
              </a:spcAft>
              <a:buFont typeface="Arial" panose="020B0604020202020204" pitchFamily="34" charset="0"/>
              <a:buChar char="•"/>
            </a:pPr>
            <a:r>
              <a:rPr lang="ru-RU" sz="2200" b="1" dirty="0" smtClean="0"/>
              <a:t>Эти стратегии работают для моего члена семьи, когда…</a:t>
            </a:r>
          </a:p>
          <a:p>
            <a:pPr marL="285750" indent="-285750">
              <a:spcAft>
                <a:spcPts val="600"/>
              </a:spcAft>
              <a:buFont typeface="Arial" panose="020B0604020202020204" pitchFamily="34" charset="0"/>
              <a:buChar char="•"/>
            </a:pPr>
            <a:r>
              <a:rPr lang="ru-RU" sz="2200" b="1" dirty="0" smtClean="0"/>
              <a:t>Подготовтесь, как вы сможете обьяснить отличия, которые есть у вашего члена семьи, с лучшей стороны и  привлекательным образом</a:t>
            </a:r>
            <a:endParaRPr lang="en-US" sz="2200" b="1" dirty="0"/>
          </a:p>
          <a:p>
            <a:endParaRPr lang="en-US" dirty="0"/>
          </a:p>
          <a:p>
            <a:endParaRPr lang="en-US" dirty="0"/>
          </a:p>
        </p:txBody>
      </p:sp>
      <p:sp>
        <p:nvSpPr>
          <p:cNvPr id="4" name="TextBox 3"/>
          <p:cNvSpPr txBox="1"/>
          <p:nvPr/>
        </p:nvSpPr>
        <p:spPr>
          <a:xfrm>
            <a:off x="420757" y="381000"/>
            <a:ext cx="8113643" cy="1692771"/>
          </a:xfrm>
          <a:prstGeom prst="rect">
            <a:avLst/>
          </a:prstGeom>
          <a:noFill/>
        </p:spPr>
        <p:txBody>
          <a:bodyPr wrap="square" rtlCol="0">
            <a:spAutoFit/>
          </a:bodyPr>
          <a:lstStyle/>
          <a:p>
            <a:r>
              <a:rPr lang="en-US" sz="2600" b="1" dirty="0">
                <a:solidFill>
                  <a:schemeClr val="accent2"/>
                </a:solidFill>
                <a:latin typeface="Segoe Script" panose="020B0504020000000003" pitchFamily="34" charset="0"/>
              </a:rPr>
              <a:t>7. </a:t>
            </a:r>
            <a:r>
              <a:rPr lang="ru-RU" sz="2600" b="1" dirty="0" smtClean="0">
                <a:solidFill>
                  <a:schemeClr val="accent2"/>
                </a:solidFill>
                <a:latin typeface="Segoe Script" panose="020B0504020000000003" pitchFamily="34" charset="0"/>
              </a:rPr>
              <a:t>БУДЬТЕ ГОТОВЫ РАССКАЗАТЬ ДРУГИМ, ЧТО ИМ НУЖНО ЗНАТЬ О ВАШЕМ ЧЛЕНЕ СЕМЬИ В СОЦИАЛЬНЫХ СИТУАЦИЯХ</a:t>
            </a:r>
            <a:endParaRPr lang="en-US" sz="2600" b="1" dirty="0">
              <a:solidFill>
                <a:schemeClr val="accent2"/>
              </a:solidFill>
              <a:latin typeface="Segoe Script" panose="020B0504020000000003" pitchFamily="34" charset="0"/>
            </a:endParaRPr>
          </a:p>
        </p:txBody>
      </p:sp>
    </p:spTree>
    <p:extLst>
      <p:ext uri="{BB962C8B-B14F-4D97-AF65-F5344CB8AC3E}">
        <p14:creationId xmlns:p14="http://schemas.microsoft.com/office/powerpoint/2010/main" val="115980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520940" cy="2301240"/>
          </a:xfrm>
        </p:spPr>
        <p:txBody>
          <a:bodyPr/>
          <a:lstStyle/>
          <a:p>
            <a:pPr>
              <a:lnSpc>
                <a:spcPct val="150000"/>
              </a:lnSpc>
            </a:pP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i="1" dirty="0" smtClean="0">
                <a:solidFill>
                  <a:schemeClr val="accent2"/>
                </a:solidFill>
                <a:latin typeface="Segoe Script" panose="020B0504020000000003" pitchFamily="34" charset="0"/>
              </a:rPr>
              <a:t>“</a:t>
            </a:r>
            <a:r>
              <a:rPr lang="ru-RU" b="1" i="1" dirty="0" smtClean="0">
                <a:solidFill>
                  <a:schemeClr val="accent2"/>
                </a:solidFill>
                <a:latin typeface="Segoe Script" panose="020B0504020000000003" pitchFamily="34" charset="0"/>
              </a:rPr>
              <a:t>Я бы лучше шел с другом в темноте, чем один во свете</a:t>
            </a:r>
            <a:r>
              <a:rPr lang="en-US" b="1" i="1" dirty="0" smtClean="0">
                <a:solidFill>
                  <a:schemeClr val="accent2"/>
                </a:solidFill>
                <a:latin typeface="Segoe Script" panose="020B0504020000000003" pitchFamily="34" charset="0"/>
              </a:rPr>
              <a:t>.”</a:t>
            </a:r>
            <a:r>
              <a:rPr lang="en-US" b="1" dirty="0" smtClean="0">
                <a:solidFill>
                  <a:schemeClr val="accent2"/>
                </a:solidFill>
                <a:latin typeface="Segoe Script" panose="020B0504020000000003" pitchFamily="34" charset="0"/>
              </a:rPr>
              <a:t> </a:t>
            </a: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r>
              <a:rPr lang="en-US" b="1" dirty="0">
                <a:solidFill>
                  <a:schemeClr val="accent2"/>
                </a:solidFill>
                <a:latin typeface="Segoe Script" panose="020B0504020000000003" pitchFamily="34" charset="0"/>
              </a:rPr>
              <a:t>				– </a:t>
            </a:r>
            <a:r>
              <a:rPr lang="ru-RU" b="1" dirty="0" smtClean="0">
                <a:solidFill>
                  <a:schemeClr val="accent2"/>
                </a:solidFill>
                <a:latin typeface="Segoe Script" panose="020B0504020000000003" pitchFamily="34" charset="0"/>
              </a:rPr>
              <a:t>Хелен Келлер</a:t>
            </a:r>
            <a:r>
              <a:rPr lang="en-US" b="1" dirty="0">
                <a:solidFill>
                  <a:schemeClr val="accent2"/>
                </a:solidFill>
                <a:latin typeface="Segoe Script" panose="020B0504020000000003" pitchFamily="34" charset="0"/>
              </a:rPr>
              <a:t/>
            </a:r>
            <a:br>
              <a:rPr lang="en-US" b="1" dirty="0">
                <a:solidFill>
                  <a:schemeClr val="accent2"/>
                </a:solidFill>
                <a:latin typeface="Segoe Script" panose="020B0504020000000003" pitchFamily="34" charset="0"/>
              </a:rPr>
            </a:br>
            <a:endParaRPr lang="en-US" b="1" dirty="0">
              <a:solidFill>
                <a:schemeClr val="accent2"/>
              </a:solidFill>
              <a:latin typeface="Segoe Script" panose="020B0504020000000003" pitchFamily="34"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1839803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012686"/>
            <a:ext cx="6400800" cy="5275275"/>
          </a:xfrm>
        </p:spPr>
      </p:pic>
      <p:sp>
        <p:nvSpPr>
          <p:cNvPr id="2" name="Slide Number Placeholder 1"/>
          <p:cNvSpPr>
            <a:spLocks noGrp="1"/>
          </p:cNvSpPr>
          <p:nvPr>
            <p:ph type="sldNum" sz="quarter" idx="12"/>
          </p:nvPr>
        </p:nvSpPr>
        <p:spPr/>
        <p:txBody>
          <a:bodyPr/>
          <a:lstStyle/>
          <a:p>
            <a:fld id="{2754ED01-E2A0-4C1E-8E21-014B99041579}" type="slidenum">
              <a:rPr lang="en-US" smtClean="0"/>
              <a:pPr/>
              <a:t>20</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57200" y="304800"/>
            <a:ext cx="8153400" cy="707886"/>
          </a:xfrm>
          <a:prstGeom prst="rect">
            <a:avLst/>
          </a:prstGeom>
          <a:noFill/>
        </p:spPr>
        <p:txBody>
          <a:bodyPr wrap="square" rtlCol="0">
            <a:spAutoFit/>
          </a:bodyPr>
          <a:lstStyle/>
          <a:p>
            <a:pPr algn="ctr"/>
            <a:r>
              <a:rPr lang="ru-RU" sz="2000" b="1" dirty="0" smtClean="0">
                <a:solidFill>
                  <a:schemeClr val="accent2"/>
                </a:solidFill>
                <a:latin typeface="Segoe Script" panose="020B0504020000000003" pitchFamily="34" charset="0"/>
              </a:rPr>
              <a:t>ИНОГДА НАМ НУЖНО НАПОМИНАТЬ ЛЮДЯМ, ЧТО У НАС БОЛЬШЕ ПОХОЖЕГО, ЧЕМ ОТЛИЧИЙ</a:t>
            </a:r>
            <a:endParaRPr lang="en-US" sz="2000" b="1" dirty="0">
              <a:solidFill>
                <a:schemeClr val="accent2"/>
              </a:solidFill>
              <a:latin typeface="Segoe Script" panose="020B0504020000000003" pitchFamily="34" charset="0"/>
            </a:endParaRPr>
          </a:p>
        </p:txBody>
      </p:sp>
    </p:spTree>
    <p:extLst>
      <p:ext uri="{BB962C8B-B14F-4D97-AF65-F5344CB8AC3E}">
        <p14:creationId xmlns:p14="http://schemas.microsoft.com/office/powerpoint/2010/main" val="242174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rtlCol="0">
            <a:normAutofit fontScale="90000"/>
          </a:bodyPr>
          <a:lstStyle/>
          <a:p>
            <a:pPr algn="ctr" eaLnBrk="1" fontAlgn="auto" hangingPunct="1">
              <a:spcAft>
                <a:spcPts val="0"/>
              </a:spcAft>
              <a:defRPr/>
            </a:pPr>
            <a:r>
              <a:rPr lang="en-US" sz="2600" b="1" dirty="0">
                <a:solidFill>
                  <a:schemeClr val="accent2"/>
                </a:solidFill>
                <a:latin typeface="Segoe Script" panose="020B0504020000000003" pitchFamily="34" charset="0"/>
              </a:rPr>
              <a:t>8. </a:t>
            </a:r>
            <a:r>
              <a:rPr lang="ru-RU" sz="2600" b="1" dirty="0" smtClean="0">
                <a:solidFill>
                  <a:schemeClr val="accent2"/>
                </a:solidFill>
                <a:latin typeface="Segoe Script" panose="020B0504020000000003" pitchFamily="34" charset="0"/>
              </a:rPr>
              <a:t>Подчеркните общие онтересы и таланты</a:t>
            </a:r>
            <a:endParaRPr lang="en-US" sz="2600" b="1" dirty="0">
              <a:solidFill>
                <a:schemeClr val="accent2"/>
              </a:solidFill>
              <a:latin typeface="Segoe Script" panose="020B0504020000000003" pitchFamily="34" charset="0"/>
            </a:endParaRPr>
          </a:p>
        </p:txBody>
      </p:sp>
      <p:sp>
        <p:nvSpPr>
          <p:cNvPr id="11267" name="Content Placeholder 2"/>
          <p:cNvSpPr>
            <a:spLocks noGrp="1"/>
          </p:cNvSpPr>
          <p:nvPr>
            <p:ph idx="1"/>
          </p:nvPr>
        </p:nvSpPr>
        <p:spPr>
          <a:xfrm>
            <a:off x="304800" y="1143000"/>
            <a:ext cx="8610600" cy="4572000"/>
          </a:xfrm>
          <a:solidFill>
            <a:schemeClr val="bg1"/>
          </a:solidFill>
        </p:spPr>
        <p:txBody>
          <a:bodyPr>
            <a:noAutofit/>
          </a:bodyPr>
          <a:lstStyle/>
          <a:p>
            <a:pPr eaLnBrk="1" hangingPunct="1">
              <a:buFont typeface="Arial" panose="020B0604020202020204" pitchFamily="34" charset="0"/>
              <a:buChar char="•"/>
            </a:pPr>
            <a:r>
              <a:rPr lang="ru-RU" altLang="en-US" sz="2200" dirty="0" smtClean="0">
                <a:solidFill>
                  <a:schemeClr val="accent2"/>
                </a:solidFill>
              </a:rPr>
              <a:t>Разрешите вашему члену семьи сиять </a:t>
            </a:r>
            <a:r>
              <a:rPr lang="en-US" altLang="en-US" sz="2200" dirty="0" smtClean="0"/>
              <a:t>– </a:t>
            </a:r>
            <a:r>
              <a:rPr lang="ru-RU" altLang="en-US" sz="2200" b="0" dirty="0" smtClean="0"/>
              <a:t>найдите пути сообщить иб ох интересах и сильных сторонах </a:t>
            </a:r>
          </a:p>
          <a:p>
            <a:pPr eaLnBrk="1" hangingPunct="1">
              <a:buFont typeface="Arial" panose="020B0604020202020204" pitchFamily="34" charset="0"/>
              <a:buChar char="•"/>
            </a:pPr>
            <a:r>
              <a:rPr lang="ru-RU" altLang="en-US" sz="2200" dirty="0" smtClean="0">
                <a:solidFill>
                  <a:schemeClr val="accent2"/>
                </a:solidFill>
              </a:rPr>
              <a:t>Используйте моду и поп культуру  стратегическим образом </a:t>
            </a:r>
            <a:r>
              <a:rPr lang="en-US" altLang="en-US" sz="2200" dirty="0" smtClean="0"/>
              <a:t>– </a:t>
            </a:r>
            <a:r>
              <a:rPr lang="ru-RU" altLang="en-US" sz="2200" b="0" dirty="0" smtClean="0"/>
              <a:t>спросите сверстников о том, что сейчас популярно, что бы ваш член семьи был в курсе дела одежды и телефонных приложений</a:t>
            </a:r>
            <a:r>
              <a:rPr lang="en-US" altLang="en-US" sz="2200" b="0" dirty="0" smtClean="0"/>
              <a:t>,</a:t>
            </a:r>
            <a:r>
              <a:rPr lang="ru-RU" altLang="en-US" sz="2200" b="0" dirty="0" smtClean="0"/>
              <a:t> и.т.д</a:t>
            </a:r>
            <a:r>
              <a:rPr lang="en-US" altLang="en-US" sz="2200" b="0" dirty="0" smtClean="0"/>
              <a:t>.</a:t>
            </a:r>
            <a:endParaRPr lang="en-US" altLang="en-US" sz="2200" b="0" dirty="0"/>
          </a:p>
          <a:p>
            <a:pPr eaLnBrk="1" hangingPunct="1">
              <a:buFont typeface="Arial" panose="020B0604020202020204" pitchFamily="34" charset="0"/>
              <a:buChar char="•"/>
            </a:pPr>
            <a:r>
              <a:rPr lang="ru-RU" altLang="en-US" sz="2200" dirty="0" smtClean="0">
                <a:solidFill>
                  <a:schemeClr val="accent2"/>
                </a:solidFill>
              </a:rPr>
              <a:t>Подчеркните роли ценны для других </a:t>
            </a:r>
            <a:r>
              <a:rPr lang="en-US" altLang="en-US" sz="2200" dirty="0" smtClean="0"/>
              <a:t>-- </a:t>
            </a:r>
            <a:r>
              <a:rPr lang="ru-RU" altLang="en-US" sz="2200" b="0" dirty="0" smtClean="0"/>
              <a:t>брат</a:t>
            </a:r>
            <a:r>
              <a:rPr lang="en-US" altLang="en-US" sz="2200" b="0" dirty="0" smtClean="0"/>
              <a:t>,</a:t>
            </a:r>
            <a:r>
              <a:rPr lang="ru-RU" altLang="en-US" sz="2200" b="0" dirty="0" smtClean="0"/>
              <a:t> волентер, скаут, член команды и.т.д.</a:t>
            </a:r>
            <a:r>
              <a:rPr lang="en-US" altLang="en-US" sz="2200" b="0" dirty="0" smtClean="0"/>
              <a:t> </a:t>
            </a:r>
            <a:endParaRPr lang="ru-RU" altLang="en-US" sz="2200" b="0" dirty="0" smtClean="0"/>
          </a:p>
          <a:p>
            <a:pPr eaLnBrk="1" hangingPunct="1">
              <a:buFont typeface="Arial" panose="020B0604020202020204" pitchFamily="34" charset="0"/>
              <a:buChar char="•"/>
            </a:pPr>
            <a:r>
              <a:rPr lang="ru-RU" altLang="en-US" sz="2200" dirty="0" smtClean="0">
                <a:solidFill>
                  <a:schemeClr val="accent2"/>
                </a:solidFill>
              </a:rPr>
              <a:t>Научите вашего члена семьи пользаваться тем же языком, который используют его сверстники </a:t>
            </a:r>
            <a:r>
              <a:rPr lang="en-US" altLang="en-US" sz="2200" b="0" dirty="0" smtClean="0"/>
              <a:t>(</a:t>
            </a:r>
            <a:r>
              <a:rPr lang="ru-RU" altLang="en-US" sz="2200" b="0" dirty="0" smtClean="0"/>
              <a:t>даже если вам нужно запрограмировать это в его коммуникативное устройство</a:t>
            </a:r>
            <a:r>
              <a:rPr lang="en-US" altLang="en-US" sz="2200" b="0" dirty="0" smtClean="0"/>
              <a:t>)</a:t>
            </a:r>
            <a:endParaRPr lang="en-US" altLang="en-US" sz="2200" b="0" dirty="0"/>
          </a:p>
          <a:p>
            <a:pPr>
              <a:buFont typeface="Arial" panose="020B0604020202020204" pitchFamily="34" charset="0"/>
              <a:buChar char="•"/>
            </a:pPr>
            <a:r>
              <a:rPr lang="ru-RU" altLang="en-US" sz="2200" dirty="0" smtClean="0">
                <a:solidFill>
                  <a:schemeClr val="accent2"/>
                </a:solidFill>
              </a:rPr>
              <a:t>Найдите возможности для вашего члена семьи  стать лидером           	и помогать другим</a:t>
            </a:r>
            <a:r>
              <a:rPr lang="en-US" altLang="en-US" sz="2200" dirty="0" smtClean="0">
                <a:solidFill>
                  <a:schemeClr val="accent2"/>
                </a:solidFill>
              </a:rPr>
              <a:t>, </a:t>
            </a:r>
            <a:r>
              <a:rPr lang="ru-RU" altLang="en-US" sz="2200" b="0" dirty="0" smtClean="0"/>
              <a:t>что бы другие видели в них не только потребителей</a:t>
            </a:r>
            <a:endParaRPr lang="en-US" altLang="en-US" sz="2200" b="0" dirty="0"/>
          </a:p>
        </p:txBody>
      </p:sp>
    </p:spTree>
    <p:extLst>
      <p:ext uri="{BB962C8B-B14F-4D97-AF65-F5344CB8AC3E}">
        <p14:creationId xmlns:p14="http://schemas.microsoft.com/office/powerpoint/2010/main" val="123606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22</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81000" y="1143000"/>
            <a:ext cx="8381999" cy="561692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ru-RU" sz="2400" dirty="0"/>
              <a:t>Сделайте свой дом местом, где люди хотят быть; сделайте </a:t>
            </a:r>
            <a:r>
              <a:rPr lang="ru-RU" sz="2400" dirty="0" smtClean="0"/>
              <a:t>его интересным местом</a:t>
            </a:r>
            <a:r>
              <a:rPr lang="ru-RU" sz="2400" dirty="0"/>
              <a:t>, чтобы собраться </a:t>
            </a:r>
            <a:r>
              <a:rPr lang="ru-RU" sz="2400" dirty="0" smtClean="0"/>
              <a:t>вместе!</a:t>
            </a:r>
          </a:p>
          <a:p>
            <a:pPr marL="342900" indent="-342900">
              <a:spcBef>
                <a:spcPts val="600"/>
              </a:spcBef>
              <a:buFont typeface="Arial" panose="020B0604020202020204" pitchFamily="34" charset="0"/>
              <a:buChar char="•"/>
            </a:pPr>
            <a:r>
              <a:rPr lang="ru-RU" sz="2400" dirty="0" smtClean="0"/>
              <a:t>Запишите </a:t>
            </a:r>
            <a:r>
              <a:rPr lang="ru-RU" sz="2400" dirty="0"/>
              <a:t>члена вашей семьи </a:t>
            </a:r>
            <a:r>
              <a:rPr lang="ru-RU" sz="2400" dirty="0" smtClean="0"/>
              <a:t>в общественные группы и мероприятия, </a:t>
            </a:r>
            <a:r>
              <a:rPr lang="ru-RU" sz="2400" dirty="0"/>
              <a:t>в которых участвуют люди из вашего района, </a:t>
            </a:r>
            <a:r>
              <a:rPr lang="ru-RU" sz="2400" dirty="0" smtClean="0"/>
              <a:t>общества </a:t>
            </a:r>
            <a:r>
              <a:rPr lang="ru-RU" sz="2400" dirty="0"/>
              <a:t>или школы. </a:t>
            </a:r>
            <a:endParaRPr lang="ru-RU" sz="2400" dirty="0" smtClean="0"/>
          </a:p>
          <a:p>
            <a:pPr marL="342900" indent="-342900">
              <a:spcBef>
                <a:spcPts val="600"/>
              </a:spcBef>
              <a:buFont typeface="Arial" panose="020B0604020202020204" pitchFamily="34" charset="0"/>
              <a:buChar char="•"/>
            </a:pPr>
            <a:r>
              <a:rPr lang="ru-RU" sz="2400" dirty="0" smtClean="0"/>
              <a:t>Приглашайте </a:t>
            </a:r>
            <a:r>
              <a:rPr lang="ru-RU" sz="2400" dirty="0"/>
              <a:t>других делать </a:t>
            </a:r>
            <a:r>
              <a:rPr lang="ru-RU" sz="2400" dirty="0" smtClean="0"/>
              <a:t>что-то интересное вместе </a:t>
            </a:r>
            <a:r>
              <a:rPr lang="ru-RU" sz="2400" dirty="0"/>
              <a:t>с вашей семьей </a:t>
            </a:r>
            <a:endParaRPr lang="ru-RU" sz="2400" dirty="0" smtClean="0"/>
          </a:p>
          <a:p>
            <a:pPr marL="342900" indent="-342900">
              <a:spcBef>
                <a:spcPts val="600"/>
              </a:spcBef>
              <a:buFont typeface="Arial" panose="020B0604020202020204" pitchFamily="34" charset="0"/>
              <a:buChar char="•"/>
            </a:pPr>
            <a:r>
              <a:rPr lang="ru-RU" sz="2400" dirty="0" smtClean="0"/>
              <a:t>Познакомьтесь </a:t>
            </a:r>
            <a:r>
              <a:rPr lang="ru-RU" sz="2400" dirty="0"/>
              <a:t>с другими семьями, чтобы укрепить связи ваших детей </a:t>
            </a:r>
            <a:r>
              <a:rPr lang="ru-RU" sz="2400" dirty="0" smtClean="0"/>
              <a:t>– подвозите других, помогайте, предлагайте  </a:t>
            </a:r>
            <a:r>
              <a:rPr lang="ru-RU" sz="2400" dirty="0"/>
              <a:t>семейные ужины </a:t>
            </a:r>
            <a:endParaRPr lang="ru-RU" sz="2400" dirty="0" smtClean="0"/>
          </a:p>
          <a:p>
            <a:pPr marL="342900" indent="-342900">
              <a:spcBef>
                <a:spcPts val="600"/>
              </a:spcBef>
              <a:buFont typeface="Arial" panose="020B0604020202020204" pitchFamily="34" charset="0"/>
              <a:buChar char="•"/>
            </a:pPr>
            <a:r>
              <a:rPr lang="ru-RU" sz="2400" dirty="0" smtClean="0"/>
              <a:t>Если </a:t>
            </a:r>
            <a:r>
              <a:rPr lang="ru-RU" sz="2400" dirty="0"/>
              <a:t>вы слишком </a:t>
            </a:r>
            <a:r>
              <a:rPr lang="ru-RU" sz="2400" dirty="0" smtClean="0"/>
              <a:t>замучены</a:t>
            </a:r>
            <a:r>
              <a:rPr lang="ru-RU" sz="2400" dirty="0"/>
              <a:t>, чтобы сделать все это, найдите кого-то </a:t>
            </a:r>
            <a:r>
              <a:rPr lang="ru-RU" sz="2400" dirty="0" smtClean="0"/>
              <a:t>другого</a:t>
            </a:r>
            <a:r>
              <a:rPr lang="ru-RU" sz="2400" dirty="0"/>
              <a:t> </a:t>
            </a:r>
            <a:r>
              <a:rPr lang="ru-RU" sz="2400" dirty="0" smtClean="0"/>
              <a:t>для помощи - </a:t>
            </a:r>
            <a:r>
              <a:rPr lang="ru-RU" sz="2400" dirty="0"/>
              <a:t>используйте </a:t>
            </a:r>
            <a:r>
              <a:rPr lang="ru-RU" sz="2400" dirty="0" smtClean="0"/>
              <a:t>службу поддержки, друзей, </a:t>
            </a:r>
            <a:r>
              <a:rPr lang="ru-RU" sz="2400" dirty="0"/>
              <a:t>семью</a:t>
            </a:r>
            <a:endParaRPr lang="en-US" altLang="en-US" sz="2200" b="1" dirty="0"/>
          </a:p>
          <a:p>
            <a:pPr marL="342900" indent="-342900">
              <a:spcBef>
                <a:spcPts val="600"/>
              </a:spcBef>
              <a:buFont typeface="Arial" panose="020B0604020202020204" pitchFamily="34" charset="0"/>
              <a:buChar char="•"/>
            </a:pPr>
            <a:endParaRPr lang="en-US" sz="2200" b="1" dirty="0"/>
          </a:p>
        </p:txBody>
      </p:sp>
      <p:sp>
        <p:nvSpPr>
          <p:cNvPr id="4" name="TextBox 3"/>
          <p:cNvSpPr txBox="1"/>
          <p:nvPr/>
        </p:nvSpPr>
        <p:spPr>
          <a:xfrm>
            <a:off x="381000" y="381000"/>
            <a:ext cx="8381999" cy="523220"/>
          </a:xfrm>
          <a:prstGeom prst="rect">
            <a:avLst/>
          </a:prstGeom>
          <a:noFill/>
        </p:spPr>
        <p:txBody>
          <a:bodyPr wrap="square" rtlCol="0">
            <a:spAutoFit/>
          </a:bodyPr>
          <a:lstStyle/>
          <a:p>
            <a:r>
              <a:rPr lang="ru-RU" sz="2800" dirty="0" smtClean="0">
                <a:solidFill>
                  <a:schemeClr val="accent2"/>
                </a:solidFill>
              </a:rPr>
              <a:t>9. Пригласите </a:t>
            </a:r>
            <a:r>
              <a:rPr lang="ru-RU" sz="2800" dirty="0">
                <a:solidFill>
                  <a:schemeClr val="accent2"/>
                </a:solidFill>
              </a:rPr>
              <a:t>людей в свой дом и жизнь</a:t>
            </a:r>
            <a:endParaRPr lang="en-US" sz="2800" dirty="0">
              <a:solidFill>
                <a:schemeClr val="accent2"/>
              </a:solidFill>
            </a:endParaRPr>
          </a:p>
        </p:txBody>
      </p:sp>
    </p:spTree>
    <p:extLst>
      <p:ext uri="{BB962C8B-B14F-4D97-AF65-F5344CB8AC3E}">
        <p14:creationId xmlns:p14="http://schemas.microsoft.com/office/powerpoint/2010/main" val="70013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rtlCol="0">
            <a:noAutofit/>
          </a:bodyPr>
          <a:lstStyle/>
          <a:p>
            <a:pPr eaLnBrk="1" fontAlgn="auto" hangingPunct="1">
              <a:spcAft>
                <a:spcPts val="0"/>
              </a:spcAft>
              <a:defRPr/>
            </a:pPr>
            <a:r>
              <a:rPr lang="en-US" sz="2600" b="1" dirty="0">
                <a:solidFill>
                  <a:schemeClr val="accent2"/>
                </a:solidFill>
                <a:latin typeface="Segoe Script" panose="020B0504020000000003" pitchFamily="34" charset="0"/>
              </a:rPr>
              <a:t>10. </a:t>
            </a:r>
            <a:r>
              <a:rPr lang="ru-RU" sz="2600" b="1" dirty="0" smtClean="0">
                <a:solidFill>
                  <a:schemeClr val="accent2"/>
                </a:solidFill>
                <a:latin typeface="Segoe Script" panose="020B0504020000000003" pitchFamily="34" charset="0"/>
              </a:rPr>
              <a:t>ИСПОЛЬЗУЙТЕ</a:t>
            </a:r>
            <a:r>
              <a:rPr lang="en-US" sz="2600" b="1" dirty="0" smtClean="0">
                <a:solidFill>
                  <a:schemeClr val="accent2"/>
                </a:solidFill>
                <a:latin typeface="Segoe Script" panose="020B0504020000000003" pitchFamily="34" charset="0"/>
              </a:rPr>
              <a:t> </a:t>
            </a:r>
            <a:r>
              <a:rPr lang="en-US" sz="2600" b="1" dirty="0" err="1">
                <a:solidFill>
                  <a:schemeClr val="accent2"/>
                </a:solidFill>
                <a:latin typeface="Segoe Script" panose="020B0504020000000003" pitchFamily="34" charset="0"/>
              </a:rPr>
              <a:t>iep</a:t>
            </a:r>
            <a:r>
              <a:rPr lang="en-US" sz="2600" b="1" dirty="0">
                <a:solidFill>
                  <a:schemeClr val="accent2"/>
                </a:solidFill>
                <a:latin typeface="Segoe Script" panose="020B0504020000000003" pitchFamily="34" charset="0"/>
              </a:rPr>
              <a:t>, </a:t>
            </a:r>
            <a:r>
              <a:rPr lang="en-US" sz="2600" b="1" dirty="0" smtClean="0">
                <a:solidFill>
                  <a:schemeClr val="accent2"/>
                </a:solidFill>
                <a:latin typeface="Segoe Script" panose="020B0504020000000003" pitchFamily="34" charset="0"/>
              </a:rPr>
              <a:t>ISP</a:t>
            </a:r>
            <a:r>
              <a:rPr lang="ru-RU" sz="2600" b="1" dirty="0" smtClean="0">
                <a:solidFill>
                  <a:schemeClr val="accent2"/>
                </a:solidFill>
                <a:latin typeface="Segoe Script" panose="020B0504020000000003" pitchFamily="34" charset="0"/>
              </a:rPr>
              <a:t> и другие методы</a:t>
            </a:r>
            <a:endParaRPr lang="en-US" sz="2600" b="1" dirty="0">
              <a:solidFill>
                <a:schemeClr val="accent2"/>
              </a:solidFill>
              <a:latin typeface="Segoe Script" panose="020B0504020000000003" pitchFamily="34" charset="0"/>
            </a:endParaRPr>
          </a:p>
        </p:txBody>
      </p:sp>
      <p:sp>
        <p:nvSpPr>
          <p:cNvPr id="11267" name="Content Placeholder 2"/>
          <p:cNvSpPr>
            <a:spLocks noGrp="1"/>
          </p:cNvSpPr>
          <p:nvPr>
            <p:ph idx="1"/>
          </p:nvPr>
        </p:nvSpPr>
        <p:spPr>
          <a:xfrm>
            <a:off x="381000" y="990600"/>
            <a:ext cx="8229600" cy="4343400"/>
          </a:xfrm>
        </p:spPr>
        <p:txBody>
          <a:bodyPr>
            <a:normAutofit fontScale="92500" lnSpcReduction="10000"/>
          </a:bodyPr>
          <a:lstStyle/>
          <a:p>
            <a:pPr>
              <a:buFont typeface="Arial" panose="020B0604020202020204" pitchFamily="34" charset="0"/>
              <a:buChar char="•"/>
            </a:pPr>
            <a:r>
              <a:rPr lang="en-US" altLang="en-US" sz="2200" dirty="0" smtClean="0">
                <a:solidFill>
                  <a:schemeClr val="accent2"/>
                </a:solidFill>
              </a:rPr>
              <a:t>IEP </a:t>
            </a:r>
            <a:r>
              <a:rPr lang="ru-RU" altLang="en-US" sz="2200" dirty="0" smtClean="0">
                <a:solidFill>
                  <a:schemeClr val="accent2"/>
                </a:solidFill>
              </a:rPr>
              <a:t>в школе</a:t>
            </a:r>
            <a:r>
              <a:rPr lang="en-US" altLang="en-US" sz="2200" dirty="0" smtClean="0">
                <a:solidFill>
                  <a:schemeClr val="accent2"/>
                </a:solidFill>
              </a:rPr>
              <a:t>:</a:t>
            </a:r>
            <a:r>
              <a:rPr lang="ru-RU" sz="2400" dirty="0"/>
              <a:t> Помните, что школа отвечает за социальный и эмоциональный прогресс вашего ребенка, а не только за их академический прогресс! Используйте свой IEP для обеспечения регулярных и значимых возможностей общения со сверстниками, у которых нет инвалидности</a:t>
            </a:r>
            <a:r>
              <a:rPr lang="en-US" altLang="en-US" sz="2200" b="0" dirty="0" smtClean="0"/>
              <a:t>. </a:t>
            </a:r>
            <a:endParaRPr lang="en-US" altLang="en-US" sz="2200" b="0" dirty="0"/>
          </a:p>
          <a:p>
            <a:pPr>
              <a:buFont typeface="Arial" panose="020B0604020202020204" pitchFamily="34" charset="0"/>
              <a:buChar char="•"/>
            </a:pPr>
            <a:r>
              <a:rPr lang="en-US" altLang="en-US" sz="2200" dirty="0" smtClean="0">
                <a:solidFill>
                  <a:schemeClr val="accent2"/>
                </a:solidFill>
              </a:rPr>
              <a:t>ISP </a:t>
            </a:r>
            <a:r>
              <a:rPr lang="ru-RU" altLang="en-US" sz="2200" dirty="0" smtClean="0">
                <a:solidFill>
                  <a:schemeClr val="accent2"/>
                </a:solidFill>
              </a:rPr>
              <a:t>для взрослых</a:t>
            </a:r>
            <a:r>
              <a:rPr lang="en-US" altLang="en-US" sz="2200" dirty="0" smtClean="0">
                <a:solidFill>
                  <a:schemeClr val="accent2"/>
                </a:solidFill>
              </a:rPr>
              <a:t>:</a:t>
            </a:r>
            <a:r>
              <a:rPr lang="ru-RU" sz="2400" dirty="0"/>
              <a:t> Для взрослых поставщиков услуг легко использовать «здоровье и безопасность». Напомните им, что исследования подтверждают, что отношения являются важным компонентом для здоровья и безопасности!</a:t>
            </a:r>
            <a:endParaRPr lang="en-US" altLang="en-US" sz="2200" b="0" dirty="0"/>
          </a:p>
          <a:p>
            <a:pPr>
              <a:buFont typeface="Arial" panose="020B0604020202020204" pitchFamily="34" charset="0"/>
              <a:buChar char="•"/>
            </a:pPr>
            <a:r>
              <a:rPr lang="ru-RU" altLang="en-US" sz="2200" dirty="0" smtClean="0">
                <a:solidFill>
                  <a:schemeClr val="accent2"/>
                </a:solidFill>
              </a:rPr>
              <a:t>Без плана</a:t>
            </a:r>
            <a:r>
              <a:rPr lang="en-US" altLang="en-US" sz="2200" dirty="0" smtClean="0">
                <a:solidFill>
                  <a:schemeClr val="accent2"/>
                </a:solidFill>
              </a:rPr>
              <a:t>:</a:t>
            </a:r>
            <a:r>
              <a:rPr lang="ru-RU" sz="2400" dirty="0"/>
              <a:t> Используйте инструменты планирования </a:t>
            </a:r>
            <a:r>
              <a:rPr lang="ru-RU" sz="2400" dirty="0" smtClean="0"/>
              <a:t>с </a:t>
            </a:r>
            <a:r>
              <a:rPr lang="ru-RU" sz="2400" dirty="0"/>
              <a:t>этой презентации, чтобы создать свой собственный план, и регулярно пересматривайте </a:t>
            </a:r>
            <a:r>
              <a:rPr lang="ru-RU" sz="2400" dirty="0" smtClean="0"/>
              <a:t>его, </a:t>
            </a:r>
            <a:r>
              <a:rPr lang="ru-RU" sz="2400" dirty="0"/>
              <a:t>чтобы отслеживать прогресс. Еще лучше: сделайте это с другом</a:t>
            </a:r>
            <a:r>
              <a:rPr lang="en-US" altLang="en-US" sz="2200" b="0" dirty="0" smtClean="0"/>
              <a:t>! </a:t>
            </a:r>
            <a:endParaRPr lang="en-US" altLang="en-US" sz="2200" b="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953000"/>
            <a:ext cx="2009775" cy="2009775"/>
          </a:xfrm>
          <a:prstGeom prst="rect">
            <a:avLst/>
          </a:prstGeom>
        </p:spPr>
      </p:pic>
    </p:spTree>
    <p:extLst>
      <p:ext uri="{BB962C8B-B14F-4D97-AF65-F5344CB8AC3E}">
        <p14:creationId xmlns:p14="http://schemas.microsoft.com/office/powerpoint/2010/main" val="111015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524000"/>
            <a:ext cx="3986212" cy="2657475"/>
          </a:xfrm>
        </p:spPr>
      </p:pic>
      <p:sp>
        <p:nvSpPr>
          <p:cNvPr id="4" name="Slide Number Placeholder 3"/>
          <p:cNvSpPr>
            <a:spLocks noGrp="1"/>
          </p:cNvSpPr>
          <p:nvPr>
            <p:ph type="sldNum" sz="quarter" idx="12"/>
          </p:nvPr>
        </p:nvSpPr>
        <p:spPr/>
        <p:txBody>
          <a:bodyPr/>
          <a:lstStyle/>
          <a:p>
            <a:fld id="{2754ED01-E2A0-4C1E-8E21-014B99041579}" type="slidenum">
              <a:rPr lang="en-US" smtClean="0"/>
              <a:pPr/>
              <a:t>24</a:t>
            </a:fld>
            <a:endParaRPr lang="en-US"/>
          </a:p>
        </p:txBody>
      </p:sp>
      <p:sp>
        <p:nvSpPr>
          <p:cNvPr id="5" name="Title 4"/>
          <p:cNvSpPr>
            <a:spLocks noGrp="1"/>
          </p:cNvSpPr>
          <p:nvPr>
            <p:ph type="title"/>
          </p:nvPr>
        </p:nvSpPr>
        <p:spPr>
          <a:xfrm>
            <a:off x="838200" y="533400"/>
            <a:ext cx="7520940" cy="548640"/>
          </a:xfrm>
        </p:spPr>
        <p:txBody>
          <a:bodyPr/>
          <a:lstStyle/>
          <a:p>
            <a:pPr algn="ctr"/>
            <a:r>
              <a:rPr lang="ru-RU" sz="3600" dirty="0" smtClean="0">
                <a:solidFill>
                  <a:schemeClr val="accent2"/>
                </a:solidFill>
                <a:latin typeface="Segoe Script" panose="020B0504020000000003" pitchFamily="34" charset="0"/>
              </a:rPr>
              <a:t>ДАВАЙТЕ СДЕЛАЕМ ЭТО</a:t>
            </a:r>
            <a:r>
              <a:rPr lang="en-US" sz="3600" dirty="0" smtClean="0">
                <a:solidFill>
                  <a:schemeClr val="accent2"/>
                </a:solidFill>
                <a:latin typeface="Segoe Script" panose="020B0504020000000003" pitchFamily="34" charset="0"/>
              </a:rPr>
              <a:t>!</a:t>
            </a:r>
            <a:endParaRPr lang="en-US" sz="3600" dirty="0">
              <a:solidFill>
                <a:schemeClr val="accent2"/>
              </a:solidFill>
              <a:latin typeface="Segoe Script" panose="020B0504020000000003" pitchFamily="34" charset="0"/>
            </a:endParaRPr>
          </a:p>
        </p:txBody>
      </p:sp>
      <p:pic>
        <p:nvPicPr>
          <p:cNvPr id="10" name="Content Placeholder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66341" y="1524000"/>
            <a:ext cx="4000500" cy="2667000"/>
          </a:xfrm>
        </p:spPr>
      </p:pic>
    </p:spTree>
    <p:extLst>
      <p:ext uri="{BB962C8B-B14F-4D97-AF65-F5344CB8AC3E}">
        <p14:creationId xmlns:p14="http://schemas.microsoft.com/office/powerpoint/2010/main" val="214464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25</a:t>
            </a:fld>
            <a:endParaRPr lang="en-U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420757" y="609600"/>
            <a:ext cx="8113643" cy="1031051"/>
          </a:xfrm>
          <a:prstGeom prst="rect">
            <a:avLst/>
          </a:prstGeom>
          <a:noFill/>
        </p:spPr>
        <p:txBody>
          <a:bodyPr wrap="square" rtlCol="0">
            <a:spAutoFit/>
          </a:bodyPr>
          <a:lstStyle/>
          <a:p>
            <a:pPr>
              <a:spcBef>
                <a:spcPts val="600"/>
              </a:spcBef>
            </a:pPr>
            <a:endParaRPr lang="en-US" altLang="en-US" sz="2400" b="1" dirty="0">
              <a:latin typeface="Kristen ITC" panose="03050502040202030202" pitchFamily="66" charset="0"/>
            </a:endParaRPr>
          </a:p>
          <a:p>
            <a:pPr algn="ctr">
              <a:spcBef>
                <a:spcPts val="600"/>
              </a:spcBef>
            </a:pPr>
            <a:r>
              <a:rPr lang="ru-RU" sz="3200" b="1" u="sng" dirty="0" smtClean="0">
                <a:solidFill>
                  <a:schemeClr val="accent2"/>
                </a:solidFill>
                <a:latin typeface="Segoe Script" panose="020B0504020000000003" pitchFamily="34" charset="0"/>
              </a:rPr>
              <a:t>СПАСИБО</a:t>
            </a:r>
            <a:r>
              <a:rPr lang="en-US" sz="3200" b="1" u="sng" dirty="0" smtClean="0">
                <a:solidFill>
                  <a:schemeClr val="accent2"/>
                </a:solidFill>
                <a:latin typeface="Segoe Script" panose="020B0504020000000003" pitchFamily="34" charset="0"/>
              </a:rPr>
              <a:t>! </a:t>
            </a:r>
            <a:endParaRPr lang="en-US" sz="3200" b="1" u="sng" dirty="0">
              <a:solidFill>
                <a:schemeClr val="accent2"/>
              </a:solidFill>
              <a:latin typeface="Segoe Script" panose="020B0504020000000003" pitchFamily="34" charset="0"/>
            </a:endParaRPr>
          </a:p>
        </p:txBody>
      </p:sp>
      <p:sp>
        <p:nvSpPr>
          <p:cNvPr id="4" name="TextBox 3"/>
          <p:cNvSpPr txBox="1"/>
          <p:nvPr/>
        </p:nvSpPr>
        <p:spPr>
          <a:xfrm>
            <a:off x="515178" y="2106532"/>
            <a:ext cx="8113643" cy="1323439"/>
          </a:xfrm>
          <a:prstGeom prst="rect">
            <a:avLst/>
          </a:prstGeom>
          <a:noFill/>
        </p:spPr>
        <p:txBody>
          <a:bodyPr wrap="square" rtlCol="0">
            <a:spAutoFit/>
          </a:bodyPr>
          <a:lstStyle/>
          <a:p>
            <a:pPr algn="ctr"/>
            <a:endParaRPr lang="en-US" sz="2400" dirty="0">
              <a:latin typeface="Segoe Script" panose="020B0504020000000003" pitchFamily="34" charset="0"/>
            </a:endParaRPr>
          </a:p>
          <a:p>
            <a:pPr algn="ctr"/>
            <a:r>
              <a:rPr lang="ru-RU" sz="2800" b="1" dirty="0" smtClean="0">
                <a:latin typeface="Segoe Script" panose="020B0504020000000003" pitchFamily="34" charset="0"/>
              </a:rPr>
              <a:t>КА</a:t>
            </a:r>
            <a:r>
              <a:rPr lang="en-US" sz="2800" b="1" dirty="0" smtClean="0">
                <a:latin typeface="Segoe Script" panose="020B0504020000000003" pitchFamily="34" charset="0"/>
              </a:rPr>
              <a:t>K</a:t>
            </a:r>
            <a:r>
              <a:rPr lang="ru-RU" sz="2800" b="1" dirty="0" smtClean="0">
                <a:latin typeface="Segoe Script" panose="020B0504020000000003" pitchFamily="34" charset="0"/>
              </a:rPr>
              <a:t>ИМЫ </a:t>
            </a:r>
            <a:r>
              <a:rPr lang="ru-RU" sz="2800" b="1" dirty="0" smtClean="0">
                <a:latin typeface="Segoe Script" panose="020B0504020000000003" pitchFamily="34" charset="0"/>
              </a:rPr>
              <a:t>ИДЕЯМИ  ИЛИ УСПЕХАМИ ВЫ ХОТИТЕ ПОДЕЛИТЬСЯ</a:t>
            </a:r>
            <a:r>
              <a:rPr lang="en-US" sz="2800" b="1" dirty="0" smtClean="0">
                <a:latin typeface="Segoe Script" panose="020B0504020000000003" pitchFamily="34" charset="0"/>
              </a:rPr>
              <a:t>?</a:t>
            </a:r>
            <a:endParaRPr lang="en-US" sz="2800" b="1" dirty="0">
              <a:latin typeface="Segoe Script" panose="020B0504020000000003" pitchFamily="34" charset="0"/>
            </a:endParaRPr>
          </a:p>
        </p:txBody>
      </p:sp>
    </p:spTree>
    <p:extLst>
      <p:ext uri="{BB962C8B-B14F-4D97-AF65-F5344CB8AC3E}">
        <p14:creationId xmlns:p14="http://schemas.microsoft.com/office/powerpoint/2010/main" val="371350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600" b="1" dirty="0" smtClean="0">
                <a:solidFill>
                  <a:schemeClr val="accent2"/>
                </a:solidFill>
                <a:latin typeface="Segoe Script" panose="020B0504020000000003" pitchFamily="34" charset="0"/>
              </a:rPr>
              <a:t>Думая о дружбе</a:t>
            </a:r>
            <a:endParaRPr lang="en-US" sz="2600" b="1" dirty="0">
              <a:solidFill>
                <a:schemeClr val="accent2"/>
              </a:solidFill>
              <a:latin typeface="Segoe Script" panose="020B0504020000000003" pitchFamily="34" charset="0"/>
            </a:endParaRPr>
          </a:p>
        </p:txBody>
      </p:sp>
      <p:sp>
        <p:nvSpPr>
          <p:cNvPr id="3" name="Content Placeholder 2"/>
          <p:cNvSpPr>
            <a:spLocks noGrp="1"/>
          </p:cNvSpPr>
          <p:nvPr>
            <p:ph idx="1"/>
          </p:nvPr>
        </p:nvSpPr>
        <p:spPr/>
        <p:txBody>
          <a:bodyPr>
            <a:noAutofit/>
          </a:bodyPr>
          <a:lstStyle/>
          <a:p>
            <a:r>
              <a:rPr lang="ru-RU" sz="2200" dirty="0" smtClean="0"/>
              <a:t>Подумайте о хорошем друге</a:t>
            </a:r>
            <a:r>
              <a:rPr lang="en-US" sz="2200" dirty="0" smtClean="0"/>
              <a:t>. </a:t>
            </a:r>
            <a:r>
              <a:rPr lang="ru-RU" sz="2200" dirty="0" smtClean="0"/>
              <a:t>На предложенном листе бумаги напишите</a:t>
            </a:r>
            <a:r>
              <a:rPr lang="en-US" sz="2200" dirty="0" smtClean="0"/>
              <a:t> :</a:t>
            </a:r>
            <a:endParaRPr lang="en-US" sz="2200" dirty="0"/>
          </a:p>
          <a:p>
            <a:pPr>
              <a:buFont typeface="Arial" panose="020B0604020202020204" pitchFamily="34" charset="0"/>
              <a:buChar char="•"/>
            </a:pPr>
            <a:r>
              <a:rPr lang="ru-RU" sz="2200" dirty="0" smtClean="0"/>
              <a:t>Его Имя</a:t>
            </a:r>
            <a:endParaRPr lang="en-US" sz="2200" dirty="0"/>
          </a:p>
          <a:p>
            <a:pPr>
              <a:buFont typeface="Arial" panose="020B0604020202020204" pitchFamily="34" charset="0"/>
              <a:buChar char="•"/>
            </a:pPr>
            <a:endParaRPr lang="en-US" sz="2200" dirty="0"/>
          </a:p>
          <a:p>
            <a:pPr marL="0" indent="0"/>
            <a:r>
              <a:rPr lang="ru-RU" sz="2200" dirty="0" smtClean="0"/>
              <a:t>Потом поделитесть с группой</a:t>
            </a:r>
            <a:r>
              <a:rPr lang="en-US" sz="2200" dirty="0" smtClean="0"/>
              <a:t>:</a:t>
            </a:r>
            <a:endParaRPr lang="en-US" sz="2200" dirty="0"/>
          </a:p>
          <a:p>
            <a:pPr>
              <a:buFont typeface="Arial" panose="020B0604020202020204" pitchFamily="34" charset="0"/>
              <a:buChar char="•"/>
            </a:pPr>
            <a:r>
              <a:rPr lang="ru-RU" sz="2200" dirty="0" smtClean="0"/>
              <a:t>Где вы встретились</a:t>
            </a:r>
            <a:endParaRPr lang="en-US" sz="2200" dirty="0"/>
          </a:p>
          <a:p>
            <a:pPr>
              <a:buFont typeface="Arial" panose="020B0604020202020204" pitchFamily="34" charset="0"/>
              <a:buChar char="•"/>
            </a:pPr>
            <a:r>
              <a:rPr lang="ru-RU" sz="2200" dirty="0" smtClean="0"/>
              <a:t>Сколько вы дружите</a:t>
            </a:r>
          </a:p>
          <a:p>
            <a:pPr>
              <a:buFont typeface="Arial" panose="020B0604020202020204" pitchFamily="34" charset="0"/>
              <a:buChar char="•"/>
            </a:pPr>
            <a:r>
              <a:rPr lang="ru-RU" sz="2200" dirty="0" smtClean="0"/>
              <a:t>Одно качество или характеристика, которая вам нравится в вашем друге</a:t>
            </a:r>
            <a:endParaRPr lang="en-US" sz="22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a:p>
        </p:txBody>
      </p:sp>
    </p:spTree>
    <p:extLst>
      <p:ext uri="{BB962C8B-B14F-4D97-AF65-F5344CB8AC3E}">
        <p14:creationId xmlns:p14="http://schemas.microsoft.com/office/powerpoint/2010/main" val="235376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600" b="1" dirty="0" smtClean="0">
                <a:solidFill>
                  <a:schemeClr val="accent2"/>
                </a:solidFill>
                <a:latin typeface="Segoe Script" panose="020B0504020000000003" pitchFamily="34" charset="0"/>
              </a:rPr>
              <a:t>Кто такой друг</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a:p>
        </p:txBody>
      </p:sp>
      <p:sp>
        <p:nvSpPr>
          <p:cNvPr id="5" name="Rectangle 1"/>
          <p:cNvSpPr>
            <a:spLocks noChangeArrowheads="1"/>
          </p:cNvSpPr>
          <p:nvPr/>
        </p:nvSpPr>
        <p:spPr bwMode="auto">
          <a:xfrm>
            <a:off x="990600" y="1143000"/>
            <a:ext cx="7010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400" b="1" i="1" dirty="0" smtClean="0"/>
              <a:t>Нам нравится в компании друг друга. Мы доверяем, понимаем, уважаем и восхищаемся друг другом. Нам нравится быть вместе. Мы даже ближе, когда на расстоянии. Мы ждем, когда снова встретимся. Мы посвящаем время друг другу</a:t>
            </a:r>
            <a:r>
              <a:rPr lang="en-US" sz="2400" b="1" i="1" dirty="0" smtClean="0"/>
              <a:t>. </a:t>
            </a:r>
            <a:r>
              <a:rPr lang="ru-RU" sz="2400" b="1" i="1" dirty="0" smtClean="0"/>
              <a:t>Мы отдаем друг другу.</a:t>
            </a:r>
            <a:r>
              <a:rPr lang="en-US" sz="2400" b="1" i="1" dirty="0" smtClean="0"/>
              <a:t> </a:t>
            </a:r>
            <a:r>
              <a:rPr lang="ru-RU" sz="2400" b="1" i="1" dirty="0" smtClean="0"/>
              <a:t>Возможно мы не отдаем тем же путем, но то что мы отдаем и получаем – для нас большая ценность. </a:t>
            </a:r>
            <a:endParaRPr lang="en-US" sz="2400" dirty="0"/>
          </a:p>
        </p:txBody>
      </p:sp>
    </p:spTree>
    <p:extLst>
      <p:ext uri="{BB962C8B-B14F-4D97-AF65-F5344CB8AC3E}">
        <p14:creationId xmlns:p14="http://schemas.microsoft.com/office/powerpoint/2010/main" val="1505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610600" cy="548640"/>
          </a:xfrm>
        </p:spPr>
        <p:txBody>
          <a:bodyPr/>
          <a:lstStyle/>
          <a:p>
            <a:r>
              <a:rPr lang="ru-RU" sz="2600" b="1" dirty="0" smtClean="0">
                <a:solidFill>
                  <a:schemeClr val="accent2"/>
                </a:solidFill>
                <a:latin typeface="Segoe Script" panose="020B0504020000000003" pitchFamily="34" charset="0"/>
              </a:rPr>
              <a:t>Давайте включать других в нашу дружбу</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a:p>
        </p:txBody>
      </p:sp>
      <p:sp>
        <p:nvSpPr>
          <p:cNvPr id="5" name="Rectangle 1"/>
          <p:cNvSpPr>
            <a:spLocks noChangeArrowheads="1"/>
          </p:cNvSpPr>
          <p:nvPr/>
        </p:nvSpPr>
        <p:spPr bwMode="auto">
          <a:xfrm>
            <a:off x="935057" y="1295400"/>
            <a:ext cx="701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400" b="1" i="1" dirty="0" smtClean="0"/>
              <a:t>Мы все выигрываем имея таких друзей как и мы</a:t>
            </a:r>
            <a:r>
              <a:rPr lang="en-US" sz="2400" b="1" i="1" dirty="0" smtClean="0"/>
              <a:t>,</a:t>
            </a:r>
            <a:r>
              <a:rPr lang="ru-RU" sz="2400" b="1" i="1" dirty="0" smtClean="0"/>
              <a:t>и друзей которые отличаются от нас</a:t>
            </a:r>
            <a:r>
              <a:rPr lang="en-US" sz="2400" b="1" i="1" dirty="0" smtClean="0"/>
              <a:t>. </a:t>
            </a:r>
            <a:endParaRPr lang="en-US" sz="2400" b="1" i="1" dirty="0"/>
          </a:p>
          <a:p>
            <a:endParaRPr lang="en-US" sz="2400" b="1" i="1" dirty="0"/>
          </a:p>
          <a:p>
            <a:r>
              <a:rPr lang="ru-RU" sz="2400" b="1" i="1" dirty="0" smtClean="0"/>
              <a:t>Мы хотим то же самое разнообразие выбора и опыта для наших детей. </a:t>
            </a:r>
          </a:p>
          <a:p>
            <a:endParaRPr lang="en-US" sz="2400" b="1" i="1" dirty="0"/>
          </a:p>
          <a:p>
            <a:r>
              <a:rPr lang="ru-RU" sz="2400" b="1" i="1" dirty="0" smtClean="0"/>
              <a:t>Дети с инвалидностью получают пользу от дружбы со здоровыми  детьми и которые имеют инвалидность</a:t>
            </a:r>
            <a:r>
              <a:rPr lang="en-US" sz="2400" b="1" i="1" dirty="0" smtClean="0"/>
              <a:t>!</a:t>
            </a:r>
            <a:endParaRPr lang="en-US" sz="2400" dirty="0"/>
          </a:p>
        </p:txBody>
      </p:sp>
    </p:spTree>
    <p:extLst>
      <p:ext uri="{BB962C8B-B14F-4D97-AF65-F5344CB8AC3E}">
        <p14:creationId xmlns:p14="http://schemas.microsoft.com/office/powerpoint/2010/main" val="321185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610600" cy="548640"/>
          </a:xfrm>
        </p:spPr>
        <p:txBody>
          <a:bodyPr/>
          <a:lstStyle/>
          <a:p>
            <a:r>
              <a:rPr lang="ru-RU" sz="2600" b="1" dirty="0" smtClean="0">
                <a:solidFill>
                  <a:schemeClr val="accent2"/>
                </a:solidFill>
                <a:latin typeface="Segoe Script" panose="020B0504020000000003" pitchFamily="34" charset="0"/>
              </a:rPr>
              <a:t>Польза дружбы для</a:t>
            </a:r>
            <a:r>
              <a:rPr lang="en-US" sz="2600" b="1" dirty="0" smtClean="0">
                <a:solidFill>
                  <a:schemeClr val="accent2"/>
                </a:solidFill>
                <a:latin typeface="Segoe Script" panose="020B0504020000000003" pitchFamily="34" charset="0"/>
              </a:rPr>
              <a:t> </a:t>
            </a:r>
            <a:r>
              <a:rPr lang="ru-RU" sz="2600" b="1" u="sng" dirty="0" smtClean="0">
                <a:solidFill>
                  <a:schemeClr val="accent2"/>
                </a:solidFill>
                <a:latin typeface="Segoe Script" panose="020B0504020000000003" pitchFamily="34" charset="0"/>
              </a:rPr>
              <a:t>Каждого</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a:p>
        </p:txBody>
      </p:sp>
      <p:sp>
        <p:nvSpPr>
          <p:cNvPr id="5" name="Rectangle 1"/>
          <p:cNvSpPr>
            <a:spLocks noChangeArrowheads="1"/>
          </p:cNvSpPr>
          <p:nvPr/>
        </p:nvSpPr>
        <p:spPr bwMode="auto">
          <a:xfrm>
            <a:off x="688932" y="1295399"/>
            <a:ext cx="79248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79425">
              <a:spcBef>
                <a:spcPts val="600"/>
              </a:spcBef>
              <a:buFont typeface="Arial" panose="020B0604020202020204" pitchFamily="34" charset="0"/>
              <a:buChar char="•"/>
            </a:pPr>
            <a:r>
              <a:rPr lang="en-US" sz="2400" b="1" dirty="0" smtClean="0"/>
              <a:t> </a:t>
            </a:r>
            <a:r>
              <a:rPr lang="ru-RU" sz="2400" b="1" dirty="0" smtClean="0"/>
              <a:t>Стать СЧАСТЛИВЕЕ</a:t>
            </a:r>
            <a:r>
              <a:rPr lang="en-US" sz="2400" b="1" dirty="0" smtClean="0"/>
              <a:t>!  </a:t>
            </a:r>
            <a:endParaRPr lang="en-US" sz="2400" b="1" dirty="0"/>
          </a:p>
          <a:p>
            <a:pPr marL="479425">
              <a:spcBef>
                <a:spcPts val="600"/>
              </a:spcBef>
              <a:buFont typeface="Arial" panose="020B0604020202020204" pitchFamily="34" charset="0"/>
              <a:buChar char="•"/>
            </a:pPr>
            <a:r>
              <a:rPr lang="en-US" sz="2400" b="1" dirty="0" smtClean="0"/>
              <a:t> </a:t>
            </a:r>
            <a:r>
              <a:rPr lang="ru-RU" sz="2400" b="1" dirty="0" smtClean="0"/>
              <a:t>Стать ЗДОРОВЕЕ</a:t>
            </a:r>
            <a:r>
              <a:rPr lang="en-US" sz="2400" b="1" dirty="0" smtClean="0"/>
              <a:t>!</a:t>
            </a:r>
            <a:endParaRPr lang="en-US" sz="2400" b="1" dirty="0"/>
          </a:p>
          <a:p>
            <a:pPr marL="479425">
              <a:spcBef>
                <a:spcPts val="600"/>
              </a:spcBef>
              <a:buFont typeface="Arial" panose="020B0604020202020204" pitchFamily="34" charset="0"/>
              <a:buChar char="•"/>
            </a:pPr>
            <a:r>
              <a:rPr lang="en-US" sz="2400" b="1" dirty="0" smtClean="0"/>
              <a:t> </a:t>
            </a:r>
            <a:r>
              <a:rPr lang="ru-RU" sz="2400" b="1" dirty="0" smtClean="0"/>
              <a:t>Стать БЕЗОПАСНЕЕ</a:t>
            </a:r>
            <a:r>
              <a:rPr lang="en-US" sz="2400" b="1" dirty="0" smtClean="0"/>
              <a:t>!</a:t>
            </a:r>
            <a:endParaRPr lang="en-US" sz="2400" b="1" dirty="0"/>
          </a:p>
          <a:p>
            <a:pPr marL="479425">
              <a:spcBef>
                <a:spcPts val="600"/>
              </a:spcBef>
              <a:buFont typeface="Arial" panose="020B0604020202020204" pitchFamily="34" charset="0"/>
              <a:buChar char="•"/>
            </a:pPr>
            <a:r>
              <a:rPr lang="en-US" sz="2400" b="1" dirty="0" smtClean="0"/>
              <a:t> </a:t>
            </a:r>
            <a:r>
              <a:rPr lang="ru-RU" sz="2400" b="1" dirty="0" smtClean="0"/>
              <a:t>Сократить одиночество и изоляцию</a:t>
            </a:r>
            <a:r>
              <a:rPr lang="en-US" sz="2400" b="1" dirty="0" smtClean="0"/>
              <a:t>.</a:t>
            </a:r>
            <a:endParaRPr lang="en-US" sz="2400" b="1" dirty="0"/>
          </a:p>
          <a:p>
            <a:pPr marL="479425">
              <a:spcBef>
                <a:spcPts val="600"/>
              </a:spcBef>
              <a:buFont typeface="Arial" panose="020B0604020202020204" pitchFamily="34" charset="0"/>
              <a:buChar char="•"/>
            </a:pPr>
            <a:r>
              <a:rPr lang="en-US" sz="2400" b="1" dirty="0" smtClean="0"/>
              <a:t> </a:t>
            </a:r>
            <a:r>
              <a:rPr lang="ru-RU" sz="2400" b="1" dirty="0" smtClean="0"/>
              <a:t>Обрести самоуверенность</a:t>
            </a:r>
            <a:r>
              <a:rPr lang="en-US" sz="2400" b="1" dirty="0" smtClean="0"/>
              <a:t>.</a:t>
            </a:r>
            <a:endParaRPr lang="en-US" sz="2400" b="1" dirty="0"/>
          </a:p>
          <a:p>
            <a:pPr marL="479425">
              <a:spcBef>
                <a:spcPts val="600"/>
              </a:spcBef>
              <a:buFont typeface="Arial" panose="020B0604020202020204" pitchFamily="34" charset="0"/>
              <a:buChar char="•"/>
            </a:pPr>
            <a:r>
              <a:rPr lang="en-US" sz="2400" b="1" dirty="0" smtClean="0"/>
              <a:t> </a:t>
            </a:r>
            <a:r>
              <a:rPr lang="ru-RU" sz="2400" b="1" dirty="0" smtClean="0"/>
              <a:t>Получить больше перспектив</a:t>
            </a:r>
            <a:r>
              <a:rPr lang="en-US" sz="2400" b="1" dirty="0" smtClean="0"/>
              <a:t>.</a:t>
            </a:r>
            <a:endParaRPr lang="en-US" sz="2400" b="1" dirty="0"/>
          </a:p>
          <a:p>
            <a:pPr marL="479425">
              <a:spcBef>
                <a:spcPts val="600"/>
              </a:spcBef>
              <a:buFont typeface="Arial" panose="020B0604020202020204" pitchFamily="34" charset="0"/>
              <a:buChar char="•"/>
            </a:pPr>
            <a:r>
              <a:rPr lang="en-US" sz="2400" b="1" dirty="0" smtClean="0"/>
              <a:t> </a:t>
            </a:r>
            <a:r>
              <a:rPr lang="ru-RU" sz="2400" b="1" dirty="0" smtClean="0"/>
              <a:t>Быть частью большего круга, который может привести к трудоустройству</a:t>
            </a:r>
            <a:r>
              <a:rPr lang="en-US" sz="2400" b="1" dirty="0" smtClean="0"/>
              <a:t>,</a:t>
            </a:r>
            <a:r>
              <a:rPr lang="ru-RU" sz="2400" b="1" dirty="0" smtClean="0"/>
              <a:t> межличностным отношениям</a:t>
            </a:r>
            <a:r>
              <a:rPr lang="en-US" sz="2400" b="1" dirty="0" smtClean="0"/>
              <a:t>, </a:t>
            </a:r>
            <a:r>
              <a:rPr lang="ru-RU" sz="2400" b="1" dirty="0" smtClean="0"/>
              <a:t>и другим возможностям</a:t>
            </a:r>
            <a:r>
              <a:rPr lang="en-US" sz="2400" b="1" dirty="0" smtClean="0"/>
              <a:t>.</a:t>
            </a:r>
            <a:endParaRPr lang="en-US" sz="2400" b="1" dirty="0"/>
          </a:p>
        </p:txBody>
      </p:sp>
      <p:sp>
        <p:nvSpPr>
          <p:cNvPr id="3" name="TextBox 2">
            <a:extLst>
              <a:ext uri="{FF2B5EF4-FFF2-40B4-BE49-F238E27FC236}">
                <a16:creationId xmlns:a16="http://schemas.microsoft.com/office/drawing/2014/main" xmlns="" id="{F2D98FE7-D403-4893-8F2C-B4E1CC4C68AD}"/>
              </a:ext>
            </a:extLst>
          </p:cNvPr>
          <p:cNvSpPr txBox="1"/>
          <p:nvPr/>
        </p:nvSpPr>
        <p:spPr>
          <a:xfrm>
            <a:off x="838200" y="5355741"/>
            <a:ext cx="7315200"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b="1" dirty="0" smtClean="0">
                <a:latin typeface="Segoe Script" panose="020B0504020000000003" pitchFamily="34" charset="0"/>
              </a:rPr>
              <a:t>“</a:t>
            </a:r>
            <a:r>
              <a:rPr lang="ru-RU" b="1" dirty="0" smtClean="0">
                <a:latin typeface="Segoe Script" panose="020B0504020000000003" pitchFamily="34" charset="0"/>
              </a:rPr>
              <a:t>ХОРОШИЕ ОТНОШЕНИЯ ДЕЛАЮТ НАС СЧАСТЛИВЕЕ И ЗДОРОВЕЕ. ТОЧКА</a:t>
            </a:r>
            <a:r>
              <a:rPr lang="en-US" b="1" dirty="0" smtClean="0">
                <a:latin typeface="Segoe Script" panose="020B0504020000000003" pitchFamily="34" charset="0"/>
              </a:rPr>
              <a:t>” </a:t>
            </a:r>
          </a:p>
          <a:p>
            <a:pPr algn="r"/>
            <a:r>
              <a:rPr lang="en-US" sz="1400" dirty="0" smtClean="0"/>
              <a:t>– </a:t>
            </a:r>
            <a:r>
              <a:rPr lang="ru-RU" sz="1400" dirty="0" smtClean="0"/>
              <a:t>Роберт Велинжер</a:t>
            </a:r>
            <a:r>
              <a:rPr lang="en-US" sz="1400" dirty="0" smtClean="0"/>
              <a:t>, D</a:t>
            </a:r>
            <a:r>
              <a:rPr lang="ru-RU" sz="1400" dirty="0" smtClean="0"/>
              <a:t>иректор Гарвардского института человеческого развития</a:t>
            </a:r>
            <a:endParaRPr lang="en-US" sz="1400" dirty="0"/>
          </a:p>
        </p:txBody>
      </p:sp>
    </p:spTree>
    <p:extLst>
      <p:ext uri="{BB962C8B-B14F-4D97-AF65-F5344CB8AC3E}">
        <p14:creationId xmlns:p14="http://schemas.microsoft.com/office/powerpoint/2010/main" val="22840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610600" cy="548640"/>
          </a:xfrm>
        </p:spPr>
        <p:txBody>
          <a:bodyPr/>
          <a:lstStyle/>
          <a:p>
            <a:r>
              <a:rPr lang="ru-RU" sz="2600" b="1" dirty="0" smtClean="0">
                <a:solidFill>
                  <a:schemeClr val="accent2"/>
                </a:solidFill>
                <a:latin typeface="Segoe Script" panose="020B0504020000000003" pitchFamily="34" charset="0"/>
              </a:rPr>
              <a:t>Польза дружбы для наших</a:t>
            </a:r>
            <a:r>
              <a:rPr lang="en-US" sz="2600" b="1" dirty="0" smtClean="0">
                <a:solidFill>
                  <a:schemeClr val="accent2"/>
                </a:solidFill>
                <a:latin typeface="Segoe Script" panose="020B0504020000000003" pitchFamily="34" charset="0"/>
              </a:rPr>
              <a:t> </a:t>
            </a:r>
            <a:r>
              <a:rPr lang="ru-RU" sz="2600" b="1" u="sng" dirty="0" smtClean="0">
                <a:solidFill>
                  <a:schemeClr val="accent2"/>
                </a:solidFill>
                <a:latin typeface="Segoe Script" panose="020B0504020000000003" pitchFamily="34" charset="0"/>
              </a:rPr>
              <a:t>семей</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sp>
        <p:nvSpPr>
          <p:cNvPr id="5" name="Rectangle 1"/>
          <p:cNvSpPr>
            <a:spLocks noChangeArrowheads="1"/>
          </p:cNvSpPr>
          <p:nvPr/>
        </p:nvSpPr>
        <p:spPr bwMode="auto">
          <a:xfrm>
            <a:off x="688932" y="1295399"/>
            <a:ext cx="79248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22275" indent="-285750">
              <a:spcBef>
                <a:spcPts val="600"/>
              </a:spcBef>
              <a:buFont typeface="Arial" panose="020B0604020202020204" pitchFamily="34" charset="0"/>
              <a:buChar char="•"/>
            </a:pPr>
            <a:r>
              <a:rPr lang="ru-RU" sz="2400" b="1" dirty="0" smtClean="0"/>
              <a:t>Естественная возможность для помощи по уходу</a:t>
            </a:r>
            <a:r>
              <a:rPr lang="en-US" sz="2400" b="1" dirty="0" smtClean="0"/>
              <a:t>.</a:t>
            </a:r>
            <a:endParaRPr lang="en-US" sz="2400" b="1" dirty="0"/>
          </a:p>
          <a:p>
            <a:pPr marL="422275" indent="-285750">
              <a:spcBef>
                <a:spcPts val="600"/>
              </a:spcBef>
              <a:buFont typeface="Arial" panose="020B0604020202020204" pitchFamily="34" charset="0"/>
              <a:buChar char="•"/>
            </a:pPr>
            <a:r>
              <a:rPr lang="ru-RU" sz="2400" b="1" dirty="0" smtClean="0"/>
              <a:t>Возможность взаимодействия каждого члена семьи Инвалидность часто изолирует всю семью</a:t>
            </a:r>
            <a:endParaRPr lang="en-US" sz="2400" b="1" dirty="0"/>
          </a:p>
          <a:p>
            <a:pPr marL="422275" indent="-285750">
              <a:spcBef>
                <a:spcPts val="600"/>
              </a:spcBef>
              <a:buFont typeface="Arial" panose="020B0604020202020204" pitchFamily="34" charset="0"/>
              <a:buChar char="•"/>
            </a:pPr>
            <a:r>
              <a:rPr lang="ru-RU" sz="2400" b="1" dirty="0" smtClean="0"/>
              <a:t>Спокойствие, зная что наш член семьи по настоящему имеет место в обществе</a:t>
            </a:r>
            <a:r>
              <a:rPr lang="en-US" sz="2400" b="1" dirty="0" smtClean="0"/>
              <a:t>.</a:t>
            </a:r>
            <a:endParaRPr lang="en-US" sz="2400" b="1" dirty="0"/>
          </a:p>
          <a:p>
            <a:pPr marL="422275" indent="-285750">
              <a:spcBef>
                <a:spcPts val="600"/>
              </a:spcBef>
              <a:buFont typeface="Arial" panose="020B0604020202020204" pitchFamily="34" charset="0"/>
              <a:buChar char="•"/>
            </a:pPr>
            <a:r>
              <a:rPr lang="ru-RU" sz="2400" b="1" dirty="0" smtClean="0"/>
              <a:t>Естественные возможности для вашего ребенка развить его социальные навыки. </a:t>
            </a:r>
            <a:endParaRPr lang="en-US" sz="2400" b="1" dirty="0"/>
          </a:p>
        </p:txBody>
      </p:sp>
    </p:spTree>
    <p:extLst>
      <p:ext uri="{BB962C8B-B14F-4D97-AF65-F5344CB8AC3E}">
        <p14:creationId xmlns:p14="http://schemas.microsoft.com/office/powerpoint/2010/main" val="39746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8610600" cy="701040"/>
          </a:xfrm>
        </p:spPr>
        <p:txBody>
          <a:bodyPr/>
          <a:lstStyle/>
          <a:p>
            <a:r>
              <a:rPr lang="ru-RU" sz="2600" b="1" dirty="0" smtClean="0">
                <a:solidFill>
                  <a:schemeClr val="accent2"/>
                </a:solidFill>
                <a:latin typeface="Segoe Script" panose="020B0504020000000003" pitchFamily="34" charset="0"/>
              </a:rPr>
              <a:t>Польза дружбы для</a:t>
            </a:r>
            <a:r>
              <a:rPr lang="en-US" sz="2600" b="1" dirty="0" smtClean="0">
                <a:solidFill>
                  <a:schemeClr val="accent2"/>
                </a:solidFill>
                <a:latin typeface="Segoe Script" panose="020B0504020000000003" pitchFamily="34" charset="0"/>
              </a:rPr>
              <a:t> </a:t>
            </a:r>
            <a:r>
              <a:rPr lang="ru-RU" sz="2600" b="1" u="sng" dirty="0" smtClean="0">
                <a:solidFill>
                  <a:schemeClr val="accent2"/>
                </a:solidFill>
                <a:latin typeface="Segoe Script" panose="020B0504020000000003" pitchFamily="34" charset="0"/>
              </a:rPr>
              <a:t>общества</a:t>
            </a:r>
            <a:endParaRPr lang="en-US" sz="2600" b="1" dirty="0">
              <a:solidFill>
                <a:schemeClr val="accent2"/>
              </a:solidFill>
              <a:latin typeface="Segoe Script" panose="020B0504020000000003" pitchFamily="34" charset="0"/>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a:p>
        </p:txBody>
      </p:sp>
      <p:sp>
        <p:nvSpPr>
          <p:cNvPr id="5" name="Rectangle 1"/>
          <p:cNvSpPr>
            <a:spLocks noChangeArrowheads="1"/>
          </p:cNvSpPr>
          <p:nvPr/>
        </p:nvSpPr>
        <p:spPr bwMode="auto">
          <a:xfrm>
            <a:off x="688932" y="1295399"/>
            <a:ext cx="7924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79425">
              <a:spcBef>
                <a:spcPts val="600"/>
              </a:spcBef>
              <a:buFont typeface="Arial" panose="020B0604020202020204" pitchFamily="34" charset="0"/>
              <a:buChar char="•"/>
            </a:pPr>
            <a:r>
              <a:rPr lang="ru-RU" sz="2400" b="1" dirty="0" smtClean="0"/>
              <a:t>Улучшение принятия людей с инвалидностью</a:t>
            </a:r>
            <a:endParaRPr lang="en-US" sz="2400" b="1" dirty="0"/>
          </a:p>
          <a:p>
            <a:pPr marL="479425">
              <a:spcBef>
                <a:spcPts val="600"/>
              </a:spcBef>
              <a:buFont typeface="Arial" panose="020B0604020202020204" pitchFamily="34" charset="0"/>
              <a:buChar char="•"/>
            </a:pPr>
            <a:r>
              <a:rPr lang="ru-RU" sz="2400" b="1" dirty="0" smtClean="0"/>
              <a:t>Создание более позитивного отношения и  возможностей в обществе</a:t>
            </a:r>
            <a:endParaRPr lang="en-US" sz="2400" b="1" dirty="0"/>
          </a:p>
          <a:p>
            <a:pPr marL="479425">
              <a:spcBef>
                <a:spcPts val="600"/>
              </a:spcBef>
              <a:buFont typeface="Arial" panose="020B0604020202020204" pitchFamily="34" charset="0"/>
              <a:buChar char="•"/>
            </a:pPr>
            <a:r>
              <a:rPr lang="ru-RU" sz="2400" b="1" dirty="0" smtClean="0"/>
              <a:t>Обучение  членов общества как дружить с людьми, которые отличаются</a:t>
            </a:r>
            <a:endParaRPr lang="en-US" sz="2400" b="1" dirty="0"/>
          </a:p>
        </p:txBody>
      </p:sp>
    </p:spTree>
    <p:extLst>
      <p:ext uri="{BB962C8B-B14F-4D97-AF65-F5344CB8AC3E}">
        <p14:creationId xmlns:p14="http://schemas.microsoft.com/office/powerpoint/2010/main" val="313516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600" b="1" dirty="0" smtClean="0">
                <a:solidFill>
                  <a:schemeClr val="accent2"/>
                </a:solidFill>
                <a:latin typeface="Segoe Script" panose="020B0504020000000003" pitchFamily="34" charset="0"/>
              </a:rPr>
              <a:t>Какова наша цель</a:t>
            </a:r>
            <a:r>
              <a:rPr lang="en-US" sz="2600" b="1" dirty="0" smtClean="0">
                <a:solidFill>
                  <a:schemeClr val="accent2"/>
                </a:solidFill>
                <a:latin typeface="Segoe Script" panose="020B0504020000000003" pitchFamily="34" charset="0"/>
              </a:rPr>
              <a:t>?</a:t>
            </a:r>
            <a:endParaRPr lang="en-US" sz="2600" b="1" dirty="0">
              <a:solidFill>
                <a:schemeClr val="accent2"/>
              </a:solidFill>
              <a:latin typeface="Segoe Script" panose="020B0504020000000003" pitchFamily="34" charset="0"/>
            </a:endParaRPr>
          </a:p>
        </p:txBody>
      </p:sp>
      <p:sp>
        <p:nvSpPr>
          <p:cNvPr id="3" name="Content Placeholder 2"/>
          <p:cNvSpPr>
            <a:spLocks noGrp="1"/>
          </p:cNvSpPr>
          <p:nvPr>
            <p:ph idx="1"/>
          </p:nvPr>
        </p:nvSpPr>
        <p:spPr/>
        <p:txBody>
          <a:bodyPr>
            <a:normAutofit fontScale="77500" lnSpcReduction="20000"/>
          </a:bodyPr>
          <a:lstStyle/>
          <a:p>
            <a:r>
              <a:rPr lang="ru-RU" sz="2800" dirty="0" smtClean="0"/>
              <a:t>Наша цель помочь нашему члену семьи обзавестись значимой и безвозмездной дружбой с людьми у которых есть инвалидность и у которых ее нет</a:t>
            </a:r>
            <a:r>
              <a:rPr lang="en-US" sz="2800" dirty="0" smtClean="0"/>
              <a:t>. </a:t>
            </a:r>
            <a:endParaRPr lang="en-US" sz="2800" dirty="0"/>
          </a:p>
          <a:p>
            <a:r>
              <a:rPr lang="ru-RU" sz="2800" dirty="0" smtClean="0"/>
              <a:t>Потому что хорошие отношения делают нас счастливее и здоровее независимо от инвалидности</a:t>
            </a:r>
            <a:r>
              <a:rPr lang="en-US" sz="2800" dirty="0" smtClean="0"/>
              <a:t>. </a:t>
            </a:r>
            <a:endParaRPr lang="en-US" sz="2800" dirty="0"/>
          </a:p>
          <a:p>
            <a:r>
              <a:rPr lang="ru-RU" sz="2800" dirty="0" smtClean="0"/>
              <a:t>Люди, которые более социально связаны  со своей семьей, друзьями и обществом живут дольше, счастливее и физически здоровее, чем люди, которые не имеют этих связей</a:t>
            </a:r>
            <a:r>
              <a:rPr lang="en-US" sz="2800" dirty="0" smtClean="0"/>
              <a:t>.</a:t>
            </a:r>
            <a:endParaRPr lang="en-US" sz="2800" dirty="0"/>
          </a:p>
          <a:p>
            <a:r>
              <a:rPr lang="ru-RU" sz="2800" dirty="0" smtClean="0"/>
              <a:t>И мы знаем – это осуществимо</a:t>
            </a:r>
            <a:endParaRPr lang="en-US" sz="2800" dirty="0"/>
          </a:p>
          <a:p>
            <a:endParaRPr lang="en-US" b="0" dirty="0">
              <a:hlinkClick r:id="rId3"/>
            </a:endParaRPr>
          </a:p>
          <a:p>
            <a:r>
              <a:rPr lang="en-US" dirty="0">
                <a:hlinkClick r:id="rId3"/>
              </a:rPr>
              <a:t>https://www.youtube.com/watch?v=g6Yp4MzNQMk</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3281748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2436</TotalTime>
  <Words>1709</Words>
  <Application>Microsoft Office PowerPoint</Application>
  <PresentationFormat>On-screen Show (4:3)</PresentationFormat>
  <Paragraphs>192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Поддерживающая дружба</vt:lpstr>
      <vt:lpstr> “Я бы лучше шел с другом в темноте, чем один во свете.”       – Хелен Келлер </vt:lpstr>
      <vt:lpstr>Думая о дружбе</vt:lpstr>
      <vt:lpstr>Кто такой друг?</vt:lpstr>
      <vt:lpstr>Давайте включать других в нашу дружбу!</vt:lpstr>
      <vt:lpstr>Польза дружбы для Каждого</vt:lpstr>
      <vt:lpstr>Польза дружбы для наших семей</vt:lpstr>
      <vt:lpstr>Польза дружбы для общества</vt:lpstr>
      <vt:lpstr>Какова наша цель?</vt:lpstr>
      <vt:lpstr>Что мешает дружбе?</vt:lpstr>
      <vt:lpstr>“Включение – первый шаг на пути к взаиноотношениям.”      – Mайкл кендрик</vt:lpstr>
      <vt:lpstr>Как завести друзей?  Это процесс!</vt:lpstr>
      <vt:lpstr>10 вещей, которые родители могут сделать, что бы помочь детям подружиться</vt:lpstr>
      <vt:lpstr>1. Создайте пренадлежность</vt:lpstr>
      <vt:lpstr>Планируя пренадлежность </vt:lpstr>
      <vt:lpstr>PowerPoint Presentation</vt:lpstr>
      <vt:lpstr>PowerPoint Presentation</vt:lpstr>
      <vt:lpstr>3-6. ОпРЕДЕЛИТЕ способности и интересы, где и как участвовать:</vt:lpstr>
      <vt:lpstr>PowerPoint Presentation</vt:lpstr>
      <vt:lpstr>PowerPoint Presentation</vt:lpstr>
      <vt:lpstr>8. Подчеркните общие онтересы и таланты</vt:lpstr>
      <vt:lpstr>PowerPoint Presentation</vt:lpstr>
      <vt:lpstr>10. ИСПОЛЬЗУЙТЕ iep, ISP и другие методы</vt:lpstr>
      <vt:lpstr>ДАВАЙТЕ СДЕЛАЕМ ЭТО!</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Friendship</dc:title>
  <dc:creator>Ingrid Flory</dc:creator>
  <cp:lastModifiedBy>Sandra Panchenko</cp:lastModifiedBy>
  <cp:revision>110</cp:revision>
  <cp:lastPrinted>2018-02-28T21:53:13Z</cp:lastPrinted>
  <dcterms:created xsi:type="dcterms:W3CDTF">2016-09-08T16:58:08Z</dcterms:created>
  <dcterms:modified xsi:type="dcterms:W3CDTF">2018-03-05T18:48:51Z</dcterms:modified>
</cp:coreProperties>
</file>