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80" r:id="rId3"/>
    <p:sldId id="284" r:id="rId4"/>
    <p:sldId id="278" r:id="rId5"/>
    <p:sldId id="296" r:id="rId6"/>
    <p:sldId id="297" r:id="rId7"/>
    <p:sldId id="298" r:id="rId8"/>
    <p:sldId id="299" r:id="rId9"/>
    <p:sldId id="287" r:id="rId10"/>
    <p:sldId id="272" r:id="rId11"/>
    <p:sldId id="281" r:id="rId12"/>
    <p:sldId id="291" r:id="rId13"/>
    <p:sldId id="283" r:id="rId14"/>
    <p:sldId id="257" r:id="rId15"/>
    <p:sldId id="290" r:id="rId16"/>
    <p:sldId id="294" r:id="rId17"/>
    <p:sldId id="288" r:id="rId18"/>
    <p:sldId id="289" r:id="rId19"/>
    <p:sldId id="300" r:id="rId20"/>
    <p:sldId id="301" r:id="rId21"/>
    <p:sldId id="258" r:id="rId22"/>
    <p:sldId id="302" r:id="rId23"/>
    <p:sldId id="293" r:id="rId24"/>
    <p:sldId id="305" r:id="rId25"/>
    <p:sldId id="304" r:id="rId26"/>
  </p:sldIdLst>
  <p:sldSz cx="9144000" cy="6858000" type="screen4x3"/>
  <p:notesSz cx="707707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A1B"/>
    <a:srgbClr val="FA7B34"/>
    <a:srgbClr val="DA773A"/>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5" autoAdjust="0"/>
  </p:normalViewPr>
  <p:slideViewPr>
    <p:cSldViewPr>
      <p:cViewPr>
        <p:scale>
          <a:sx n="87" d="100"/>
          <a:sy n="87" d="100"/>
        </p:scale>
        <p:origin x="-664" y="1044"/>
      </p:cViewPr>
      <p:guideLst>
        <p:guide orient="horz" pos="2160"/>
        <p:guide pos="2880"/>
      </p:guideLst>
    </p:cSldViewPr>
  </p:slideViewPr>
  <p:notesTextViewPr>
    <p:cViewPr>
      <p:scale>
        <a:sx n="1" d="1"/>
        <a:sy n="1" d="1"/>
      </p:scale>
      <p:origin x="0" y="0"/>
    </p:cViewPr>
  </p:notesTextViewPr>
  <p:sorterViewPr>
    <p:cViewPr>
      <p:scale>
        <a:sx n="100" d="100"/>
        <a:sy n="100" d="100"/>
      </p:scale>
      <p:origin x="0" y="6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E107A-C16A-47A3-BF27-2DFB340665CA}" type="doc">
      <dgm:prSet loTypeId="urn:microsoft.com/office/officeart/2005/8/layout/hProcess9" loCatId="process" qsTypeId="urn:microsoft.com/office/officeart/2005/8/quickstyle/simple1" qsCatId="simple" csTypeId="urn:microsoft.com/office/officeart/2005/8/colors/accent1_2" csCatId="accent1" phldr="1"/>
      <dgm:spPr/>
    </dgm:pt>
    <dgm:pt modelId="{95F81668-B708-49BF-8EAA-C57FDED195B6}">
      <dgm:prSet phldrT="[Text]" custT="1"/>
      <dgm:spPr/>
      <dgm:t>
        <a:bodyPr/>
        <a:lstStyle/>
        <a:p>
          <a:r>
            <a:rPr lang="es-ES" sz="1400" b="1" u="none" noProof="0" dirty="0" smtClean="0">
              <a:solidFill>
                <a:srgbClr val="FFC000"/>
              </a:solidFill>
            </a:rPr>
            <a:t>Actividad</a:t>
          </a:r>
          <a:r>
            <a:rPr lang="es-ES" sz="1800" b="1" noProof="0" dirty="0" smtClean="0"/>
            <a:t> </a:t>
          </a:r>
        </a:p>
        <a:p>
          <a:r>
            <a:rPr lang="es-ES" sz="1600" b="1" noProof="0" dirty="0" smtClean="0"/>
            <a:t>Juego de fútbol </a:t>
          </a:r>
          <a:r>
            <a:rPr lang="es-ES" sz="1400" b="1" noProof="0" dirty="0" smtClean="0"/>
            <a:t>america</a:t>
          </a:r>
          <a:r>
            <a:rPr lang="es-ES" sz="1400" b="1" dirty="0" smtClean="0"/>
            <a:t>no</a:t>
          </a:r>
          <a:endParaRPr lang="es-ES" sz="1200" b="1" dirty="0"/>
        </a:p>
      </dgm:t>
    </dgm:pt>
    <dgm:pt modelId="{8CC4B08D-4417-4194-8895-6107996D7C2F}" type="parTrans" cxnId="{F9E25B4A-75DC-4B76-8148-54D76917D645}">
      <dgm:prSet/>
      <dgm:spPr/>
      <dgm:t>
        <a:bodyPr/>
        <a:lstStyle/>
        <a:p>
          <a:endParaRPr lang="en-US"/>
        </a:p>
      </dgm:t>
    </dgm:pt>
    <dgm:pt modelId="{11ADBCE5-801C-4619-AB79-260C426EC5DA}" type="sibTrans" cxnId="{F9E25B4A-75DC-4B76-8148-54D76917D645}">
      <dgm:prSet/>
      <dgm:spPr/>
      <dgm:t>
        <a:bodyPr/>
        <a:lstStyle/>
        <a:p>
          <a:endParaRPr lang="en-US"/>
        </a:p>
      </dgm:t>
    </dgm:pt>
    <dgm:pt modelId="{C01A8D67-B7D1-4539-B195-C659F1CD9890}">
      <dgm:prSet phldrT="[Text]" custT="1"/>
      <dgm:spPr/>
      <dgm:t>
        <a:bodyPr/>
        <a:lstStyle/>
        <a:p>
          <a:r>
            <a:rPr lang="es-ES" sz="1400" b="1" u="none" noProof="0" dirty="0" smtClean="0">
              <a:solidFill>
                <a:srgbClr val="FFC000"/>
              </a:solidFill>
            </a:rPr>
            <a:t>Estar Presente</a:t>
          </a:r>
        </a:p>
        <a:p>
          <a:r>
            <a:rPr lang="es-ES" sz="1600" b="1" u="none" noProof="0" dirty="0" smtClean="0"/>
            <a:t>Sentarse con las otras personas</a:t>
          </a:r>
          <a:endParaRPr lang="es-ES" sz="1600" b="1" u="none" noProof="0" dirty="0"/>
        </a:p>
      </dgm:t>
    </dgm:pt>
    <dgm:pt modelId="{CB13D0CE-C228-4DB6-A4A2-665C01B3DAB0}" type="parTrans" cxnId="{D4689E09-17E9-4FFA-BBF7-D71F926B5D31}">
      <dgm:prSet/>
      <dgm:spPr/>
      <dgm:t>
        <a:bodyPr/>
        <a:lstStyle/>
        <a:p>
          <a:endParaRPr lang="en-US"/>
        </a:p>
      </dgm:t>
    </dgm:pt>
    <dgm:pt modelId="{3A8DB457-E1FB-4777-A7E0-1EB106F192A2}" type="sibTrans" cxnId="{D4689E09-17E9-4FFA-BBF7-D71F926B5D31}">
      <dgm:prSet/>
      <dgm:spPr/>
      <dgm:t>
        <a:bodyPr/>
        <a:lstStyle/>
        <a:p>
          <a:endParaRPr lang="en-US"/>
        </a:p>
      </dgm:t>
    </dgm:pt>
    <dgm:pt modelId="{0B37F639-86E8-4B67-BBA3-3197639894E0}">
      <dgm:prSet phldrT="[Text]" custT="1"/>
      <dgm:spPr/>
      <dgm:t>
        <a:bodyPr/>
        <a:lstStyle/>
        <a:p>
          <a:r>
            <a:rPr lang="es-ES" sz="1400" b="1" u="none" noProof="0" dirty="0" smtClean="0">
              <a:solidFill>
                <a:srgbClr val="FFC000"/>
              </a:solidFill>
            </a:rPr>
            <a:t>Hacer Presencia</a:t>
          </a:r>
        </a:p>
        <a:p>
          <a:r>
            <a:rPr lang="es-ES" sz="1600" b="1" u="none" noProof="0" dirty="0" smtClean="0"/>
            <a:t>Animar al equipo junto a los otros</a:t>
          </a:r>
          <a:endParaRPr lang="es-ES" sz="1600" b="1" u="none" noProof="0" dirty="0"/>
        </a:p>
      </dgm:t>
    </dgm:pt>
    <dgm:pt modelId="{78882397-9BBC-418F-8A22-52BC82D046D0}" type="parTrans" cxnId="{B4A2E246-C4DA-4DA0-AB7B-3E07B6E2100F}">
      <dgm:prSet/>
      <dgm:spPr/>
      <dgm:t>
        <a:bodyPr/>
        <a:lstStyle/>
        <a:p>
          <a:endParaRPr lang="en-US"/>
        </a:p>
      </dgm:t>
    </dgm:pt>
    <dgm:pt modelId="{28668CAD-0EA6-4321-A818-8C86CE3071C9}" type="sibTrans" cxnId="{B4A2E246-C4DA-4DA0-AB7B-3E07B6E2100F}">
      <dgm:prSet/>
      <dgm:spPr/>
      <dgm:t>
        <a:bodyPr/>
        <a:lstStyle/>
        <a:p>
          <a:endParaRPr lang="en-US"/>
        </a:p>
      </dgm:t>
    </dgm:pt>
    <dgm:pt modelId="{CE29BDF5-50A3-499D-B5B6-105E773AA50E}">
      <dgm:prSet phldrT="[Text]" custT="1"/>
      <dgm:spPr/>
      <dgm:t>
        <a:bodyPr/>
        <a:lstStyle/>
        <a:p>
          <a:r>
            <a:rPr lang="es-ES" sz="1400" b="1" u="none" noProof="0" dirty="0" smtClean="0">
              <a:solidFill>
                <a:srgbClr val="FFC000"/>
              </a:solidFill>
            </a:rPr>
            <a:t>Participar Activamente</a:t>
          </a:r>
        </a:p>
        <a:p>
          <a:r>
            <a:rPr lang="es-ES" sz="1600" b="1" u="none" noProof="0" dirty="0" smtClean="0"/>
            <a:t>Vestirse con los colores del equipo, hacer comentarios</a:t>
          </a:r>
          <a:endParaRPr lang="es-ES" sz="1600" b="1" u="none" noProof="0" dirty="0"/>
        </a:p>
      </dgm:t>
    </dgm:pt>
    <dgm:pt modelId="{3D5F00DD-8D98-4090-B2F7-C87F2ABFEBF8}" type="parTrans" cxnId="{CE1AC3DB-8480-4CC2-9EF5-B5FD5E45181F}">
      <dgm:prSet/>
      <dgm:spPr/>
      <dgm:t>
        <a:bodyPr/>
        <a:lstStyle/>
        <a:p>
          <a:endParaRPr lang="en-US"/>
        </a:p>
      </dgm:t>
    </dgm:pt>
    <dgm:pt modelId="{07FCE50F-E4A4-44E8-A370-513C0F4BB4E7}" type="sibTrans" cxnId="{CE1AC3DB-8480-4CC2-9EF5-B5FD5E45181F}">
      <dgm:prSet/>
      <dgm:spPr/>
      <dgm:t>
        <a:bodyPr/>
        <a:lstStyle/>
        <a:p>
          <a:endParaRPr lang="en-US"/>
        </a:p>
      </dgm:t>
    </dgm:pt>
    <dgm:pt modelId="{1E03693F-7AB5-4CC9-AFC2-534CFD6A84CC}">
      <dgm:prSet phldrT="[Text]" custT="1"/>
      <dgm:spPr/>
      <dgm:t>
        <a:bodyPr/>
        <a:lstStyle/>
        <a:p>
          <a:r>
            <a:rPr lang="es-ES" sz="1400" b="1" noProof="0" dirty="0" smtClean="0">
              <a:solidFill>
                <a:srgbClr val="FFC000"/>
              </a:solidFill>
            </a:rPr>
            <a:t>Cómo </a:t>
          </a:r>
          <a:r>
            <a:rPr lang="es-ES" sz="1400" b="1" u="none" noProof="0" dirty="0" smtClean="0">
              <a:solidFill>
                <a:srgbClr val="FFC000"/>
              </a:solidFill>
            </a:rPr>
            <a:t>Conectarse</a:t>
          </a:r>
        </a:p>
        <a:p>
          <a:r>
            <a:rPr lang="es-ES" sz="1400" b="1" u="none" noProof="0" dirty="0" smtClean="0"/>
            <a:t>Ir con los otros al juego, o a la fiesta después del juego</a:t>
          </a:r>
          <a:endParaRPr lang="es-ES" sz="1400" b="1" u="none" noProof="0" dirty="0"/>
        </a:p>
      </dgm:t>
    </dgm:pt>
    <dgm:pt modelId="{1E8E2517-64CC-4D99-97A5-DDB3CE00EEF5}" type="parTrans" cxnId="{6582AD4E-EE8E-4C6F-8526-A2D157D07D9C}">
      <dgm:prSet/>
      <dgm:spPr/>
      <dgm:t>
        <a:bodyPr/>
        <a:lstStyle/>
        <a:p>
          <a:endParaRPr lang="en-US"/>
        </a:p>
      </dgm:t>
    </dgm:pt>
    <dgm:pt modelId="{B849063B-790E-4170-AD15-6A9ADDC84C2A}" type="sibTrans" cxnId="{6582AD4E-EE8E-4C6F-8526-A2D157D07D9C}">
      <dgm:prSet/>
      <dgm:spPr/>
      <dgm:t>
        <a:bodyPr/>
        <a:lstStyle/>
        <a:p>
          <a:endParaRPr lang="en-US"/>
        </a:p>
      </dgm:t>
    </dgm:pt>
    <dgm:pt modelId="{3402565B-F6B2-4AC3-A0F8-A86DCBB99092}">
      <dgm:prSet phldrT="[Text]" custT="1"/>
      <dgm:spPr/>
      <dgm:t>
        <a:bodyPr/>
        <a:lstStyle/>
        <a:p>
          <a:r>
            <a:rPr lang="es-ES" sz="1600" b="1" noProof="0" dirty="0" smtClean="0">
              <a:solidFill>
                <a:srgbClr val="FFC000"/>
              </a:solidFill>
            </a:rPr>
            <a:t>Cómo</a:t>
          </a:r>
          <a:r>
            <a:rPr lang="es-ES" sz="1600" b="0" noProof="0" dirty="0" smtClean="0"/>
            <a:t> </a:t>
          </a:r>
          <a:r>
            <a:rPr lang="es-ES" sz="1600" b="1" u="none" noProof="0" dirty="0" smtClean="0">
              <a:solidFill>
                <a:srgbClr val="FFC000"/>
              </a:solidFill>
            </a:rPr>
            <a:t>Contribuir</a:t>
          </a:r>
          <a:endParaRPr lang="es-ES" sz="1800" b="1" u="none" noProof="0" dirty="0" smtClean="0">
            <a:solidFill>
              <a:srgbClr val="FFC000"/>
            </a:solidFill>
          </a:endParaRPr>
        </a:p>
        <a:p>
          <a:r>
            <a:rPr lang="es-ES" sz="1400" b="1" u="none" noProof="0" dirty="0" smtClean="0"/>
            <a:t>Vender  las meriendas en el juego, llevar a los otros al juego en el auto</a:t>
          </a:r>
          <a:endParaRPr lang="es-ES" sz="1400" b="1" u="none" noProof="0" dirty="0"/>
        </a:p>
      </dgm:t>
    </dgm:pt>
    <dgm:pt modelId="{443D27F5-0AF4-4C5C-9B0A-8CAD1E05F5E3}" type="parTrans" cxnId="{6947A559-ED7C-495B-927A-70EB4ABFB2FF}">
      <dgm:prSet/>
      <dgm:spPr/>
      <dgm:t>
        <a:bodyPr/>
        <a:lstStyle/>
        <a:p>
          <a:endParaRPr lang="en-US"/>
        </a:p>
      </dgm:t>
    </dgm:pt>
    <dgm:pt modelId="{DAACB73A-950A-402C-9FF0-8AEB86AD01AA}" type="sibTrans" cxnId="{6947A559-ED7C-495B-927A-70EB4ABFB2FF}">
      <dgm:prSet/>
      <dgm:spPr/>
      <dgm:t>
        <a:bodyPr/>
        <a:lstStyle/>
        <a:p>
          <a:endParaRPr lang="en-US"/>
        </a:p>
      </dgm:t>
    </dgm:pt>
    <dgm:pt modelId="{11918DC1-8D66-4B18-918A-70E0915A3A8D}" type="pres">
      <dgm:prSet presAssocID="{2C5E107A-C16A-47A3-BF27-2DFB340665CA}" presName="CompostProcess" presStyleCnt="0">
        <dgm:presLayoutVars>
          <dgm:dir/>
          <dgm:resizeHandles val="exact"/>
        </dgm:presLayoutVars>
      </dgm:prSet>
      <dgm:spPr/>
    </dgm:pt>
    <dgm:pt modelId="{6FCE4331-76DB-4A3C-89E4-2DBD5EF537EC}" type="pres">
      <dgm:prSet presAssocID="{2C5E107A-C16A-47A3-BF27-2DFB340665CA}" presName="arrow" presStyleLbl="bgShp" presStyleIdx="0" presStyleCnt="1" custLinFactNeighborX="464"/>
      <dgm:spPr/>
    </dgm:pt>
    <dgm:pt modelId="{CE3CC84E-A385-4556-AC98-CCDFD9CFB428}" type="pres">
      <dgm:prSet presAssocID="{2C5E107A-C16A-47A3-BF27-2DFB340665CA}" presName="linearProcess" presStyleCnt="0"/>
      <dgm:spPr/>
    </dgm:pt>
    <dgm:pt modelId="{A452513A-0DEE-4F03-B31C-656EB4B5C2D9}" type="pres">
      <dgm:prSet presAssocID="{95F81668-B708-49BF-8EAA-C57FDED195B6}" presName="textNode" presStyleLbl="node1" presStyleIdx="0" presStyleCnt="6" custScaleX="101295">
        <dgm:presLayoutVars>
          <dgm:bulletEnabled val="1"/>
        </dgm:presLayoutVars>
      </dgm:prSet>
      <dgm:spPr/>
      <dgm:t>
        <a:bodyPr/>
        <a:lstStyle/>
        <a:p>
          <a:endParaRPr lang="en-US"/>
        </a:p>
      </dgm:t>
    </dgm:pt>
    <dgm:pt modelId="{3AF41E62-50BC-4379-B509-3A0C5148A252}" type="pres">
      <dgm:prSet presAssocID="{11ADBCE5-801C-4619-AB79-260C426EC5DA}" presName="sibTrans" presStyleCnt="0"/>
      <dgm:spPr/>
    </dgm:pt>
    <dgm:pt modelId="{2642F9DF-8081-42E0-A593-E06ADF359748}" type="pres">
      <dgm:prSet presAssocID="{C01A8D67-B7D1-4539-B195-C659F1CD9890}" presName="textNode" presStyleLbl="node1" presStyleIdx="1" presStyleCnt="6" custAng="0" custLinFactNeighborX="-62860" custLinFactNeighborY="-926">
        <dgm:presLayoutVars>
          <dgm:bulletEnabled val="1"/>
        </dgm:presLayoutVars>
      </dgm:prSet>
      <dgm:spPr/>
      <dgm:t>
        <a:bodyPr/>
        <a:lstStyle/>
        <a:p>
          <a:endParaRPr lang="en-US"/>
        </a:p>
      </dgm:t>
    </dgm:pt>
    <dgm:pt modelId="{9FC094C7-9518-46C1-80D3-1648E1C85ED1}" type="pres">
      <dgm:prSet presAssocID="{3A8DB457-E1FB-4777-A7E0-1EB106F192A2}" presName="sibTrans" presStyleCnt="0"/>
      <dgm:spPr/>
    </dgm:pt>
    <dgm:pt modelId="{DC52CD6F-5947-4738-881F-17CE0F7DC0AE}" type="pres">
      <dgm:prSet presAssocID="{0B37F639-86E8-4B67-BBA3-3197639894E0}" presName="textNode" presStyleLbl="node1" presStyleIdx="2" presStyleCnt="6" custScaleX="115093" custLinFactX="-2832" custLinFactNeighborX="-100000" custLinFactNeighborY="-926">
        <dgm:presLayoutVars>
          <dgm:bulletEnabled val="1"/>
        </dgm:presLayoutVars>
      </dgm:prSet>
      <dgm:spPr/>
      <dgm:t>
        <a:bodyPr/>
        <a:lstStyle/>
        <a:p>
          <a:endParaRPr lang="en-US"/>
        </a:p>
      </dgm:t>
    </dgm:pt>
    <dgm:pt modelId="{4654C389-D3D2-4AEC-85CB-25DD1E4B2EB2}" type="pres">
      <dgm:prSet presAssocID="{28668CAD-0EA6-4321-A818-8C86CE3071C9}" presName="sibTrans" presStyleCnt="0"/>
      <dgm:spPr/>
    </dgm:pt>
    <dgm:pt modelId="{AB29BE93-976E-4809-8717-52E61EAF750C}" type="pres">
      <dgm:prSet presAssocID="{CE29BDF5-50A3-499D-B5B6-105E773AA50E}" presName="textNode" presStyleLbl="node1" presStyleIdx="3" presStyleCnt="6" custScaleX="154899" custLinFactX="-9422" custLinFactNeighborX="-100000" custLinFactNeighborY="-1389">
        <dgm:presLayoutVars>
          <dgm:bulletEnabled val="1"/>
        </dgm:presLayoutVars>
      </dgm:prSet>
      <dgm:spPr/>
      <dgm:t>
        <a:bodyPr/>
        <a:lstStyle/>
        <a:p>
          <a:endParaRPr lang="en-US"/>
        </a:p>
      </dgm:t>
    </dgm:pt>
    <dgm:pt modelId="{68FA7237-52FD-42E4-8491-241428CE7171}" type="pres">
      <dgm:prSet presAssocID="{07FCE50F-E4A4-44E8-A370-513C0F4BB4E7}" presName="sibTrans" presStyleCnt="0"/>
      <dgm:spPr/>
    </dgm:pt>
    <dgm:pt modelId="{217393A2-3DC8-4066-B493-475D5BDA0101}" type="pres">
      <dgm:prSet presAssocID="{1E03693F-7AB5-4CC9-AFC2-534CFD6A84CC}" presName="textNode" presStyleLbl="node1" presStyleIdx="4" presStyleCnt="6" custScaleX="140028" custLinFactX="-16002" custLinFactNeighborX="-100000" custLinFactNeighborY="-926">
        <dgm:presLayoutVars>
          <dgm:bulletEnabled val="1"/>
        </dgm:presLayoutVars>
      </dgm:prSet>
      <dgm:spPr/>
      <dgm:t>
        <a:bodyPr/>
        <a:lstStyle/>
        <a:p>
          <a:endParaRPr lang="en-US"/>
        </a:p>
      </dgm:t>
    </dgm:pt>
    <dgm:pt modelId="{D776944C-F4EE-4CB3-8A2C-FCB9470E553F}" type="pres">
      <dgm:prSet presAssocID="{B849063B-790E-4170-AD15-6A9ADDC84C2A}" presName="sibTrans" presStyleCnt="0"/>
      <dgm:spPr/>
    </dgm:pt>
    <dgm:pt modelId="{228918DF-C3A0-4F63-869A-2BEA090B1A7E}" type="pres">
      <dgm:prSet presAssocID="{3402565B-F6B2-4AC3-A0F8-A86DCBB99092}" presName="textNode" presStyleLbl="node1" presStyleIdx="5" presStyleCnt="6" custScaleX="156357" custLinFactX="-22946" custLinFactNeighborX="-100000" custLinFactNeighborY="-926">
        <dgm:presLayoutVars>
          <dgm:bulletEnabled val="1"/>
        </dgm:presLayoutVars>
      </dgm:prSet>
      <dgm:spPr/>
      <dgm:t>
        <a:bodyPr/>
        <a:lstStyle/>
        <a:p>
          <a:endParaRPr lang="en-US"/>
        </a:p>
      </dgm:t>
    </dgm:pt>
  </dgm:ptLst>
  <dgm:cxnLst>
    <dgm:cxn modelId="{6582AD4E-EE8E-4C6F-8526-A2D157D07D9C}" srcId="{2C5E107A-C16A-47A3-BF27-2DFB340665CA}" destId="{1E03693F-7AB5-4CC9-AFC2-534CFD6A84CC}" srcOrd="4" destOrd="0" parTransId="{1E8E2517-64CC-4D99-97A5-DDB3CE00EEF5}" sibTransId="{B849063B-790E-4170-AD15-6A9ADDC84C2A}"/>
    <dgm:cxn modelId="{30771985-06C8-4281-A2D6-071DE66E5AF8}" type="presOf" srcId="{CE29BDF5-50A3-499D-B5B6-105E773AA50E}" destId="{AB29BE93-976E-4809-8717-52E61EAF750C}" srcOrd="0" destOrd="0" presId="urn:microsoft.com/office/officeart/2005/8/layout/hProcess9"/>
    <dgm:cxn modelId="{D4689E09-17E9-4FFA-BBF7-D71F926B5D31}" srcId="{2C5E107A-C16A-47A3-BF27-2DFB340665CA}" destId="{C01A8D67-B7D1-4539-B195-C659F1CD9890}" srcOrd="1" destOrd="0" parTransId="{CB13D0CE-C228-4DB6-A4A2-665C01B3DAB0}" sibTransId="{3A8DB457-E1FB-4777-A7E0-1EB106F192A2}"/>
    <dgm:cxn modelId="{CE1AC3DB-8480-4CC2-9EF5-B5FD5E45181F}" srcId="{2C5E107A-C16A-47A3-BF27-2DFB340665CA}" destId="{CE29BDF5-50A3-499D-B5B6-105E773AA50E}" srcOrd="3" destOrd="0" parTransId="{3D5F00DD-8D98-4090-B2F7-C87F2ABFEBF8}" sibTransId="{07FCE50F-E4A4-44E8-A370-513C0F4BB4E7}"/>
    <dgm:cxn modelId="{F9E25B4A-75DC-4B76-8148-54D76917D645}" srcId="{2C5E107A-C16A-47A3-BF27-2DFB340665CA}" destId="{95F81668-B708-49BF-8EAA-C57FDED195B6}" srcOrd="0" destOrd="0" parTransId="{8CC4B08D-4417-4194-8895-6107996D7C2F}" sibTransId="{11ADBCE5-801C-4619-AB79-260C426EC5DA}"/>
    <dgm:cxn modelId="{27E9671B-4383-4108-9AC7-7305AA5E06FD}" type="presOf" srcId="{95F81668-B708-49BF-8EAA-C57FDED195B6}" destId="{A452513A-0DEE-4F03-B31C-656EB4B5C2D9}" srcOrd="0" destOrd="0" presId="urn:microsoft.com/office/officeart/2005/8/layout/hProcess9"/>
    <dgm:cxn modelId="{BA9BEA67-B421-4846-B648-149DFDFD9E85}" type="presOf" srcId="{2C5E107A-C16A-47A3-BF27-2DFB340665CA}" destId="{11918DC1-8D66-4B18-918A-70E0915A3A8D}" srcOrd="0" destOrd="0" presId="urn:microsoft.com/office/officeart/2005/8/layout/hProcess9"/>
    <dgm:cxn modelId="{9AEF095D-1A6B-4AC6-93FA-43DA95E8C5C3}" type="presOf" srcId="{1E03693F-7AB5-4CC9-AFC2-534CFD6A84CC}" destId="{217393A2-3DC8-4066-B493-475D5BDA0101}" srcOrd="0" destOrd="0" presId="urn:microsoft.com/office/officeart/2005/8/layout/hProcess9"/>
    <dgm:cxn modelId="{E001B2DF-AD46-4BDD-9CF6-631149075EE3}" type="presOf" srcId="{3402565B-F6B2-4AC3-A0F8-A86DCBB99092}" destId="{228918DF-C3A0-4F63-869A-2BEA090B1A7E}" srcOrd="0" destOrd="0" presId="urn:microsoft.com/office/officeart/2005/8/layout/hProcess9"/>
    <dgm:cxn modelId="{0F8B4DD0-F52B-4069-8041-7A7794F7EE8E}" type="presOf" srcId="{C01A8D67-B7D1-4539-B195-C659F1CD9890}" destId="{2642F9DF-8081-42E0-A593-E06ADF359748}" srcOrd="0" destOrd="0" presId="urn:microsoft.com/office/officeart/2005/8/layout/hProcess9"/>
    <dgm:cxn modelId="{6947A559-ED7C-495B-927A-70EB4ABFB2FF}" srcId="{2C5E107A-C16A-47A3-BF27-2DFB340665CA}" destId="{3402565B-F6B2-4AC3-A0F8-A86DCBB99092}" srcOrd="5" destOrd="0" parTransId="{443D27F5-0AF4-4C5C-9B0A-8CAD1E05F5E3}" sibTransId="{DAACB73A-950A-402C-9FF0-8AEB86AD01AA}"/>
    <dgm:cxn modelId="{B4A2E246-C4DA-4DA0-AB7B-3E07B6E2100F}" srcId="{2C5E107A-C16A-47A3-BF27-2DFB340665CA}" destId="{0B37F639-86E8-4B67-BBA3-3197639894E0}" srcOrd="2" destOrd="0" parTransId="{78882397-9BBC-418F-8A22-52BC82D046D0}" sibTransId="{28668CAD-0EA6-4321-A818-8C86CE3071C9}"/>
    <dgm:cxn modelId="{1105F0A1-4357-4211-A41F-1E93A620EE5A}" type="presOf" srcId="{0B37F639-86E8-4B67-BBA3-3197639894E0}" destId="{DC52CD6F-5947-4738-881F-17CE0F7DC0AE}" srcOrd="0" destOrd="0" presId="urn:microsoft.com/office/officeart/2005/8/layout/hProcess9"/>
    <dgm:cxn modelId="{5E91772C-3A75-46D2-8C3F-E030FEE0F8F6}" type="presParOf" srcId="{11918DC1-8D66-4B18-918A-70E0915A3A8D}" destId="{6FCE4331-76DB-4A3C-89E4-2DBD5EF537EC}" srcOrd="0" destOrd="0" presId="urn:microsoft.com/office/officeart/2005/8/layout/hProcess9"/>
    <dgm:cxn modelId="{CAAD9895-0F44-4279-87AC-2F2C45B4A047}" type="presParOf" srcId="{11918DC1-8D66-4B18-918A-70E0915A3A8D}" destId="{CE3CC84E-A385-4556-AC98-CCDFD9CFB428}" srcOrd="1" destOrd="0" presId="urn:microsoft.com/office/officeart/2005/8/layout/hProcess9"/>
    <dgm:cxn modelId="{C0D614B4-9639-44AF-A54C-6AF8906850AB}" type="presParOf" srcId="{CE3CC84E-A385-4556-AC98-CCDFD9CFB428}" destId="{A452513A-0DEE-4F03-B31C-656EB4B5C2D9}" srcOrd="0" destOrd="0" presId="urn:microsoft.com/office/officeart/2005/8/layout/hProcess9"/>
    <dgm:cxn modelId="{ED669645-300B-4363-9391-A387749AD78F}" type="presParOf" srcId="{CE3CC84E-A385-4556-AC98-CCDFD9CFB428}" destId="{3AF41E62-50BC-4379-B509-3A0C5148A252}" srcOrd="1" destOrd="0" presId="urn:microsoft.com/office/officeart/2005/8/layout/hProcess9"/>
    <dgm:cxn modelId="{60D4F5C3-3F8F-4AC2-855B-CF6C1A0BAC56}" type="presParOf" srcId="{CE3CC84E-A385-4556-AC98-CCDFD9CFB428}" destId="{2642F9DF-8081-42E0-A593-E06ADF359748}" srcOrd="2" destOrd="0" presId="urn:microsoft.com/office/officeart/2005/8/layout/hProcess9"/>
    <dgm:cxn modelId="{B18488F4-5262-4A63-8EB7-0DB9EA54D282}" type="presParOf" srcId="{CE3CC84E-A385-4556-AC98-CCDFD9CFB428}" destId="{9FC094C7-9518-46C1-80D3-1648E1C85ED1}" srcOrd="3" destOrd="0" presId="urn:microsoft.com/office/officeart/2005/8/layout/hProcess9"/>
    <dgm:cxn modelId="{5D9D0E5E-AC59-4772-A8B0-D4B71625B0B1}" type="presParOf" srcId="{CE3CC84E-A385-4556-AC98-CCDFD9CFB428}" destId="{DC52CD6F-5947-4738-881F-17CE0F7DC0AE}" srcOrd="4" destOrd="0" presId="urn:microsoft.com/office/officeart/2005/8/layout/hProcess9"/>
    <dgm:cxn modelId="{E3E48152-AA0D-494D-844B-E917C76C9C9D}" type="presParOf" srcId="{CE3CC84E-A385-4556-AC98-CCDFD9CFB428}" destId="{4654C389-D3D2-4AEC-85CB-25DD1E4B2EB2}" srcOrd="5" destOrd="0" presId="urn:microsoft.com/office/officeart/2005/8/layout/hProcess9"/>
    <dgm:cxn modelId="{18D02159-AEE7-4316-9D42-3CEE9C629345}" type="presParOf" srcId="{CE3CC84E-A385-4556-AC98-CCDFD9CFB428}" destId="{AB29BE93-976E-4809-8717-52E61EAF750C}" srcOrd="6" destOrd="0" presId="urn:microsoft.com/office/officeart/2005/8/layout/hProcess9"/>
    <dgm:cxn modelId="{32D4F264-39A2-4A64-B976-E93D7C0CCF21}" type="presParOf" srcId="{CE3CC84E-A385-4556-AC98-CCDFD9CFB428}" destId="{68FA7237-52FD-42E4-8491-241428CE7171}" srcOrd="7" destOrd="0" presId="urn:microsoft.com/office/officeart/2005/8/layout/hProcess9"/>
    <dgm:cxn modelId="{78F8A056-1D36-494A-922B-4872725B0D8C}" type="presParOf" srcId="{CE3CC84E-A385-4556-AC98-CCDFD9CFB428}" destId="{217393A2-3DC8-4066-B493-475D5BDA0101}" srcOrd="8" destOrd="0" presId="urn:microsoft.com/office/officeart/2005/8/layout/hProcess9"/>
    <dgm:cxn modelId="{879ABD6D-3854-44AE-BEEF-8F8F34CCC197}" type="presParOf" srcId="{CE3CC84E-A385-4556-AC98-CCDFD9CFB428}" destId="{D776944C-F4EE-4CB3-8A2C-FCB9470E553F}" srcOrd="9" destOrd="0" presId="urn:microsoft.com/office/officeart/2005/8/layout/hProcess9"/>
    <dgm:cxn modelId="{E729F949-7004-4977-B477-0A1F86BCD9A2}" type="presParOf" srcId="{CE3CC84E-A385-4556-AC98-CCDFD9CFB428}" destId="{228918DF-C3A0-4F63-869A-2BEA090B1A7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E4331-76DB-4A3C-89E4-2DBD5EF537EC}">
      <dsp:nvSpPr>
        <dsp:cNvPr id="0" name=""/>
        <dsp:cNvSpPr/>
      </dsp:nvSpPr>
      <dsp:spPr>
        <a:xfrm>
          <a:off x="709832" y="0"/>
          <a:ext cx="7642860"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2513A-0DEE-4F03-B31C-656EB4B5C2D9}">
      <dsp:nvSpPr>
        <dsp:cNvPr id="0" name=""/>
        <dsp:cNvSpPr/>
      </dsp:nvSpPr>
      <dsp:spPr>
        <a:xfrm>
          <a:off x="1056" y="1234440"/>
          <a:ext cx="1070016"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none" kern="1200" noProof="0" dirty="0" smtClean="0">
              <a:solidFill>
                <a:srgbClr val="FFC000"/>
              </a:solidFill>
            </a:rPr>
            <a:t>Actividad</a:t>
          </a:r>
          <a:r>
            <a:rPr lang="es-ES" sz="1800" b="1" kern="1200" noProof="0" dirty="0" smtClean="0"/>
            <a:t> </a:t>
          </a:r>
        </a:p>
        <a:p>
          <a:pPr lvl="0" algn="ctr" defTabSz="622300">
            <a:lnSpc>
              <a:spcPct val="90000"/>
            </a:lnSpc>
            <a:spcBef>
              <a:spcPct val="0"/>
            </a:spcBef>
            <a:spcAft>
              <a:spcPct val="35000"/>
            </a:spcAft>
          </a:pPr>
          <a:r>
            <a:rPr lang="es-ES" sz="1600" b="1" kern="1200" noProof="0" dirty="0" smtClean="0"/>
            <a:t>Juego de fútbol </a:t>
          </a:r>
          <a:r>
            <a:rPr lang="es-ES" sz="1400" b="1" kern="1200" noProof="0" dirty="0" smtClean="0"/>
            <a:t>america</a:t>
          </a:r>
          <a:r>
            <a:rPr lang="es-ES" sz="1400" b="1" kern="1200" dirty="0" smtClean="0"/>
            <a:t>no</a:t>
          </a:r>
          <a:endParaRPr lang="es-ES" sz="1200" b="1" kern="1200" dirty="0"/>
        </a:p>
      </dsp:txBody>
      <dsp:txXfrm>
        <a:off x="53290" y="1286674"/>
        <a:ext cx="965548" cy="1541452"/>
      </dsp:txXfrm>
    </dsp:sp>
    <dsp:sp modelId="{2642F9DF-8081-42E0-A593-E06ADF359748}">
      <dsp:nvSpPr>
        <dsp:cNvPr id="0" name=""/>
        <dsp:cNvSpPr/>
      </dsp:nvSpPr>
      <dsp:spPr>
        <a:xfrm>
          <a:off x="1136460" y="1219198"/>
          <a:ext cx="1056337"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none" kern="1200" noProof="0" dirty="0" smtClean="0">
              <a:solidFill>
                <a:srgbClr val="FFC000"/>
              </a:solidFill>
            </a:rPr>
            <a:t>Estar Presente</a:t>
          </a:r>
        </a:p>
        <a:p>
          <a:pPr lvl="0" algn="ctr" defTabSz="622300">
            <a:lnSpc>
              <a:spcPct val="90000"/>
            </a:lnSpc>
            <a:spcBef>
              <a:spcPct val="0"/>
            </a:spcBef>
            <a:spcAft>
              <a:spcPct val="35000"/>
            </a:spcAft>
          </a:pPr>
          <a:r>
            <a:rPr lang="es-ES" sz="1600" b="1" u="none" kern="1200" noProof="0" dirty="0" smtClean="0"/>
            <a:t>Sentarse con las otras personas</a:t>
          </a:r>
          <a:endParaRPr lang="es-ES" sz="1600" b="1" u="none" kern="1200" noProof="0" dirty="0"/>
        </a:p>
      </dsp:txBody>
      <dsp:txXfrm>
        <a:off x="1188026" y="1270764"/>
        <a:ext cx="953205" cy="1542788"/>
      </dsp:txXfrm>
    </dsp:sp>
    <dsp:sp modelId="{DC52CD6F-5947-4738-881F-17CE0F7DC0AE}">
      <dsp:nvSpPr>
        <dsp:cNvPr id="0" name=""/>
        <dsp:cNvSpPr/>
      </dsp:nvSpPr>
      <dsp:spPr>
        <a:xfrm>
          <a:off x="2273551" y="1219198"/>
          <a:ext cx="1215770"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none" kern="1200" noProof="0" dirty="0" smtClean="0">
              <a:solidFill>
                <a:srgbClr val="FFC000"/>
              </a:solidFill>
            </a:rPr>
            <a:t>Hacer Presencia</a:t>
          </a:r>
        </a:p>
        <a:p>
          <a:pPr lvl="0" algn="ctr" defTabSz="622300">
            <a:lnSpc>
              <a:spcPct val="90000"/>
            </a:lnSpc>
            <a:spcBef>
              <a:spcPct val="0"/>
            </a:spcBef>
            <a:spcAft>
              <a:spcPct val="35000"/>
            </a:spcAft>
          </a:pPr>
          <a:r>
            <a:rPr lang="es-ES" sz="1600" b="1" u="none" kern="1200" noProof="0" dirty="0" smtClean="0"/>
            <a:t>Animar al equipo junto a los otros</a:t>
          </a:r>
          <a:endParaRPr lang="es-ES" sz="1600" b="1" u="none" kern="1200" noProof="0" dirty="0"/>
        </a:p>
      </dsp:txBody>
      <dsp:txXfrm>
        <a:off x="2332900" y="1278547"/>
        <a:ext cx="1097072" cy="1527222"/>
      </dsp:txXfrm>
    </dsp:sp>
    <dsp:sp modelId="{AB29BE93-976E-4809-8717-52E61EAF750C}">
      <dsp:nvSpPr>
        <dsp:cNvPr id="0" name=""/>
        <dsp:cNvSpPr/>
      </dsp:nvSpPr>
      <dsp:spPr>
        <a:xfrm>
          <a:off x="3595765" y="1211578"/>
          <a:ext cx="1636256"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none" kern="1200" noProof="0" dirty="0" smtClean="0">
              <a:solidFill>
                <a:srgbClr val="FFC000"/>
              </a:solidFill>
            </a:rPr>
            <a:t>Participar Activamente</a:t>
          </a:r>
        </a:p>
        <a:p>
          <a:pPr lvl="0" algn="ctr" defTabSz="622300">
            <a:lnSpc>
              <a:spcPct val="90000"/>
            </a:lnSpc>
            <a:spcBef>
              <a:spcPct val="0"/>
            </a:spcBef>
            <a:spcAft>
              <a:spcPct val="35000"/>
            </a:spcAft>
          </a:pPr>
          <a:r>
            <a:rPr lang="es-ES" sz="1600" b="1" u="none" kern="1200" noProof="0" dirty="0" smtClean="0"/>
            <a:t>Vestirse con los colores del equipo, hacer comentarios</a:t>
          </a:r>
          <a:endParaRPr lang="es-ES" sz="1600" b="1" u="none" kern="1200" noProof="0" dirty="0"/>
        </a:p>
      </dsp:txBody>
      <dsp:txXfrm>
        <a:off x="3675640" y="1291453"/>
        <a:ext cx="1476506" cy="1486170"/>
      </dsp:txXfrm>
    </dsp:sp>
    <dsp:sp modelId="{217393A2-3DC8-4066-B493-475D5BDA0101}">
      <dsp:nvSpPr>
        <dsp:cNvPr id="0" name=""/>
        <dsp:cNvSpPr/>
      </dsp:nvSpPr>
      <dsp:spPr>
        <a:xfrm>
          <a:off x="5338570" y="1219198"/>
          <a:ext cx="1479168"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noProof="0" dirty="0" smtClean="0">
              <a:solidFill>
                <a:srgbClr val="FFC000"/>
              </a:solidFill>
            </a:rPr>
            <a:t>Cómo </a:t>
          </a:r>
          <a:r>
            <a:rPr lang="es-ES" sz="1400" b="1" u="none" kern="1200" noProof="0" dirty="0" smtClean="0">
              <a:solidFill>
                <a:srgbClr val="FFC000"/>
              </a:solidFill>
            </a:rPr>
            <a:t>Conectarse</a:t>
          </a:r>
        </a:p>
        <a:p>
          <a:pPr lvl="0" algn="ctr" defTabSz="622300">
            <a:lnSpc>
              <a:spcPct val="90000"/>
            </a:lnSpc>
            <a:spcBef>
              <a:spcPct val="0"/>
            </a:spcBef>
            <a:spcAft>
              <a:spcPct val="35000"/>
            </a:spcAft>
          </a:pPr>
          <a:r>
            <a:rPr lang="es-ES" sz="1400" b="1" u="none" kern="1200" noProof="0" dirty="0" smtClean="0"/>
            <a:t>Ir con los otros al juego, o a la fiesta después del juego</a:t>
          </a:r>
          <a:endParaRPr lang="es-ES" sz="1400" b="1" u="none" kern="1200" noProof="0" dirty="0"/>
        </a:p>
      </dsp:txBody>
      <dsp:txXfrm>
        <a:off x="5410777" y="1291405"/>
        <a:ext cx="1334754" cy="1501506"/>
      </dsp:txXfrm>
    </dsp:sp>
    <dsp:sp modelId="{228918DF-C3A0-4F63-869A-2BEA090B1A7E}">
      <dsp:nvSpPr>
        <dsp:cNvPr id="0" name=""/>
        <dsp:cNvSpPr/>
      </dsp:nvSpPr>
      <dsp:spPr>
        <a:xfrm>
          <a:off x="6920442" y="1219198"/>
          <a:ext cx="1651657"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noProof="0" dirty="0" smtClean="0">
              <a:solidFill>
                <a:srgbClr val="FFC000"/>
              </a:solidFill>
            </a:rPr>
            <a:t>Cómo</a:t>
          </a:r>
          <a:r>
            <a:rPr lang="es-ES" sz="1600" b="0" kern="1200" noProof="0" dirty="0" smtClean="0"/>
            <a:t> </a:t>
          </a:r>
          <a:r>
            <a:rPr lang="es-ES" sz="1600" b="1" u="none" kern="1200" noProof="0" dirty="0" smtClean="0">
              <a:solidFill>
                <a:srgbClr val="FFC000"/>
              </a:solidFill>
            </a:rPr>
            <a:t>Contribuir</a:t>
          </a:r>
          <a:endParaRPr lang="es-ES" sz="1800" b="1" u="none" kern="1200" noProof="0" dirty="0" smtClean="0">
            <a:solidFill>
              <a:srgbClr val="FFC000"/>
            </a:solidFill>
          </a:endParaRPr>
        </a:p>
        <a:p>
          <a:pPr lvl="0" algn="ctr" defTabSz="711200">
            <a:lnSpc>
              <a:spcPct val="90000"/>
            </a:lnSpc>
            <a:spcBef>
              <a:spcPct val="0"/>
            </a:spcBef>
            <a:spcAft>
              <a:spcPct val="35000"/>
            </a:spcAft>
          </a:pPr>
          <a:r>
            <a:rPr lang="es-ES" sz="1400" b="1" u="none" kern="1200" noProof="0" dirty="0" smtClean="0"/>
            <a:t>Vender  las meriendas en el juego, llevar a los otros al juego en el auto</a:t>
          </a:r>
          <a:endParaRPr lang="es-ES" sz="1400" b="1" u="none" kern="1200" noProof="0" dirty="0"/>
        </a:p>
      </dsp:txBody>
      <dsp:txXfrm>
        <a:off x="7000789" y="1299545"/>
        <a:ext cx="1490963" cy="14852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840" cy="468627"/>
          </a:xfrm>
          <a:prstGeom prst="rect">
            <a:avLst/>
          </a:prstGeom>
        </p:spPr>
        <p:txBody>
          <a:bodyPr vert="horz" lIns="92106" tIns="46053" rIns="92106" bIns="46053" rtlCol="0"/>
          <a:lstStyle>
            <a:lvl1pPr algn="l">
              <a:defRPr sz="1200"/>
            </a:lvl1pPr>
          </a:lstStyle>
          <a:p>
            <a:endParaRPr lang="en-US"/>
          </a:p>
        </p:txBody>
      </p:sp>
      <p:sp>
        <p:nvSpPr>
          <p:cNvPr id="3" name="Date Placeholder 2"/>
          <p:cNvSpPr>
            <a:spLocks noGrp="1"/>
          </p:cNvSpPr>
          <p:nvPr>
            <p:ph type="dt" sz="quarter" idx="1"/>
          </p:nvPr>
        </p:nvSpPr>
        <p:spPr>
          <a:xfrm>
            <a:off x="4008637" y="0"/>
            <a:ext cx="3066840" cy="468627"/>
          </a:xfrm>
          <a:prstGeom prst="rect">
            <a:avLst/>
          </a:prstGeom>
        </p:spPr>
        <p:txBody>
          <a:bodyPr vert="horz" lIns="92106" tIns="46053" rIns="92106" bIns="46053" rtlCol="0"/>
          <a:lstStyle>
            <a:lvl1pPr algn="r">
              <a:defRPr sz="1200"/>
            </a:lvl1pPr>
          </a:lstStyle>
          <a:p>
            <a:fld id="{AB2344B7-A0EB-45AB-A6CF-A5C47BA967E6}" type="datetimeFigureOut">
              <a:rPr lang="en-US" smtClean="0"/>
              <a:t>3/6/2018</a:t>
            </a:fld>
            <a:endParaRPr lang="en-US"/>
          </a:p>
        </p:txBody>
      </p:sp>
      <p:sp>
        <p:nvSpPr>
          <p:cNvPr id="4" name="Footer Placeholder 3"/>
          <p:cNvSpPr>
            <a:spLocks noGrp="1"/>
          </p:cNvSpPr>
          <p:nvPr>
            <p:ph type="ftr" sz="quarter" idx="2"/>
          </p:nvPr>
        </p:nvSpPr>
        <p:spPr>
          <a:xfrm>
            <a:off x="0" y="8911900"/>
            <a:ext cx="3066840" cy="468627"/>
          </a:xfrm>
          <a:prstGeom prst="rect">
            <a:avLst/>
          </a:prstGeom>
        </p:spPr>
        <p:txBody>
          <a:bodyPr vert="horz" lIns="92106" tIns="46053" rIns="92106" bIns="46053" rtlCol="0" anchor="b"/>
          <a:lstStyle>
            <a:lvl1pPr algn="l">
              <a:defRPr sz="1200"/>
            </a:lvl1pPr>
          </a:lstStyle>
          <a:p>
            <a:endParaRPr lang="en-US"/>
          </a:p>
        </p:txBody>
      </p:sp>
      <p:sp>
        <p:nvSpPr>
          <p:cNvPr id="5" name="Slide Number Placeholder 4"/>
          <p:cNvSpPr>
            <a:spLocks noGrp="1"/>
          </p:cNvSpPr>
          <p:nvPr>
            <p:ph type="sldNum" sz="quarter" idx="3"/>
          </p:nvPr>
        </p:nvSpPr>
        <p:spPr>
          <a:xfrm>
            <a:off x="4008637" y="8911900"/>
            <a:ext cx="3066840" cy="468627"/>
          </a:xfrm>
          <a:prstGeom prst="rect">
            <a:avLst/>
          </a:prstGeom>
        </p:spPr>
        <p:txBody>
          <a:bodyPr vert="horz" lIns="92106" tIns="46053" rIns="92106" bIns="46053" rtlCol="0" anchor="b"/>
          <a:lstStyle>
            <a:lvl1pPr algn="r">
              <a:defRPr sz="1200"/>
            </a:lvl1pPr>
          </a:lstStyle>
          <a:p>
            <a:fld id="{56914F6B-7217-4826-A77E-65342F42A1E5}" type="slidenum">
              <a:rPr lang="en-US" smtClean="0"/>
              <a:t>‹#›</a:t>
            </a:fld>
            <a:endParaRPr lang="en-US"/>
          </a:p>
        </p:txBody>
      </p:sp>
    </p:spTree>
    <p:extLst>
      <p:ext uri="{BB962C8B-B14F-4D97-AF65-F5344CB8AC3E}">
        <p14:creationId xmlns:p14="http://schemas.microsoft.com/office/powerpoint/2010/main" val="2139747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06"/>
          </a:xfrm>
          <a:prstGeom prst="rect">
            <a:avLst/>
          </a:prstGeom>
        </p:spPr>
        <p:txBody>
          <a:bodyPr vert="horz" lIns="94040" tIns="47020" rIns="94040" bIns="47020" rtlCol="0"/>
          <a:lstStyle>
            <a:lvl1pPr algn="l">
              <a:defRPr sz="1200"/>
            </a:lvl1pPr>
          </a:lstStyle>
          <a:p>
            <a:endParaRPr lang="en-US"/>
          </a:p>
        </p:txBody>
      </p:sp>
      <p:sp>
        <p:nvSpPr>
          <p:cNvPr id="3" name="Date Placeholder 2"/>
          <p:cNvSpPr>
            <a:spLocks noGrp="1"/>
          </p:cNvSpPr>
          <p:nvPr>
            <p:ph type="dt" idx="1"/>
          </p:nvPr>
        </p:nvSpPr>
        <p:spPr>
          <a:xfrm>
            <a:off x="4008705" y="0"/>
            <a:ext cx="3066733" cy="469106"/>
          </a:xfrm>
          <a:prstGeom prst="rect">
            <a:avLst/>
          </a:prstGeom>
        </p:spPr>
        <p:txBody>
          <a:bodyPr vert="horz" lIns="94040" tIns="47020" rIns="94040" bIns="47020" rtlCol="0"/>
          <a:lstStyle>
            <a:lvl1pPr algn="r">
              <a:defRPr sz="1200"/>
            </a:lvl1pPr>
          </a:lstStyle>
          <a:p>
            <a:fld id="{2053D4B9-8F69-4CA7-BAFB-DC6544F63045}" type="datetimeFigureOut">
              <a:rPr lang="en-US" smtClean="0"/>
              <a:t>3/6/2018</a:t>
            </a:fld>
            <a:endParaRPr lang="en-US"/>
          </a:p>
        </p:txBody>
      </p:sp>
      <p:sp>
        <p:nvSpPr>
          <p:cNvPr id="4" name="Slide Image Placeholder 3"/>
          <p:cNvSpPr>
            <a:spLocks noGrp="1" noRot="1" noChangeAspect="1"/>
          </p:cNvSpPr>
          <p:nvPr>
            <p:ph type="sldImg" idx="2"/>
          </p:nvPr>
        </p:nvSpPr>
        <p:spPr>
          <a:xfrm>
            <a:off x="1193800" y="703263"/>
            <a:ext cx="4689475" cy="3517900"/>
          </a:xfrm>
          <a:prstGeom prst="rect">
            <a:avLst/>
          </a:prstGeom>
          <a:noFill/>
          <a:ln w="12700">
            <a:solidFill>
              <a:prstClr val="black"/>
            </a:solidFill>
          </a:ln>
        </p:spPr>
        <p:txBody>
          <a:bodyPr vert="horz" lIns="94040" tIns="47020" rIns="94040" bIns="47020" rtlCol="0" anchor="ctr"/>
          <a:lstStyle/>
          <a:p>
            <a:endParaRPr lang="en-US"/>
          </a:p>
        </p:txBody>
      </p:sp>
      <p:sp>
        <p:nvSpPr>
          <p:cNvPr id="5" name="Notes Placeholder 4"/>
          <p:cNvSpPr>
            <a:spLocks noGrp="1"/>
          </p:cNvSpPr>
          <p:nvPr>
            <p:ph type="body" sz="quarter" idx="3"/>
          </p:nvPr>
        </p:nvSpPr>
        <p:spPr>
          <a:xfrm>
            <a:off x="707708" y="4456510"/>
            <a:ext cx="5661660" cy="4221956"/>
          </a:xfrm>
          <a:prstGeom prst="rect">
            <a:avLst/>
          </a:prstGeom>
        </p:spPr>
        <p:txBody>
          <a:bodyPr vert="horz" lIns="94040" tIns="47020" rIns="94040" bIns="470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1391"/>
            <a:ext cx="3066733" cy="469106"/>
          </a:xfrm>
          <a:prstGeom prst="rect">
            <a:avLst/>
          </a:prstGeom>
        </p:spPr>
        <p:txBody>
          <a:bodyPr vert="horz" lIns="94040" tIns="47020" rIns="94040" bIns="470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1391"/>
            <a:ext cx="3066733" cy="469106"/>
          </a:xfrm>
          <a:prstGeom prst="rect">
            <a:avLst/>
          </a:prstGeom>
        </p:spPr>
        <p:txBody>
          <a:bodyPr vert="horz" lIns="94040" tIns="47020" rIns="94040" bIns="47020" rtlCol="0" anchor="b"/>
          <a:lstStyle>
            <a:lvl1pPr algn="r">
              <a:defRPr sz="1200"/>
            </a:lvl1pPr>
          </a:lstStyle>
          <a:p>
            <a:fld id="{658C3C68-110E-4028-A4B1-B0FB787A9E33}" type="slidenum">
              <a:rPr lang="en-US" smtClean="0"/>
              <a:t>‹#›</a:t>
            </a:fld>
            <a:endParaRPr lang="en-US"/>
          </a:p>
        </p:txBody>
      </p:sp>
    </p:spTree>
    <p:extLst>
      <p:ext uri="{BB962C8B-B14F-4D97-AF65-F5344CB8AC3E}">
        <p14:creationId xmlns:p14="http://schemas.microsoft.com/office/powerpoint/2010/main" val="274449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1</a:t>
            </a:fld>
            <a:endParaRPr lang="en-US"/>
          </a:p>
        </p:txBody>
      </p:sp>
    </p:spTree>
    <p:extLst>
      <p:ext uri="{BB962C8B-B14F-4D97-AF65-F5344CB8AC3E}">
        <p14:creationId xmlns:p14="http://schemas.microsoft.com/office/powerpoint/2010/main" val="235796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10</a:t>
            </a:fld>
            <a:endParaRPr lang="en-US"/>
          </a:p>
        </p:txBody>
      </p:sp>
    </p:spTree>
    <p:extLst>
      <p:ext uri="{BB962C8B-B14F-4D97-AF65-F5344CB8AC3E}">
        <p14:creationId xmlns:p14="http://schemas.microsoft.com/office/powerpoint/2010/main" val="57732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11</a:t>
            </a:fld>
            <a:endParaRPr lang="en-US"/>
          </a:p>
        </p:txBody>
      </p:sp>
    </p:spTree>
    <p:extLst>
      <p:ext uri="{BB962C8B-B14F-4D97-AF65-F5344CB8AC3E}">
        <p14:creationId xmlns:p14="http://schemas.microsoft.com/office/powerpoint/2010/main" val="10921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just getting to an activity is an accomplishment, but that is where this all starts. As we know, being present in the classroom or in the community is very different from participating. With participation comes opportunities to connect with others. Then, w</a:t>
            </a:r>
            <a:r>
              <a:rPr lang="en-US" dirty="0"/>
              <a:t>hen your child is</a:t>
            </a:r>
            <a:r>
              <a:rPr lang="en-US" baseline="0" dirty="0"/>
              <a:t> seen as contributing, that’s when things become truly reciprocal and friendships flourish!</a:t>
            </a:r>
          </a:p>
          <a:p>
            <a:endParaRPr lang="en-US" baseline="0" dirty="0"/>
          </a:p>
          <a:p>
            <a:r>
              <a:rPr lang="en-US" baseline="0" dirty="0"/>
              <a:t>Remember that different people participate and contribute in different ways! </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12</a:t>
            </a:fld>
            <a:endParaRPr lang="en-US"/>
          </a:p>
        </p:txBody>
      </p:sp>
    </p:spTree>
    <p:extLst>
      <p:ext uri="{BB962C8B-B14F-4D97-AF65-F5344CB8AC3E}">
        <p14:creationId xmlns:p14="http://schemas.microsoft.com/office/powerpoint/2010/main" val="93169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13</a:t>
            </a:fld>
            <a:endParaRPr lang="en-US"/>
          </a:p>
        </p:txBody>
      </p:sp>
    </p:spTree>
    <p:extLst>
      <p:ext uri="{BB962C8B-B14F-4D97-AF65-F5344CB8AC3E}">
        <p14:creationId xmlns:p14="http://schemas.microsoft.com/office/powerpoint/2010/main" val="60209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058">
              <a:defRPr/>
            </a:pPr>
            <a:r>
              <a:rPr lang="en-US" dirty="0"/>
              <a:t>Sometimes it’s the little things that indicate membership, like going to lockers at the same time as other kids, starting and ending their day in the same “homeroom”. </a:t>
            </a:r>
          </a:p>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14</a:t>
            </a:fld>
            <a:endParaRPr lang="en-US"/>
          </a:p>
        </p:txBody>
      </p:sp>
    </p:spTree>
    <p:extLst>
      <p:ext uri="{BB962C8B-B14F-4D97-AF65-F5344CB8AC3E}">
        <p14:creationId xmlns:p14="http://schemas.microsoft.com/office/powerpoint/2010/main" val="195027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15</a:t>
            </a:fld>
            <a:endParaRPr lang="en-US"/>
          </a:p>
        </p:txBody>
      </p:sp>
    </p:spTree>
    <p:extLst>
      <p:ext uri="{BB962C8B-B14F-4D97-AF65-F5344CB8AC3E}">
        <p14:creationId xmlns:p14="http://schemas.microsoft.com/office/powerpoint/2010/main" val="407025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16</a:t>
            </a:fld>
            <a:endParaRPr lang="en-US"/>
          </a:p>
        </p:txBody>
      </p:sp>
    </p:spTree>
    <p:extLst>
      <p:ext uri="{BB962C8B-B14F-4D97-AF65-F5344CB8AC3E}">
        <p14:creationId xmlns:p14="http://schemas.microsoft.com/office/powerpoint/2010/main" val="428157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17</a:t>
            </a:fld>
            <a:endParaRPr lang="en-US"/>
          </a:p>
        </p:txBody>
      </p:sp>
    </p:spTree>
    <p:extLst>
      <p:ext uri="{BB962C8B-B14F-4D97-AF65-F5344CB8AC3E}">
        <p14:creationId xmlns:p14="http://schemas.microsoft.com/office/powerpoint/2010/main" val="24177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18</a:t>
            </a:fld>
            <a:endParaRPr lang="en-US"/>
          </a:p>
        </p:txBody>
      </p:sp>
    </p:spTree>
    <p:extLst>
      <p:ext uri="{BB962C8B-B14F-4D97-AF65-F5344CB8AC3E}">
        <p14:creationId xmlns:p14="http://schemas.microsoft.com/office/powerpoint/2010/main" val="1601519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19</a:t>
            </a:fld>
            <a:endParaRPr lang="en-US"/>
          </a:p>
        </p:txBody>
      </p:sp>
    </p:spTree>
    <p:extLst>
      <p:ext uri="{BB962C8B-B14F-4D97-AF65-F5344CB8AC3E}">
        <p14:creationId xmlns:p14="http://schemas.microsoft.com/office/powerpoint/2010/main" val="72749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a:t>
            </a:fld>
            <a:endParaRPr lang="en-US"/>
          </a:p>
        </p:txBody>
      </p:sp>
    </p:spTree>
    <p:extLst>
      <p:ext uri="{BB962C8B-B14F-4D97-AF65-F5344CB8AC3E}">
        <p14:creationId xmlns:p14="http://schemas.microsoft.com/office/powerpoint/2010/main" val="213459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next slide</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20</a:t>
            </a:fld>
            <a:endParaRPr lang="en-US"/>
          </a:p>
        </p:txBody>
      </p:sp>
    </p:spTree>
    <p:extLst>
      <p:ext uri="{BB962C8B-B14F-4D97-AF65-F5344CB8AC3E}">
        <p14:creationId xmlns:p14="http://schemas.microsoft.com/office/powerpoint/2010/main" val="3310742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21</a:t>
            </a:fld>
            <a:endParaRPr lang="en-US"/>
          </a:p>
        </p:txBody>
      </p:sp>
    </p:spTree>
    <p:extLst>
      <p:ext uri="{BB962C8B-B14F-4D97-AF65-F5344CB8AC3E}">
        <p14:creationId xmlns:p14="http://schemas.microsoft.com/office/powerpoint/2010/main" val="990068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22</a:t>
            </a:fld>
            <a:endParaRPr lang="en-US"/>
          </a:p>
        </p:txBody>
      </p:sp>
    </p:spTree>
    <p:extLst>
      <p:ext uri="{BB962C8B-B14F-4D97-AF65-F5344CB8AC3E}">
        <p14:creationId xmlns:p14="http://schemas.microsoft.com/office/powerpoint/2010/main" val="293912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23</a:t>
            </a:fld>
            <a:endParaRPr lang="en-US"/>
          </a:p>
        </p:txBody>
      </p:sp>
    </p:spTree>
    <p:extLst>
      <p:ext uri="{BB962C8B-B14F-4D97-AF65-F5344CB8AC3E}">
        <p14:creationId xmlns:p14="http://schemas.microsoft.com/office/powerpoint/2010/main" val="3255972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24</a:t>
            </a:fld>
            <a:endParaRPr lang="en-US"/>
          </a:p>
        </p:txBody>
      </p:sp>
    </p:spTree>
    <p:extLst>
      <p:ext uri="{BB962C8B-B14F-4D97-AF65-F5344CB8AC3E}">
        <p14:creationId xmlns:p14="http://schemas.microsoft.com/office/powerpoint/2010/main" val="73964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25</a:t>
            </a:fld>
            <a:endParaRPr lang="en-US"/>
          </a:p>
        </p:txBody>
      </p:sp>
    </p:spTree>
    <p:extLst>
      <p:ext uri="{BB962C8B-B14F-4D97-AF65-F5344CB8AC3E}">
        <p14:creationId xmlns:p14="http://schemas.microsoft.com/office/powerpoint/2010/main" val="50476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3</a:t>
            </a:fld>
            <a:endParaRPr lang="en-US" dirty="0"/>
          </a:p>
        </p:txBody>
      </p:sp>
    </p:spTree>
    <p:extLst>
      <p:ext uri="{BB962C8B-B14F-4D97-AF65-F5344CB8AC3E}">
        <p14:creationId xmlns:p14="http://schemas.microsoft.com/office/powerpoint/2010/main" val="104296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true friendship is freely</a:t>
            </a:r>
            <a:r>
              <a:rPr lang="en-US" baseline="0" dirty="0"/>
              <a:t> given, not a paid staff. </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4</a:t>
            </a:fld>
            <a:endParaRPr lang="en-US" dirty="0"/>
          </a:p>
        </p:txBody>
      </p:sp>
    </p:spTree>
    <p:extLst>
      <p:ext uri="{BB962C8B-B14F-4D97-AF65-F5344CB8AC3E}">
        <p14:creationId xmlns:p14="http://schemas.microsoft.com/office/powerpoint/2010/main" val="403430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Explaining</a:t>
            </a:r>
            <a:r>
              <a:rPr lang="en-US" baseline="0" dirty="0"/>
              <a:t> our philosophy, which is supported by research and personal experience. </a:t>
            </a:r>
            <a:r>
              <a:rPr lang="en-US" dirty="0"/>
              <a:t>Note that a true friendship is freely</a:t>
            </a:r>
            <a:r>
              <a:rPr lang="en-US" baseline="0" dirty="0"/>
              <a:t> given, not a paid staff. </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5</a:t>
            </a:fld>
            <a:endParaRPr lang="en-US" dirty="0"/>
          </a:p>
        </p:txBody>
      </p:sp>
    </p:spTree>
    <p:extLst>
      <p:ext uri="{BB962C8B-B14F-4D97-AF65-F5344CB8AC3E}">
        <p14:creationId xmlns:p14="http://schemas.microsoft.com/office/powerpoint/2010/main" val="403430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didn’t value friendships, you wouldn’t be here tonight.</a:t>
            </a:r>
            <a:r>
              <a:rPr lang="en-US" baseline="0" dirty="0"/>
              <a:t> So we are just going to take a few minutes to reinforce why this is so important, because you may need to remind others when you return home.</a:t>
            </a:r>
          </a:p>
          <a:p>
            <a:endParaRPr lang="en-US" baseline="0" dirty="0"/>
          </a:p>
          <a:p>
            <a:pPr defTabSz="921058">
              <a:defRPr/>
            </a:pPr>
            <a:r>
              <a:rPr lang="en-US" dirty="0"/>
              <a:t>* Based</a:t>
            </a:r>
            <a:r>
              <a:rPr lang="en-US" baseline="0" dirty="0"/>
              <a:t> on the Harvard Study of Adult Development, which may be the longest study of adult life ever done, and has tracked the lives of 724 men for 75 years. The clearest message from the study according to Director Robert </a:t>
            </a:r>
            <a:r>
              <a:rPr lang="en-US" baseline="0" dirty="0" err="1"/>
              <a:t>Walinger</a:t>
            </a:r>
            <a:r>
              <a:rPr lang="en-US" baseline="0" dirty="0"/>
              <a:t> is that “good relationships keep us happier and healthier. Period.”</a:t>
            </a:r>
            <a:endParaRPr lang="en-US" dirty="0"/>
          </a:p>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6</a:t>
            </a:fld>
            <a:endParaRPr lang="en-US"/>
          </a:p>
        </p:txBody>
      </p:sp>
    </p:spTree>
    <p:extLst>
      <p:ext uri="{BB962C8B-B14F-4D97-AF65-F5344CB8AC3E}">
        <p14:creationId xmlns:p14="http://schemas.microsoft.com/office/powerpoint/2010/main" val="403430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take a good deal of time and</a:t>
            </a:r>
            <a:r>
              <a:rPr lang="en-US" baseline="0" dirty="0"/>
              <a:t> energy for us to support our kids in making friends, but it is worth it in the end! Keep the goal in mind so you don’t give up!</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7</a:t>
            </a:fld>
            <a:endParaRPr lang="en-US"/>
          </a:p>
        </p:txBody>
      </p:sp>
    </p:spTree>
    <p:extLst>
      <p:ext uri="{BB962C8B-B14F-4D97-AF65-F5344CB8AC3E}">
        <p14:creationId xmlns:p14="http://schemas.microsoft.com/office/powerpoint/2010/main" val="403430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as parents are in the position of constantly teaching</a:t>
            </a:r>
            <a:r>
              <a:rPr lang="en-US" baseline="0" dirty="0"/>
              <a:t> the greater community about how to interact with our kids, and why it is so worthwhile to do so. It is exhausting, but in so doing, we are making the change we want to see in the world – one that will support our kids and others like them in the long-term, even after we are gone. </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8</a:t>
            </a:fld>
            <a:endParaRPr lang="en-US"/>
          </a:p>
        </p:txBody>
      </p:sp>
    </p:spTree>
    <p:extLst>
      <p:ext uri="{BB962C8B-B14F-4D97-AF65-F5344CB8AC3E}">
        <p14:creationId xmlns:p14="http://schemas.microsoft.com/office/powerpoint/2010/main" val="403430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9</a:t>
            </a:fld>
            <a:endParaRPr lang="en-US"/>
          </a:p>
        </p:txBody>
      </p:sp>
    </p:spTree>
    <p:extLst>
      <p:ext uri="{BB962C8B-B14F-4D97-AF65-F5344CB8AC3E}">
        <p14:creationId xmlns:p14="http://schemas.microsoft.com/office/powerpoint/2010/main" val="252655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March 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March 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March 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March 6,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March 6,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6,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6, 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March 6, 2018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6Yp4MzNQM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66090" y="1593937"/>
            <a:ext cx="6064640" cy="1204306"/>
          </a:xfrm>
        </p:spPr>
        <p:txBody>
          <a:bodyPr/>
          <a:lstStyle/>
          <a:p>
            <a:pPr algn="ctr"/>
            <a:r>
              <a:rPr lang="es-PR" dirty="0" smtClean="0">
                <a:solidFill>
                  <a:schemeClr val="accent2"/>
                </a:solidFill>
                <a:latin typeface="Segoe Script" panose="020B0504020000000003" pitchFamily="34" charset="0"/>
              </a:rPr>
              <a:t>Apoyando la amistad</a:t>
            </a:r>
            <a:endParaRPr lang="es-PR" dirty="0">
              <a:solidFill>
                <a:schemeClr val="accent2"/>
              </a:solidFill>
              <a:latin typeface="Segoe Script" panose="020B0504020000000003" pitchFamily="34" charset="0"/>
            </a:endParaRPr>
          </a:p>
        </p:txBody>
      </p:sp>
      <p:sp>
        <p:nvSpPr>
          <p:cNvPr id="3" name="Subtitle 2"/>
          <p:cNvSpPr>
            <a:spLocks noGrp="1"/>
          </p:cNvSpPr>
          <p:nvPr>
            <p:ph type="subTitle" idx="1"/>
          </p:nvPr>
        </p:nvSpPr>
        <p:spPr/>
        <p:txBody>
          <a:bodyPr/>
          <a:lstStyle/>
          <a:p>
            <a:r>
              <a:rPr lang="es-PR" dirty="0" smtClean="0"/>
              <a:t> Un taller para padres, y por los padres</a:t>
            </a:r>
            <a:endParaRPr lang="es-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60000">
            <a:off x="283859" y="993561"/>
            <a:ext cx="4572000" cy="2110154"/>
          </a:xfrm>
          <a:prstGeom prst="rect">
            <a:avLst/>
          </a:prstGeom>
        </p:spPr>
      </p:pic>
      <p:grpSp>
        <p:nvGrpSpPr>
          <p:cNvPr id="8" name="Group 7"/>
          <p:cNvGrpSpPr/>
          <p:nvPr/>
        </p:nvGrpSpPr>
        <p:grpSpPr>
          <a:xfrm>
            <a:off x="6155771" y="5002768"/>
            <a:ext cx="2863349" cy="1779032"/>
            <a:chOff x="5127071" y="4399245"/>
            <a:chExt cx="2237320" cy="1779032"/>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266" y="4399245"/>
              <a:ext cx="2143125" cy="1409700"/>
            </a:xfrm>
            <a:prstGeom prst="rect">
              <a:avLst/>
            </a:prstGeom>
          </p:spPr>
        </p:pic>
        <p:sp>
          <p:nvSpPr>
            <p:cNvPr id="6" name="TextBox 5"/>
            <p:cNvSpPr txBox="1"/>
            <p:nvPr/>
          </p:nvSpPr>
          <p:spPr>
            <a:xfrm>
              <a:off x="5127071" y="5808945"/>
              <a:ext cx="2111929" cy="369332"/>
            </a:xfrm>
            <a:prstGeom prst="rect">
              <a:avLst/>
            </a:prstGeom>
            <a:noFill/>
          </p:spPr>
          <p:txBody>
            <a:bodyPr wrap="square" rtlCol="0">
              <a:spAutoFit/>
            </a:bodyPr>
            <a:lstStyle/>
            <a:p>
              <a:endParaRPr lang="es-ES" b="1" dirty="0">
                <a:solidFill>
                  <a:schemeClr val="accent3">
                    <a:lumMod val="50000"/>
                  </a:schemeClr>
                </a:solidFill>
              </a:endParaRPr>
            </a:p>
          </p:txBody>
        </p:sp>
      </p:grpSp>
      <p:sp>
        <p:nvSpPr>
          <p:cNvPr id="7" name="TextBox 6"/>
          <p:cNvSpPr txBox="1"/>
          <p:nvPr/>
        </p:nvSpPr>
        <p:spPr>
          <a:xfrm>
            <a:off x="3440540" y="3351572"/>
            <a:ext cx="5887661" cy="1877437"/>
          </a:xfrm>
          <a:prstGeom prst="rect">
            <a:avLst/>
          </a:prstGeom>
          <a:noFill/>
        </p:spPr>
        <p:txBody>
          <a:bodyPr wrap="square" rtlCol="0">
            <a:spAutoFit/>
          </a:bodyPr>
          <a:lstStyle/>
          <a:p>
            <a:pPr algn="ctr"/>
            <a:r>
              <a:rPr lang="es-PR" sz="2000" b="1" dirty="0" smtClean="0"/>
              <a:t>Creado por </a:t>
            </a:r>
            <a:r>
              <a:rPr lang="en-US" sz="2000" b="1" dirty="0" smtClean="0"/>
              <a:t>Ingrid </a:t>
            </a:r>
            <a:r>
              <a:rPr lang="en-US" sz="2000" b="1" dirty="0"/>
              <a:t>Flory </a:t>
            </a:r>
            <a:r>
              <a:rPr lang="en-US" sz="2000" b="1" dirty="0" smtClean="0"/>
              <a:t> y  Brittany </a:t>
            </a:r>
            <a:r>
              <a:rPr lang="en-US" sz="2000" b="1" dirty="0"/>
              <a:t>Antuna </a:t>
            </a:r>
            <a:r>
              <a:rPr lang="en-US" b="1" dirty="0"/>
              <a:t/>
            </a:r>
            <a:br>
              <a:rPr lang="en-US" b="1" dirty="0"/>
            </a:br>
            <a:r>
              <a:rPr lang="es-PR" sz="1400" dirty="0" smtClean="0"/>
              <a:t>como parte de</a:t>
            </a:r>
          </a:p>
          <a:p>
            <a:pPr algn="ctr"/>
            <a:r>
              <a:rPr lang="en-US" b="1" dirty="0" smtClean="0"/>
              <a:t>Creating our Common Wealth</a:t>
            </a:r>
            <a:r>
              <a:rPr lang="en-US" dirty="0"/>
              <a:t/>
            </a:r>
            <a:br>
              <a:rPr lang="en-US" dirty="0"/>
            </a:br>
            <a:r>
              <a:rPr lang="en-US" dirty="0" smtClean="0"/>
              <a:t>[</a:t>
            </a:r>
            <a:r>
              <a:rPr lang="es-PR" sz="1600" i="1" dirty="0" smtClean="0"/>
              <a:t>Cómo Crear Nuestro Estado de Massachusetts</a:t>
            </a:r>
            <a:r>
              <a:rPr lang="en-US" sz="1600" i="1" dirty="0" smtClean="0"/>
              <a:t>]</a:t>
            </a:r>
            <a:r>
              <a:rPr lang="en-US" b="1" dirty="0"/>
              <a:t/>
            </a:r>
            <a:br>
              <a:rPr lang="en-US" b="1" dirty="0"/>
            </a:br>
            <a:r>
              <a:rPr lang="es-PR" sz="1400" dirty="0" smtClean="0"/>
              <a:t>una iniciativa del </a:t>
            </a:r>
            <a:r>
              <a:rPr lang="en-US" dirty="0"/>
              <a:t/>
            </a:r>
            <a:br>
              <a:rPr lang="en-US" dirty="0"/>
            </a:br>
            <a:r>
              <a:rPr lang="es-PR" b="1" dirty="0" smtClean="0"/>
              <a:t>Departamento de Servicios de Desarrollo</a:t>
            </a:r>
            <a:br>
              <a:rPr lang="es-PR" b="1" dirty="0" smtClean="0"/>
            </a:br>
            <a:r>
              <a:rPr lang="es-PR" sz="1400" dirty="0" smtClean="0"/>
              <a:t>en colaboración con:</a:t>
            </a:r>
            <a:endParaRPr lang="es-PR" sz="1400" dirty="0"/>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4038600" y="5331851"/>
            <a:ext cx="2117171" cy="1442839"/>
          </a:xfrm>
          <a:prstGeom prst="rect">
            <a:avLst/>
          </a:prstGeom>
        </p:spPr>
      </p:pic>
      <p:sp>
        <p:nvSpPr>
          <p:cNvPr id="12" name="Rectangle 11"/>
          <p:cNvSpPr/>
          <p:nvPr/>
        </p:nvSpPr>
        <p:spPr>
          <a:xfrm>
            <a:off x="6276323" y="6405358"/>
            <a:ext cx="2318968" cy="369332"/>
          </a:xfrm>
          <a:prstGeom prst="rect">
            <a:avLst/>
          </a:prstGeom>
        </p:spPr>
        <p:txBody>
          <a:bodyPr wrap="none">
            <a:spAutoFit/>
          </a:bodyPr>
          <a:lstStyle/>
          <a:p>
            <a:r>
              <a:rPr lang="es-ES" dirty="0"/>
              <a:t>Agrandando el Círculo</a:t>
            </a:r>
            <a:endParaRPr lang="en-US" dirty="0"/>
          </a:p>
        </p:txBody>
      </p:sp>
    </p:spTree>
    <p:extLst>
      <p:ext uri="{BB962C8B-B14F-4D97-AF65-F5344CB8AC3E}">
        <p14:creationId xmlns:p14="http://schemas.microsoft.com/office/powerpoint/2010/main" val="2805724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86700" cy="914400"/>
          </a:xfrm>
        </p:spPr>
        <p:txBody>
          <a:bodyPr>
            <a:noAutofit/>
          </a:bodyPr>
          <a:lstStyle/>
          <a:p>
            <a:pPr algn="ctr"/>
            <a:r>
              <a:rPr lang="es-ES" sz="2400" b="1" dirty="0" smtClean="0">
                <a:solidFill>
                  <a:srgbClr val="F96A1B"/>
                </a:solidFill>
                <a:latin typeface="Segoe Script" panose="020B0504020000000003" pitchFamily="34" charset="0"/>
              </a:rPr>
              <a:t/>
            </a:r>
            <a:br>
              <a:rPr lang="es-ES" sz="2400" b="1" dirty="0" smtClean="0">
                <a:solidFill>
                  <a:srgbClr val="F96A1B"/>
                </a:solidFill>
                <a:latin typeface="Segoe Script" panose="020B0504020000000003" pitchFamily="34" charset="0"/>
              </a:rPr>
            </a:br>
            <a:r>
              <a:rPr lang="es-ES" sz="2400" b="1" dirty="0" smtClean="0">
                <a:solidFill>
                  <a:srgbClr val="F96A1B"/>
                </a:solidFill>
                <a:latin typeface="Segoe Script" panose="020B0504020000000003" pitchFamily="34" charset="0"/>
              </a:rPr>
              <a:t>¿</a:t>
            </a:r>
            <a:r>
              <a:rPr lang="es-ES" sz="2400" b="1" dirty="0">
                <a:solidFill>
                  <a:srgbClr val="F96A1B"/>
                </a:solidFill>
                <a:latin typeface="Segoe Script" panose="020B0504020000000003" pitchFamily="34" charset="0"/>
              </a:rPr>
              <a:t>Qué es lo que se interpone </a:t>
            </a:r>
            <a:r>
              <a:rPr lang="es-ES" sz="2400" b="1" dirty="0" smtClean="0">
                <a:solidFill>
                  <a:srgbClr val="F96A1B"/>
                </a:solidFill>
                <a:latin typeface="Segoe Script" panose="020B0504020000000003" pitchFamily="34" charset="0"/>
              </a:rPr>
              <a:t>              en </a:t>
            </a:r>
            <a:r>
              <a:rPr lang="es-ES" sz="2400" b="1" dirty="0">
                <a:solidFill>
                  <a:srgbClr val="F96A1B"/>
                </a:solidFill>
                <a:latin typeface="Segoe Script" panose="020B0504020000000003" pitchFamily="34" charset="0"/>
              </a:rPr>
              <a:t>el camino de la amistad?</a:t>
            </a:r>
            <a:r>
              <a:rPr lang="en-US" sz="2400" dirty="0"/>
              <a:t/>
            </a:r>
            <a:br>
              <a:rPr lang="en-US" sz="2400" dirty="0"/>
            </a:br>
            <a:r>
              <a:rPr lang="en-US" sz="2600" b="1" dirty="0" smtClean="0">
                <a:solidFill>
                  <a:schemeClr val="accent2"/>
                </a:solidFill>
                <a:latin typeface="Segoe Script" panose="020B0504020000000003" pitchFamily="34" charset="0"/>
              </a:rPr>
              <a:t> </a:t>
            </a:r>
            <a:endParaRPr lang="en-US" sz="2600" b="1" dirty="0">
              <a:solidFill>
                <a:schemeClr val="accent2"/>
              </a:solidFill>
              <a:latin typeface="Segoe Script" panose="020B0504020000000003" pitchFamily="34" charset="0"/>
            </a:endParaRPr>
          </a:p>
        </p:txBody>
      </p:sp>
      <p:sp>
        <p:nvSpPr>
          <p:cNvPr id="4" name="Text Placeholder 3"/>
          <p:cNvSpPr>
            <a:spLocks noGrp="1"/>
          </p:cNvSpPr>
          <p:nvPr>
            <p:ph type="body" idx="1"/>
          </p:nvPr>
        </p:nvSpPr>
        <p:spPr>
          <a:xfrm>
            <a:off x="838200" y="1066800"/>
            <a:ext cx="3200400" cy="548640"/>
          </a:xfrm>
        </p:spPr>
        <p:txBody>
          <a:bodyPr>
            <a:normAutofit/>
          </a:bodyPr>
          <a:lstStyle/>
          <a:p>
            <a:r>
              <a:rPr lang="es-PR" sz="2200" b="1" u="sng" dirty="0" smtClean="0">
                <a:latin typeface="Kristen ITC" panose="03050502040202030202" pitchFamily="66" charset="0"/>
              </a:rPr>
              <a:t>Actitudes:</a:t>
            </a:r>
            <a:endParaRPr lang="es-PR" sz="2200" b="1" u="sng" dirty="0">
              <a:latin typeface="Kristen ITC" panose="03050502040202030202" pitchFamily="66" charset="0"/>
            </a:endParaRPr>
          </a:p>
        </p:txBody>
      </p:sp>
      <p:sp>
        <p:nvSpPr>
          <p:cNvPr id="3" name="Content Placeholder 2"/>
          <p:cNvSpPr>
            <a:spLocks noGrp="1"/>
          </p:cNvSpPr>
          <p:nvPr>
            <p:ph sz="half" idx="2"/>
          </p:nvPr>
        </p:nvSpPr>
        <p:spPr>
          <a:xfrm>
            <a:off x="533400" y="1701848"/>
            <a:ext cx="3486150" cy="3108960"/>
          </a:xfrm>
        </p:spPr>
        <p:txBody>
          <a:bodyPr>
            <a:normAutofit/>
          </a:bodyPr>
          <a:lstStyle/>
          <a:p>
            <a:pPr>
              <a:buFont typeface="Arial" panose="020B0604020202020204" pitchFamily="34" charset="0"/>
              <a:buChar char="•"/>
            </a:pPr>
            <a:r>
              <a:rPr lang="es-ES" sz="2000" dirty="0"/>
              <a:t>La falta de educación de los </a:t>
            </a:r>
            <a:r>
              <a:rPr lang="es-ES" sz="2000" dirty="0" smtClean="0"/>
              <a:t>compañeros </a:t>
            </a:r>
            <a:r>
              <a:rPr lang="es-ES" sz="2000" dirty="0"/>
              <a:t>sobre cómo ser amigos con personas que pueden ser diferentes.</a:t>
            </a:r>
            <a:endParaRPr lang="en-US" sz="2000" dirty="0"/>
          </a:p>
          <a:p>
            <a:pPr>
              <a:buFont typeface="Arial" panose="020B0604020202020204" pitchFamily="34" charset="0"/>
              <a:buChar char="•"/>
            </a:pPr>
            <a:r>
              <a:rPr lang="es-ES" sz="2000" dirty="0"/>
              <a:t>Sensación general de miedo, malentendidos y </a:t>
            </a:r>
            <a:r>
              <a:rPr lang="es-ES" sz="2000" dirty="0" smtClean="0"/>
              <a:t>lástima </a:t>
            </a:r>
            <a:r>
              <a:rPr lang="es-ES" sz="2000" dirty="0"/>
              <a:t>hacia las personas con discapacidades</a:t>
            </a:r>
            <a:endParaRPr lang="en-US" sz="2000" dirty="0"/>
          </a:p>
        </p:txBody>
      </p:sp>
      <p:sp>
        <p:nvSpPr>
          <p:cNvPr id="5" name="Text Placeholder 4"/>
          <p:cNvSpPr>
            <a:spLocks noGrp="1"/>
          </p:cNvSpPr>
          <p:nvPr>
            <p:ph type="body" sz="quarter" idx="3"/>
          </p:nvPr>
        </p:nvSpPr>
        <p:spPr>
          <a:xfrm>
            <a:off x="4800600" y="1066800"/>
            <a:ext cx="3429000" cy="548640"/>
          </a:xfrm>
        </p:spPr>
        <p:txBody>
          <a:bodyPr>
            <a:noAutofit/>
          </a:bodyPr>
          <a:lstStyle/>
          <a:p>
            <a:r>
              <a:rPr lang="es-PR" sz="2200" b="1" u="sng" dirty="0" smtClean="0">
                <a:latin typeface="Kristen ITC" panose="03050502040202030202" pitchFamily="66" charset="0"/>
              </a:rPr>
              <a:t>ambiente</a:t>
            </a:r>
            <a:r>
              <a:rPr lang="en-US" sz="2200" b="1" u="sng" dirty="0" smtClean="0">
                <a:latin typeface="Kristen ITC" panose="03050502040202030202" pitchFamily="66" charset="0"/>
              </a:rPr>
              <a:t>:</a:t>
            </a:r>
            <a:endParaRPr lang="en-US" sz="2200" b="1" u="sng" dirty="0">
              <a:latin typeface="Kristen ITC" panose="03050502040202030202" pitchFamily="66" charset="0"/>
            </a:endParaRPr>
          </a:p>
        </p:txBody>
      </p:sp>
      <p:sp>
        <p:nvSpPr>
          <p:cNvPr id="6" name="Content Placeholder 5"/>
          <p:cNvSpPr>
            <a:spLocks noGrp="1"/>
          </p:cNvSpPr>
          <p:nvPr>
            <p:ph sz="quarter" idx="4"/>
          </p:nvPr>
        </p:nvSpPr>
        <p:spPr>
          <a:xfrm>
            <a:off x="4700016" y="1701848"/>
            <a:ext cx="3758184" cy="3108960"/>
          </a:xfrm>
        </p:spPr>
        <p:txBody>
          <a:bodyPr>
            <a:normAutofit fontScale="92500" lnSpcReduction="10000"/>
          </a:bodyPr>
          <a:lstStyle/>
          <a:p>
            <a:pPr>
              <a:buFont typeface="Arial" panose="020B0604020202020204" pitchFamily="34" charset="0"/>
              <a:buChar char="•"/>
            </a:pPr>
            <a:r>
              <a:rPr lang="es-ES" sz="2000" dirty="0"/>
              <a:t>Menos oportunidades sociales que los compañeros típicos.</a:t>
            </a:r>
            <a:endParaRPr lang="en-US" sz="2000" dirty="0"/>
          </a:p>
          <a:p>
            <a:pPr>
              <a:buFont typeface="Arial" panose="020B0604020202020204" pitchFamily="34" charset="0"/>
              <a:buChar char="•"/>
            </a:pPr>
            <a:r>
              <a:rPr lang="es-ES" sz="2000" dirty="0"/>
              <a:t>Lugares inaccesibles.</a:t>
            </a:r>
            <a:endParaRPr lang="en-US" sz="2000" dirty="0"/>
          </a:p>
          <a:p>
            <a:pPr>
              <a:buFont typeface="Arial" panose="020B0604020202020204" pitchFamily="34" charset="0"/>
              <a:buChar char="•"/>
            </a:pPr>
            <a:r>
              <a:rPr lang="es-ES" sz="2000" dirty="0"/>
              <a:t>Escuelas, salones de clases, programas recreativos no inclusivos.</a:t>
            </a:r>
            <a:endParaRPr lang="en-US" sz="2000" dirty="0"/>
          </a:p>
          <a:p>
            <a:pPr>
              <a:buFont typeface="Arial" panose="020B0604020202020204" pitchFamily="34" charset="0"/>
              <a:buChar char="•"/>
            </a:pPr>
            <a:r>
              <a:rPr lang="es-ES" sz="2000" dirty="0"/>
              <a:t>Separación de los compañeros </a:t>
            </a:r>
            <a:r>
              <a:rPr lang="es-ES" sz="2000" dirty="0" smtClean="0"/>
              <a:t>del estudiante </a:t>
            </a:r>
            <a:r>
              <a:rPr lang="es-ES" sz="2000" dirty="0"/>
              <a:t>debido a los </a:t>
            </a:r>
            <a:r>
              <a:rPr lang="es-ES" sz="2000" dirty="0" smtClean="0"/>
              <a:t>paraprofesionales </a:t>
            </a:r>
            <a:r>
              <a:rPr lang="es-ES" sz="2000" dirty="0"/>
              <a:t>u otro personal de apoyo.  </a:t>
            </a:r>
            <a:endParaRPr lang="en-US" sz="20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19346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520940" cy="1447800"/>
          </a:xfrm>
        </p:spPr>
        <p:txBody>
          <a:bodyPr/>
          <a:lstStyle/>
          <a:p>
            <a:r>
              <a:rPr lang="en-US" b="1" i="1" dirty="0" smtClean="0">
                <a:solidFill>
                  <a:srgbClr val="F96A1B"/>
                </a:solidFill>
                <a:latin typeface="Segoe Script" panose="020B0504020000000003" pitchFamily="34" charset="0"/>
              </a:rPr>
              <a:t/>
            </a:r>
            <a:br>
              <a:rPr lang="en-US" b="1" i="1" dirty="0" smtClean="0">
                <a:solidFill>
                  <a:srgbClr val="F96A1B"/>
                </a:solidFill>
                <a:latin typeface="Segoe Script" panose="020B0504020000000003" pitchFamily="34" charset="0"/>
              </a:rPr>
            </a:br>
            <a:r>
              <a:rPr lang="en-US" b="1" i="1" dirty="0" smtClean="0">
                <a:solidFill>
                  <a:srgbClr val="F96A1B"/>
                </a:solidFill>
                <a:latin typeface="Segoe Script" panose="020B0504020000000003" pitchFamily="34" charset="0"/>
              </a:rPr>
              <a:t>“</a:t>
            </a:r>
            <a:r>
              <a:rPr lang="es-ES" b="1" dirty="0" smtClean="0">
                <a:solidFill>
                  <a:srgbClr val="F96A1B"/>
                </a:solidFill>
                <a:latin typeface="Segoe Script" panose="020B0504020000000003" pitchFamily="34" charset="0"/>
              </a:rPr>
              <a:t>LA </a:t>
            </a:r>
            <a:r>
              <a:rPr lang="es-ES" b="1" dirty="0">
                <a:solidFill>
                  <a:srgbClr val="F96A1B"/>
                </a:solidFill>
                <a:latin typeface="Segoe Script" panose="020B0504020000000003" pitchFamily="34" charset="0"/>
              </a:rPr>
              <a:t>INCLUSIÓN ES SOLO UN PASO EN EL CAMINO HACIA LA RELACIÓN</a:t>
            </a:r>
            <a:r>
              <a:rPr lang="en-US" b="1" dirty="0">
                <a:solidFill>
                  <a:srgbClr val="F96A1B"/>
                </a:solidFill>
              </a:rPr>
              <a:t/>
            </a:r>
            <a:br>
              <a:rPr lang="en-US" b="1" dirty="0">
                <a:solidFill>
                  <a:srgbClr val="F96A1B"/>
                </a:solidFill>
              </a:rPr>
            </a:b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r>
              <a:rPr lang="en-US" b="1" dirty="0">
                <a:solidFill>
                  <a:schemeClr val="accent2"/>
                </a:solidFill>
                <a:latin typeface="Segoe Script" panose="020B0504020000000003" pitchFamily="34" charset="0"/>
              </a:rPr>
              <a:t>			– Michael Kendrick</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11</a:t>
            </a:fld>
            <a:endParaRPr lang="en-US"/>
          </a:p>
        </p:txBody>
      </p:sp>
    </p:spTree>
    <p:extLst>
      <p:ext uri="{BB962C8B-B14F-4D97-AF65-F5344CB8AC3E}">
        <p14:creationId xmlns:p14="http://schemas.microsoft.com/office/powerpoint/2010/main" val="4158951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20940" cy="914400"/>
          </a:xfrm>
        </p:spPr>
        <p:txBody>
          <a:bodyPr/>
          <a:lstStyle/>
          <a:p>
            <a:pPr algn="ctr"/>
            <a:r>
              <a:rPr lang="es-ES" sz="2400" b="1" dirty="0" smtClean="0">
                <a:solidFill>
                  <a:srgbClr val="F96A1B"/>
                </a:solidFill>
                <a:latin typeface="Segoe Script" panose="020B0504020000000003" pitchFamily="34" charset="0"/>
              </a:rPr>
              <a:t>¿</a:t>
            </a:r>
            <a:r>
              <a:rPr lang="es-ES" sz="2400" b="1" dirty="0" err="1" smtClean="0">
                <a:solidFill>
                  <a:srgbClr val="F96A1B"/>
                </a:solidFill>
                <a:latin typeface="Segoe Script" panose="020B0504020000000003" pitchFamily="34" charset="0"/>
              </a:rPr>
              <a:t>C</a:t>
            </a:r>
            <a:r>
              <a:rPr lang="es-ES" sz="2400" b="1" dirty="0" err="1">
                <a:solidFill>
                  <a:schemeClr val="accent2"/>
                </a:solidFill>
                <a:latin typeface="Segoe Script" panose="020B0504020000000003" pitchFamily="34" charset="0"/>
              </a:rPr>
              <a:t>ó</a:t>
            </a:r>
            <a:r>
              <a:rPr lang="es-ES" sz="2400" b="1" dirty="0" err="1" smtClean="0">
                <a:solidFill>
                  <a:srgbClr val="F96A1B"/>
                </a:solidFill>
                <a:latin typeface="Segoe Script" panose="020B0504020000000003" pitchFamily="34" charset="0"/>
              </a:rPr>
              <a:t>MO</a:t>
            </a:r>
            <a:r>
              <a:rPr lang="es-ES" sz="2400" b="1" dirty="0" smtClean="0">
                <a:solidFill>
                  <a:srgbClr val="F96A1B"/>
                </a:solidFill>
                <a:latin typeface="Segoe Script" panose="020B0504020000000003" pitchFamily="34" charset="0"/>
              </a:rPr>
              <a:t> </a:t>
            </a:r>
            <a:r>
              <a:rPr lang="es-ES" sz="2400" b="1" dirty="0">
                <a:solidFill>
                  <a:srgbClr val="F96A1B"/>
                </a:solidFill>
                <a:latin typeface="Segoe Script" panose="020B0504020000000003" pitchFamily="34" charset="0"/>
              </a:rPr>
              <a:t>LLEGAMOS A LA AMISTAD? </a:t>
            </a:r>
            <a:r>
              <a:rPr lang="es-ES" sz="2400" b="1" dirty="0" smtClean="0">
                <a:solidFill>
                  <a:srgbClr val="F96A1B"/>
                </a:solidFill>
                <a:latin typeface="Segoe Script" panose="020B0504020000000003" pitchFamily="34" charset="0"/>
              </a:rPr>
              <a:t>       </a:t>
            </a:r>
            <a:r>
              <a:rPr lang="es-ES" sz="2400" dirty="0" smtClean="0">
                <a:solidFill>
                  <a:srgbClr val="F96A1B"/>
                </a:solidFill>
                <a:latin typeface="Segoe Script" panose="020B0504020000000003" pitchFamily="34" charset="0"/>
              </a:rPr>
              <a:t>¡</a:t>
            </a:r>
            <a:r>
              <a:rPr lang="es-ES" sz="2400" b="1" dirty="0" smtClean="0">
                <a:solidFill>
                  <a:srgbClr val="F96A1B"/>
                </a:solidFill>
                <a:latin typeface="Segoe Script" panose="020B0504020000000003" pitchFamily="34" charset="0"/>
              </a:rPr>
              <a:t>LA  </a:t>
            </a:r>
            <a:r>
              <a:rPr lang="es-ES" sz="2400" b="1" dirty="0">
                <a:solidFill>
                  <a:srgbClr val="F96A1B"/>
                </a:solidFill>
                <a:latin typeface="Segoe Script" panose="020B0504020000000003" pitchFamily="34" charset="0"/>
              </a:rPr>
              <a:t>AMISTAD PUEDE SER UN </a:t>
            </a:r>
            <a:r>
              <a:rPr lang="es-ES" sz="2400" b="1" dirty="0" smtClean="0">
                <a:solidFill>
                  <a:srgbClr val="F96A1B"/>
                </a:solidFill>
                <a:latin typeface="Segoe Script" panose="020B0504020000000003" pitchFamily="34" charset="0"/>
              </a:rPr>
              <a:t>PROCESO</a:t>
            </a:r>
            <a:r>
              <a:rPr lang="en-US" sz="2600" b="1" dirty="0" smtClean="0">
                <a:solidFill>
                  <a:schemeClr val="accent2"/>
                </a:solidFill>
                <a:latin typeface="Segoe Script" panose="020B0504020000000003" pitchFamily="34" charset="0"/>
              </a:rPr>
              <a:t>!</a:t>
            </a:r>
            <a:endParaRPr lang="en-US" sz="2600" b="1" dirty="0">
              <a:solidFill>
                <a:schemeClr val="accent2"/>
              </a:solidFill>
              <a:latin typeface="Segoe Script" panose="020B05040200000000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513671"/>
              </p:ext>
            </p:extLst>
          </p:nvPr>
        </p:nvGraphicFramePr>
        <p:xfrm>
          <a:off x="152400" y="1219200"/>
          <a:ext cx="8991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754ED01-E2A0-4C1E-8E21-014B99041579}" type="slidenum">
              <a:rPr lang="en-US" smtClean="0"/>
              <a:pPr/>
              <a:t>12</a:t>
            </a:fld>
            <a:endParaRPr lang="en-US"/>
          </a:p>
        </p:txBody>
      </p:sp>
      <p:grpSp>
        <p:nvGrpSpPr>
          <p:cNvPr id="8" name="Group 7"/>
          <p:cNvGrpSpPr/>
          <p:nvPr/>
        </p:nvGrpSpPr>
        <p:grpSpPr>
          <a:xfrm>
            <a:off x="1728592" y="4006850"/>
            <a:ext cx="4443608" cy="1250950"/>
            <a:chOff x="1728592" y="4038600"/>
            <a:chExt cx="4114800" cy="1055132"/>
          </a:xfrm>
        </p:grpSpPr>
        <p:sp>
          <p:nvSpPr>
            <p:cNvPr id="6" name="Down Arrow 5"/>
            <p:cNvSpPr/>
            <p:nvPr/>
          </p:nvSpPr>
          <p:spPr>
            <a:xfrm flipV="1">
              <a:off x="1728592" y="4038600"/>
              <a:ext cx="304800" cy="685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1728592" y="4724400"/>
              <a:ext cx="411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b="1" dirty="0"/>
            </a:p>
          </p:txBody>
        </p:sp>
      </p:grpSp>
      <p:sp>
        <p:nvSpPr>
          <p:cNvPr id="9" name="TextBox 8"/>
          <p:cNvSpPr txBox="1"/>
          <p:nvPr/>
        </p:nvSpPr>
        <p:spPr>
          <a:xfrm>
            <a:off x="457200" y="6501721"/>
            <a:ext cx="7239000" cy="276999"/>
          </a:xfrm>
          <a:prstGeom prst="rect">
            <a:avLst/>
          </a:prstGeom>
          <a:noFill/>
        </p:spPr>
        <p:txBody>
          <a:bodyPr wrap="square" rtlCol="0">
            <a:spAutoFit/>
          </a:bodyPr>
          <a:lstStyle/>
          <a:p>
            <a:r>
              <a:rPr lang="es-ES" sz="1200" dirty="0" smtClean="0"/>
              <a:t>Adaptado de </a:t>
            </a:r>
            <a:r>
              <a:rPr lang="en-US" sz="1200" dirty="0" smtClean="0"/>
              <a:t>Helen </a:t>
            </a:r>
            <a:r>
              <a:rPr lang="en-US" sz="1200" dirty="0"/>
              <a:t>Sanderson Associates</a:t>
            </a:r>
          </a:p>
        </p:txBody>
      </p:sp>
      <p:sp>
        <p:nvSpPr>
          <p:cNvPr id="10" name="Rectangle 9"/>
          <p:cNvSpPr/>
          <p:nvPr/>
        </p:nvSpPr>
        <p:spPr>
          <a:xfrm>
            <a:off x="1728592" y="4800600"/>
            <a:ext cx="4572000" cy="338554"/>
          </a:xfrm>
          <a:prstGeom prst="rect">
            <a:avLst/>
          </a:prstGeom>
        </p:spPr>
        <p:txBody>
          <a:bodyPr>
            <a:spAutoFit/>
          </a:bodyPr>
          <a:lstStyle/>
          <a:p>
            <a:r>
              <a:rPr lang="es-ES" sz="1600" b="1" dirty="0"/>
              <a:t>¡Algunas veces solo este paso es una gran logro</a:t>
            </a:r>
            <a:r>
              <a:rPr lang="es-ES" sz="1600" b="1" dirty="0" smtClean="0"/>
              <a:t>!</a:t>
            </a:r>
            <a:endParaRPr lang="en-US" sz="1600" b="1" dirty="0"/>
          </a:p>
        </p:txBody>
      </p:sp>
    </p:spTree>
    <p:extLst>
      <p:ext uri="{BB962C8B-B14F-4D97-AF65-F5344CB8AC3E}">
        <p14:creationId xmlns:p14="http://schemas.microsoft.com/office/powerpoint/2010/main" val="3942669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20940" cy="624840"/>
          </a:xfrm>
        </p:spPr>
        <p:txBody>
          <a:bodyPr/>
          <a:lstStyle/>
          <a:p>
            <a:r>
              <a:rPr lang="es-ES" sz="2000" b="1" dirty="0" smtClean="0">
                <a:solidFill>
                  <a:schemeClr val="accent2"/>
                </a:solidFill>
                <a:latin typeface="Segoe Script" panose="020B0504020000000003" pitchFamily="34" charset="0"/>
              </a:rPr>
              <a:t>Diez cosas que los padres pueden hacer para </a:t>
            </a:r>
            <a:r>
              <a:rPr lang="es-ES" sz="2000" b="1" dirty="0" smtClean="0">
                <a:solidFill>
                  <a:srgbClr val="F96A1B"/>
                </a:solidFill>
                <a:latin typeface="Segoe Script" panose="020B0504020000000003" pitchFamily="34" charset="0"/>
              </a:rPr>
              <a:t>ayudar a sus </a:t>
            </a:r>
            <a:r>
              <a:rPr lang="es-ES" sz="2000" b="1" dirty="0" smtClean="0">
                <a:solidFill>
                  <a:schemeClr val="accent2"/>
                </a:solidFill>
                <a:latin typeface="Segoe Script" panose="020B0504020000000003" pitchFamily="34" charset="0"/>
              </a:rPr>
              <a:t>hijos a tener amistades</a:t>
            </a:r>
            <a:endParaRPr lang="es-ES" sz="2000" b="1" dirty="0">
              <a:solidFill>
                <a:schemeClr val="accent2"/>
              </a:solidFill>
              <a:latin typeface="Segoe Script" panose="020B0504020000000003" pitchFamily="34" charset="0"/>
            </a:endParaRPr>
          </a:p>
        </p:txBody>
      </p:sp>
      <p:sp>
        <p:nvSpPr>
          <p:cNvPr id="3" name="Content Placeholder 2"/>
          <p:cNvSpPr>
            <a:spLocks noGrp="1"/>
          </p:cNvSpPr>
          <p:nvPr>
            <p:ph idx="1"/>
          </p:nvPr>
        </p:nvSpPr>
        <p:spPr>
          <a:xfrm>
            <a:off x="381000" y="990600"/>
            <a:ext cx="8610600" cy="5105400"/>
          </a:xfrm>
          <a:solidFill>
            <a:schemeClr val="bg1"/>
          </a:solidFill>
        </p:spPr>
        <p:txBody>
          <a:bodyPr>
            <a:noAutofit/>
          </a:bodyPr>
          <a:lstStyle/>
          <a:p>
            <a:pPr>
              <a:buFont typeface="+mj-lt"/>
              <a:buAutoNum type="arabicPeriod"/>
            </a:pPr>
            <a:r>
              <a:rPr lang="es-ES" sz="1800" dirty="0" smtClean="0">
                <a:solidFill>
                  <a:schemeClr val="accent2"/>
                </a:solidFill>
              </a:rPr>
              <a:t>Crear una </a:t>
            </a:r>
            <a:r>
              <a:rPr lang="es-ES" sz="1800" dirty="0" smtClean="0">
                <a:solidFill>
                  <a:srgbClr val="F96A1B"/>
                </a:solidFill>
              </a:rPr>
              <a:t>Membresía</a:t>
            </a:r>
            <a:r>
              <a:rPr lang="es-ES" sz="1800" dirty="0" smtClean="0">
                <a:solidFill>
                  <a:schemeClr val="accent2"/>
                </a:solidFill>
              </a:rPr>
              <a:t> </a:t>
            </a:r>
            <a:r>
              <a:rPr lang="es-ES" sz="1800" dirty="0" smtClean="0"/>
              <a:t>– en la escuela y en la comunidad. </a:t>
            </a:r>
          </a:p>
          <a:p>
            <a:pPr>
              <a:buFont typeface="+mj-lt"/>
              <a:buAutoNum type="arabicPeriod"/>
            </a:pPr>
            <a:r>
              <a:rPr lang="es-ES" sz="1800" dirty="0" smtClean="0">
                <a:solidFill>
                  <a:srgbClr val="FA7B34"/>
                </a:solidFill>
              </a:rPr>
              <a:t>Identificar las relaciones que ya tiene </a:t>
            </a:r>
            <a:r>
              <a:rPr lang="es-ES" sz="1800" dirty="0" smtClean="0"/>
              <a:t>que pueden profundizar o que pueden conectarlo con nuevas personas y actividades. </a:t>
            </a:r>
          </a:p>
          <a:p>
            <a:pPr>
              <a:buFont typeface="+mj-lt"/>
              <a:buAutoNum type="arabicPeriod"/>
            </a:pPr>
            <a:r>
              <a:rPr lang="es-ES" sz="1800" dirty="0" smtClean="0">
                <a:solidFill>
                  <a:srgbClr val="F96A1B"/>
                </a:solidFill>
              </a:rPr>
              <a:t>Identificar y compartir los dones y los intereses.</a:t>
            </a:r>
          </a:p>
          <a:p>
            <a:pPr>
              <a:buFont typeface="+mj-lt"/>
              <a:buAutoNum type="arabicPeriod"/>
            </a:pPr>
            <a:r>
              <a:rPr lang="es-ES" sz="1800" dirty="0" smtClean="0">
                <a:solidFill>
                  <a:srgbClr val="F96A1B"/>
                </a:solidFill>
              </a:rPr>
              <a:t>Identificar los lugares </a:t>
            </a:r>
            <a:r>
              <a:rPr lang="es-ES" sz="1800" dirty="0" smtClean="0"/>
              <a:t>donde se reúnen regularmente las personas que tienen intereses similares. </a:t>
            </a:r>
          </a:p>
          <a:p>
            <a:pPr>
              <a:buFont typeface="+mj-lt"/>
              <a:buAutoNum type="arabicPeriod"/>
            </a:pPr>
            <a:r>
              <a:rPr lang="es-ES" sz="1800" dirty="0" smtClean="0">
                <a:solidFill>
                  <a:srgbClr val="F96A1B"/>
                </a:solidFill>
              </a:rPr>
              <a:t>Identificar los ambientes y los apoyos que le permitan a su hijo brillar.</a:t>
            </a:r>
          </a:p>
          <a:p>
            <a:pPr>
              <a:buFont typeface="+mj-lt"/>
              <a:buAutoNum type="arabicPeriod"/>
            </a:pPr>
            <a:r>
              <a:rPr lang="es-ES" sz="1800" dirty="0" smtClean="0">
                <a:solidFill>
                  <a:srgbClr val="F96A1B"/>
                </a:solidFill>
              </a:rPr>
              <a:t>Encontrar los “constructores de amistades” </a:t>
            </a:r>
            <a:r>
              <a:rPr lang="es-ES" sz="1800" dirty="0" smtClean="0"/>
              <a:t>– estas son personas pueden conectar a su hijo con los otros.</a:t>
            </a:r>
          </a:p>
          <a:p>
            <a:pPr>
              <a:buFont typeface="+mj-lt"/>
              <a:buAutoNum type="arabicPeriod"/>
            </a:pPr>
            <a:r>
              <a:rPr lang="es-ES" sz="1800" dirty="0" smtClean="0">
                <a:solidFill>
                  <a:srgbClr val="F96A1B"/>
                </a:solidFill>
              </a:rPr>
              <a:t>Enseñar a otros lo que necesitan saber sobre su hijo.</a:t>
            </a:r>
          </a:p>
          <a:p>
            <a:pPr>
              <a:buFont typeface="+mj-lt"/>
              <a:buAutoNum type="arabicPeriod"/>
            </a:pPr>
            <a:r>
              <a:rPr lang="es-ES" sz="1800" dirty="0" smtClean="0">
                <a:solidFill>
                  <a:srgbClr val="F96A1B"/>
                </a:solidFill>
              </a:rPr>
              <a:t>Enfatizar las similitudes y los dones.</a:t>
            </a:r>
          </a:p>
          <a:p>
            <a:pPr>
              <a:buFont typeface="+mj-lt"/>
              <a:buAutoNum type="arabicPeriod"/>
            </a:pPr>
            <a:r>
              <a:rPr lang="es-ES" sz="1800" dirty="0" smtClean="0">
                <a:solidFill>
                  <a:srgbClr val="F96A1B"/>
                </a:solidFill>
              </a:rPr>
              <a:t>Invitar a las otras personas a su vida y a su hogar. </a:t>
            </a:r>
          </a:p>
          <a:p>
            <a:pPr>
              <a:buFont typeface="+mj-lt"/>
              <a:buAutoNum type="arabicPeriod"/>
            </a:pPr>
            <a:r>
              <a:rPr lang="es-ES" sz="1800" dirty="0" smtClean="0">
                <a:solidFill>
                  <a:srgbClr val="F96A1B"/>
                </a:solidFill>
              </a:rPr>
              <a:t>Utilizar su IEP, ISP y cualquier otro Plan para Apoyar la Amistad. </a:t>
            </a:r>
          </a:p>
          <a:p>
            <a:pPr marL="0" indent="0"/>
            <a:endParaRPr lang="en-US" sz="1800" b="0" dirty="0"/>
          </a:p>
          <a:p>
            <a:pPr marL="0" indent="0"/>
            <a:endParaRPr lang="en-US" sz="1800" b="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13</a:t>
            </a:fld>
            <a:endParaRPr lang="en-US"/>
          </a:p>
        </p:txBody>
      </p:sp>
    </p:spTree>
    <p:extLst>
      <p:ext uri="{BB962C8B-B14F-4D97-AF65-F5344CB8AC3E}">
        <p14:creationId xmlns:p14="http://schemas.microsoft.com/office/powerpoint/2010/main" val="106000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3962400"/>
          </a:xfrm>
        </p:spPr>
        <p:txBody>
          <a:bodyPr rtlCol="0">
            <a:normAutofit/>
          </a:bodyPr>
          <a:lstStyle/>
          <a:p>
            <a:pPr algn="ctr"/>
            <a:r>
              <a:rPr lang="es-ES" sz="2000" dirty="0"/>
              <a:t>Las personas están más propensas a crear amigos cuando se ven a </a:t>
            </a:r>
            <a:r>
              <a:rPr lang="es-ES" sz="2000" dirty="0" smtClean="0"/>
              <a:t>menudo  </a:t>
            </a:r>
            <a:r>
              <a:rPr lang="es-ES" sz="2000" dirty="0"/>
              <a:t>y tienen intereses compartidos. Crear un sentido de pertenencia prepara los escenarios para la amistad. </a:t>
            </a:r>
            <a:endParaRPr lang="es-ES" sz="2000" dirty="0" smtClean="0"/>
          </a:p>
          <a:p>
            <a:pPr algn="ctr"/>
            <a:endParaRPr lang="en-US" sz="900" dirty="0"/>
          </a:p>
          <a:p>
            <a:pPr>
              <a:buFont typeface="Arial" pitchFamily="34" charset="0"/>
              <a:buChar char="•"/>
              <a:defRPr/>
            </a:pPr>
            <a:r>
              <a:rPr lang="es-ES" sz="2000" dirty="0" smtClean="0"/>
              <a:t>Encuentre </a:t>
            </a:r>
            <a:r>
              <a:rPr lang="es-ES" sz="2000" dirty="0"/>
              <a:t>un lugar de pertenencia: una actividad después de la escuela, un lugar de servicio religioso, deporte recreativo o club, lugar de trabajo a través de un empleo o trabajo voluntario, </a:t>
            </a:r>
            <a:r>
              <a:rPr lang="es-ES" sz="2000" dirty="0" smtClean="0"/>
              <a:t>etc.</a:t>
            </a:r>
            <a:endParaRPr lang="en-US" sz="2000" dirty="0"/>
          </a:p>
          <a:p>
            <a:pPr>
              <a:buFont typeface="Arial" pitchFamily="34" charset="0"/>
              <a:buChar char="•"/>
              <a:defRPr/>
            </a:pPr>
            <a:r>
              <a:rPr lang="es-ES" sz="2000" dirty="0" smtClean="0"/>
              <a:t>Establezca </a:t>
            </a:r>
            <a:r>
              <a:rPr lang="es-ES" sz="2000" dirty="0"/>
              <a:t>la expectativa de que su miembro de familia sea un </a:t>
            </a:r>
            <a:r>
              <a:rPr lang="es-ES" sz="2000" u="sng" dirty="0"/>
              <a:t>participante activo </a:t>
            </a:r>
            <a:r>
              <a:rPr lang="es-ES" sz="2000" dirty="0"/>
              <a:t>en todas las actividades y ambientes.  </a:t>
            </a:r>
            <a:r>
              <a:rPr lang="es-ES" sz="2000" dirty="0" smtClean="0"/>
              <a:t>Si sus </a:t>
            </a:r>
            <a:r>
              <a:rPr lang="es-ES" sz="2000" dirty="0"/>
              <a:t>oportunidades sociales son limitadas, ¡asegúrese de que estas sean significativas!</a:t>
            </a:r>
            <a:endParaRPr lang="en-US" sz="2000" dirty="0"/>
          </a:p>
        </p:txBody>
      </p:sp>
      <p:sp>
        <p:nvSpPr>
          <p:cNvPr id="4" name="Title 1"/>
          <p:cNvSpPr>
            <a:spLocks noGrp="1"/>
          </p:cNvSpPr>
          <p:nvPr>
            <p:ph type="title"/>
          </p:nvPr>
        </p:nvSpPr>
        <p:spPr>
          <a:xfrm>
            <a:off x="533400" y="457200"/>
            <a:ext cx="8229600" cy="762000"/>
          </a:xfrm>
        </p:spPr>
        <p:txBody>
          <a:bodyPr rtlCol="0">
            <a:normAutofit/>
          </a:bodyPr>
          <a:lstStyle/>
          <a:p>
            <a:pPr algn="ctr" eaLnBrk="1" fontAlgn="auto" hangingPunct="1">
              <a:spcAft>
                <a:spcPts val="0"/>
              </a:spcAft>
              <a:defRPr/>
            </a:pPr>
            <a:r>
              <a:rPr lang="en-US" sz="2600" b="1" dirty="0">
                <a:solidFill>
                  <a:schemeClr val="accent2"/>
                </a:solidFill>
                <a:latin typeface="Segoe Script" panose="020B0504020000000003" pitchFamily="34" charset="0"/>
              </a:rPr>
              <a:t>1. </a:t>
            </a:r>
            <a:r>
              <a:rPr lang="es-PR" sz="2600" b="1" dirty="0" smtClean="0">
                <a:solidFill>
                  <a:schemeClr val="accent2"/>
                </a:solidFill>
                <a:latin typeface="Segoe Script" panose="020B0504020000000003" pitchFamily="34" charset="0"/>
              </a:rPr>
              <a:t>Crear una membresía</a:t>
            </a:r>
            <a:endParaRPr lang="es-PR" sz="2600" b="1" dirty="0">
              <a:solidFill>
                <a:schemeClr val="accent2"/>
              </a:solidFill>
              <a:latin typeface="Segoe Script" panose="020B0504020000000003" pitchFamily="34" charset="0"/>
            </a:endParaRPr>
          </a:p>
        </p:txBody>
      </p:sp>
    </p:spTree>
    <p:extLst>
      <p:ext uri="{BB962C8B-B14F-4D97-AF65-F5344CB8AC3E}">
        <p14:creationId xmlns:p14="http://schemas.microsoft.com/office/powerpoint/2010/main" val="1088169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sz="2400" b="1" dirty="0" smtClean="0">
                <a:solidFill>
                  <a:schemeClr val="accent2"/>
                </a:solidFill>
                <a:latin typeface="Segoe Script" panose="020B0504020000000003" pitchFamily="34" charset="0"/>
              </a:rPr>
              <a:t>La Planificación para la membresía</a:t>
            </a:r>
            <a:endParaRPr lang="es-ES" sz="24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a:xfrm>
            <a:off x="8382000" y="5867400"/>
            <a:ext cx="502920" cy="502920"/>
          </a:xfrm>
        </p:spPr>
        <p:txBody>
          <a:bodyPr/>
          <a:lstStyle/>
          <a:p>
            <a:fld id="{2754ED01-E2A0-4C1E-8E21-014B99041579}" type="slidenum">
              <a:rPr lang="en-US" smtClean="0"/>
              <a:pPr/>
              <a:t>15</a:t>
            </a:fld>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914400"/>
            <a:ext cx="4512326" cy="567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38600" y="1195756"/>
            <a:ext cx="1828800" cy="523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PR" sz="1400" b="1" dirty="0" smtClean="0">
                <a:solidFill>
                  <a:schemeClr val="tx1"/>
                </a:solidFill>
                <a:latin typeface="Segoe Script" panose="020B0504020000000003" pitchFamily="34" charset="0"/>
              </a:rPr>
              <a:t>Lugares donde me siento bien</a:t>
            </a:r>
            <a:endParaRPr lang="es-PR" sz="1400" b="1" dirty="0">
              <a:latin typeface="Segoe Script" panose="020B0504020000000003" pitchFamily="34" charset="0"/>
            </a:endParaRPr>
          </a:p>
        </p:txBody>
      </p:sp>
      <p:sp>
        <p:nvSpPr>
          <p:cNvPr id="9" name="TextBox 8"/>
          <p:cNvSpPr txBox="1"/>
          <p:nvPr/>
        </p:nvSpPr>
        <p:spPr>
          <a:xfrm>
            <a:off x="2819400" y="1267416"/>
            <a:ext cx="1143000" cy="954107"/>
          </a:xfrm>
          <a:prstGeom prst="rect">
            <a:avLst/>
          </a:prstGeom>
          <a:solidFill>
            <a:schemeClr val="bg1"/>
          </a:solidFill>
        </p:spPr>
        <p:txBody>
          <a:bodyPr wrap="square" rtlCol="0">
            <a:spAutoFit/>
          </a:bodyPr>
          <a:lstStyle/>
          <a:p>
            <a:r>
              <a:rPr lang="es-PR" sz="1400" b="1" dirty="0" smtClean="0">
                <a:latin typeface="Segoe Script" panose="020B0504020000000003" pitchFamily="34" charset="0"/>
              </a:rPr>
              <a:t>Lugares donde soy un cliente</a:t>
            </a:r>
            <a:endParaRPr lang="es-PR" sz="1400" b="1" dirty="0">
              <a:latin typeface="Segoe Script" panose="020B0504020000000003" pitchFamily="34" charset="0"/>
            </a:endParaRPr>
          </a:p>
        </p:txBody>
      </p:sp>
      <p:cxnSp>
        <p:nvCxnSpPr>
          <p:cNvPr id="11" name="Straight Connector 10"/>
          <p:cNvCxnSpPr/>
          <p:nvPr/>
        </p:nvCxnSpPr>
        <p:spPr>
          <a:xfrm flipH="1" flipV="1">
            <a:off x="3733800" y="1267416"/>
            <a:ext cx="304800" cy="477053"/>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663184" y="1390526"/>
            <a:ext cx="1295400" cy="1231106"/>
          </a:xfrm>
          <a:prstGeom prst="rect">
            <a:avLst/>
          </a:prstGeom>
          <a:solidFill>
            <a:schemeClr val="bg1"/>
          </a:solidFill>
        </p:spPr>
        <p:txBody>
          <a:bodyPr wrap="square" rtlCol="0">
            <a:spAutoFit/>
          </a:bodyPr>
          <a:lstStyle/>
          <a:p>
            <a:pPr algn="r"/>
            <a:r>
              <a:rPr lang="es-PR" sz="1600" b="1" dirty="0" smtClean="0">
                <a:latin typeface="Segoe Script" panose="020B0504020000000003" pitchFamily="34" charset="0"/>
              </a:rPr>
              <a:t> </a:t>
            </a:r>
            <a:r>
              <a:rPr lang="es-PR" sz="1400" b="1" dirty="0" smtClean="0">
                <a:latin typeface="Segoe Script" panose="020B0504020000000003" pitchFamily="34" charset="0"/>
              </a:rPr>
              <a:t>Lugares      donde  </a:t>
            </a:r>
          </a:p>
          <a:p>
            <a:pPr algn="r"/>
            <a:r>
              <a:rPr lang="es-PR" sz="1400" b="1" dirty="0" smtClean="0">
                <a:latin typeface="Segoe Script" panose="020B0504020000000003" pitchFamily="34" charset="0"/>
              </a:rPr>
              <a:t>soy un miembro</a:t>
            </a:r>
          </a:p>
          <a:p>
            <a:endParaRPr lang="en-US" sz="1600" b="1" dirty="0">
              <a:latin typeface="Segoe Script" panose="020B0504020000000003" pitchFamily="34" charset="0"/>
            </a:endParaRPr>
          </a:p>
        </p:txBody>
      </p:sp>
      <p:cxnSp>
        <p:nvCxnSpPr>
          <p:cNvPr id="14" name="Straight Connector 13"/>
          <p:cNvCxnSpPr/>
          <p:nvPr/>
        </p:nvCxnSpPr>
        <p:spPr>
          <a:xfrm flipH="1">
            <a:off x="6858000" y="1390526"/>
            <a:ext cx="76200" cy="13234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34792" y="5257799"/>
            <a:ext cx="1794608" cy="954107"/>
          </a:xfrm>
          <a:prstGeom prst="rect">
            <a:avLst/>
          </a:prstGeom>
          <a:solidFill>
            <a:schemeClr val="bg1"/>
          </a:solidFill>
        </p:spPr>
        <p:txBody>
          <a:bodyPr wrap="square" rtlCol="0">
            <a:spAutoFit/>
          </a:bodyPr>
          <a:lstStyle/>
          <a:p>
            <a:r>
              <a:rPr lang="es-PR" sz="1400" b="1" dirty="0" smtClean="0">
                <a:latin typeface="Segoe Script" panose="020B0504020000000003" pitchFamily="34" charset="0"/>
              </a:rPr>
              <a:t>Lugares donde se pueden hacer nuevas conexiones </a:t>
            </a:r>
            <a:endParaRPr lang="es-PR" sz="1400" dirty="0"/>
          </a:p>
        </p:txBody>
      </p:sp>
      <p:sp>
        <p:nvSpPr>
          <p:cNvPr id="17" name="TextBox 16"/>
          <p:cNvSpPr txBox="1"/>
          <p:nvPr/>
        </p:nvSpPr>
        <p:spPr>
          <a:xfrm>
            <a:off x="2933700" y="5257800"/>
            <a:ext cx="1714500" cy="954107"/>
          </a:xfrm>
          <a:prstGeom prst="rect">
            <a:avLst/>
          </a:prstGeom>
          <a:solidFill>
            <a:schemeClr val="bg1"/>
          </a:solidFill>
        </p:spPr>
        <p:txBody>
          <a:bodyPr wrap="square" rtlCol="0">
            <a:spAutoFit/>
          </a:bodyPr>
          <a:lstStyle/>
          <a:p>
            <a:r>
              <a:rPr lang="es-PR" sz="1400" b="1" dirty="0" smtClean="0">
                <a:latin typeface="Segoe Script" panose="020B0504020000000003" pitchFamily="34" charset="0"/>
              </a:rPr>
              <a:t>Lugares donde se pueden fortalecer</a:t>
            </a:r>
          </a:p>
          <a:p>
            <a:r>
              <a:rPr lang="es-PR" sz="1400" b="1" dirty="0" smtClean="0">
                <a:latin typeface="Segoe Script" panose="020B0504020000000003" pitchFamily="34" charset="0"/>
              </a:rPr>
              <a:t>las conexiones </a:t>
            </a:r>
            <a:endParaRPr lang="es-PR" sz="1400" dirty="0"/>
          </a:p>
        </p:txBody>
      </p:sp>
      <p:cxnSp>
        <p:nvCxnSpPr>
          <p:cNvPr id="5" name="Straight Connector 4"/>
          <p:cNvCxnSpPr/>
          <p:nvPr/>
        </p:nvCxnSpPr>
        <p:spPr>
          <a:xfrm flipV="1">
            <a:off x="5029200" y="1267418"/>
            <a:ext cx="1281684" cy="1551982"/>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3733800" y="1267416"/>
            <a:ext cx="457200" cy="73866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1483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16</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387627" y="1676400"/>
            <a:ext cx="2445026" cy="2062103"/>
          </a:xfrm>
          <a:prstGeom prst="rect">
            <a:avLst/>
          </a:prstGeom>
          <a:noFill/>
        </p:spPr>
        <p:txBody>
          <a:bodyPr wrap="square" rtlCol="0">
            <a:spAutoFit/>
          </a:bodyPr>
          <a:lstStyle/>
          <a:p>
            <a:pPr marL="285750" indent="-285750">
              <a:buFont typeface="Arial" panose="020B0604020202020204" pitchFamily="34" charset="0"/>
              <a:buChar char="•"/>
            </a:pPr>
            <a:r>
              <a:rPr lang="es-ES" sz="1600" b="1" dirty="0"/>
              <a:t>¿Quién está más cerca de su hijo (su círculo cercano</a:t>
            </a:r>
            <a:r>
              <a:rPr lang="es-ES" sz="1600" b="1" dirty="0" smtClean="0"/>
              <a:t>)?</a:t>
            </a:r>
          </a:p>
          <a:p>
            <a:endParaRPr lang="en-US" sz="1600" b="1" dirty="0"/>
          </a:p>
          <a:p>
            <a:pPr marL="285750" indent="-285750">
              <a:buFont typeface="Arial" panose="020B0604020202020204" pitchFamily="34" charset="0"/>
              <a:buChar char="•"/>
            </a:pPr>
            <a:r>
              <a:rPr lang="es-ES" sz="1600" b="1" dirty="0" smtClean="0"/>
              <a:t>¿Quién </a:t>
            </a:r>
            <a:r>
              <a:rPr lang="es-ES" sz="1600" b="1" dirty="0"/>
              <a:t>está en el círculo exterior que se podría mover hacia adentro</a:t>
            </a:r>
            <a:r>
              <a:rPr lang="es-ES" sz="1600" b="1" dirty="0" smtClean="0"/>
              <a:t>?</a:t>
            </a:r>
            <a:endParaRPr lang="en-US" sz="1600" b="1" dirty="0"/>
          </a:p>
        </p:txBody>
      </p:sp>
      <p:sp>
        <p:nvSpPr>
          <p:cNvPr id="4" name="TextBox 3"/>
          <p:cNvSpPr txBox="1"/>
          <p:nvPr/>
        </p:nvSpPr>
        <p:spPr>
          <a:xfrm>
            <a:off x="387627" y="381000"/>
            <a:ext cx="2965173" cy="1200329"/>
          </a:xfrm>
          <a:prstGeom prst="rect">
            <a:avLst/>
          </a:prstGeom>
          <a:noFill/>
        </p:spPr>
        <p:txBody>
          <a:bodyPr wrap="square" rtlCol="0">
            <a:spAutoFit/>
          </a:bodyPr>
          <a:lstStyle/>
          <a:p>
            <a:r>
              <a:rPr lang="en-US" b="1" dirty="0">
                <a:solidFill>
                  <a:schemeClr val="accent2"/>
                </a:solidFill>
                <a:latin typeface="Segoe Script" panose="020B0504020000000003" pitchFamily="34" charset="0"/>
              </a:rPr>
              <a:t>2. </a:t>
            </a:r>
            <a:r>
              <a:rPr lang="en-US" b="1" dirty="0" smtClean="0">
                <a:solidFill>
                  <a:schemeClr val="accent2"/>
                </a:solidFill>
                <a:latin typeface="Segoe Script" panose="020B0504020000000003" pitchFamily="34" charset="0"/>
              </a:rPr>
              <a:t>IDENTIFIQUE  LAS REDES DE APOYO SOCIALES QUE YA TIENE</a:t>
            </a:r>
            <a:endParaRPr lang="en-US" b="1" dirty="0">
              <a:solidFill>
                <a:schemeClr val="accent2"/>
              </a:solidFill>
              <a:latin typeface="Segoe Script" panose="020B0504020000000003"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223" y="58006"/>
            <a:ext cx="5191953" cy="643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35414" y="134034"/>
            <a:ext cx="2074985" cy="584775"/>
          </a:xfrm>
          <a:prstGeom prst="rect">
            <a:avLst/>
          </a:prstGeom>
          <a:solidFill>
            <a:schemeClr val="bg1"/>
          </a:solidFill>
        </p:spPr>
        <p:txBody>
          <a:bodyPr wrap="square" rtlCol="0">
            <a:spAutoFit/>
          </a:bodyPr>
          <a:lstStyle/>
          <a:p>
            <a:pPr algn="ctr"/>
            <a:r>
              <a:rPr lang="es-ES" sz="1600" dirty="0" smtClean="0">
                <a:latin typeface="Segoe Script" panose="020B0504020000000003" pitchFamily="34" charset="0"/>
              </a:rPr>
              <a:t>El </a:t>
            </a:r>
            <a:r>
              <a:rPr lang="es-ES" sz="1600" dirty="0">
                <a:latin typeface="Segoe Script" panose="020B0504020000000003" pitchFamily="34" charset="0"/>
              </a:rPr>
              <a:t>Círculo</a:t>
            </a:r>
            <a:r>
              <a:rPr lang="es-ES" sz="1600" dirty="0" smtClean="0">
                <a:latin typeface="Segoe Script" panose="020B0504020000000003" pitchFamily="34" charset="0"/>
              </a:rPr>
              <a:t> de la Relación</a:t>
            </a:r>
            <a:endParaRPr lang="es-ES" sz="1600" dirty="0">
              <a:latin typeface="Segoe Script" panose="020B0504020000000003" pitchFamily="34" charset="0"/>
            </a:endParaRPr>
          </a:p>
        </p:txBody>
      </p:sp>
      <p:sp>
        <p:nvSpPr>
          <p:cNvPr id="8" name="TextBox 7"/>
          <p:cNvSpPr txBox="1"/>
          <p:nvPr/>
        </p:nvSpPr>
        <p:spPr>
          <a:xfrm>
            <a:off x="5181600" y="1066800"/>
            <a:ext cx="1066800" cy="307777"/>
          </a:xfrm>
          <a:prstGeom prst="rect">
            <a:avLst/>
          </a:prstGeom>
          <a:solidFill>
            <a:schemeClr val="bg1"/>
          </a:solidFill>
        </p:spPr>
        <p:txBody>
          <a:bodyPr wrap="square" rtlCol="0">
            <a:spAutoFit/>
          </a:bodyPr>
          <a:lstStyle/>
          <a:p>
            <a:r>
              <a:rPr lang="es-ES" sz="1400" b="1" dirty="0" smtClean="0">
                <a:latin typeface="Segoe Script" panose="020B0504020000000003" pitchFamily="34" charset="0"/>
              </a:rPr>
              <a:t>Familia</a:t>
            </a:r>
            <a:endParaRPr lang="es-ES" sz="1400" b="1" dirty="0">
              <a:latin typeface="Segoe Script" panose="020B0504020000000003" pitchFamily="34" charset="0"/>
            </a:endParaRPr>
          </a:p>
        </p:txBody>
      </p:sp>
      <p:sp>
        <p:nvSpPr>
          <p:cNvPr id="9" name="TextBox 8"/>
          <p:cNvSpPr txBox="1"/>
          <p:nvPr/>
        </p:nvSpPr>
        <p:spPr>
          <a:xfrm rot="10800000">
            <a:off x="3257490" y="3124200"/>
            <a:ext cx="400110" cy="838200"/>
          </a:xfrm>
          <a:prstGeom prst="rect">
            <a:avLst/>
          </a:prstGeom>
          <a:solidFill>
            <a:schemeClr val="bg1"/>
          </a:solidFill>
        </p:spPr>
        <p:txBody>
          <a:bodyPr vert="eaVert" wrap="square" rtlCol="0">
            <a:spAutoFit/>
          </a:bodyPr>
          <a:lstStyle/>
          <a:p>
            <a:r>
              <a:rPr lang="es-ES" sz="1400" dirty="0" smtClean="0">
                <a:latin typeface="Segoe Script" panose="020B0504020000000003" pitchFamily="34" charset="0"/>
              </a:rPr>
              <a:t>Escuela</a:t>
            </a:r>
            <a:endParaRPr lang="es-ES" sz="1400" dirty="0">
              <a:latin typeface="Segoe Script" panose="020B0504020000000003" pitchFamily="34" charset="0"/>
            </a:endParaRPr>
          </a:p>
        </p:txBody>
      </p:sp>
      <p:sp>
        <p:nvSpPr>
          <p:cNvPr id="10" name="TextBox 9"/>
          <p:cNvSpPr txBox="1"/>
          <p:nvPr/>
        </p:nvSpPr>
        <p:spPr>
          <a:xfrm>
            <a:off x="4267200" y="5715000"/>
            <a:ext cx="3048000" cy="307777"/>
          </a:xfrm>
          <a:prstGeom prst="rect">
            <a:avLst/>
          </a:prstGeom>
          <a:solidFill>
            <a:schemeClr val="bg1"/>
          </a:solidFill>
        </p:spPr>
        <p:txBody>
          <a:bodyPr wrap="square" rtlCol="0">
            <a:spAutoFit/>
          </a:bodyPr>
          <a:lstStyle/>
          <a:p>
            <a:r>
              <a:rPr lang="es-ES" sz="1400" b="1" dirty="0" smtClean="0">
                <a:latin typeface="Segoe Script" panose="020B0504020000000003" pitchFamily="34" charset="0"/>
              </a:rPr>
              <a:t>Amigos y relaciones sin pago</a:t>
            </a:r>
            <a:endParaRPr lang="es-ES" sz="1400" b="1" dirty="0">
              <a:latin typeface="Segoe Script" panose="020B0504020000000003" pitchFamily="34" charset="0"/>
            </a:endParaRPr>
          </a:p>
        </p:txBody>
      </p:sp>
      <p:sp>
        <p:nvSpPr>
          <p:cNvPr id="11" name="TextBox 10"/>
          <p:cNvSpPr txBox="1"/>
          <p:nvPr/>
        </p:nvSpPr>
        <p:spPr>
          <a:xfrm>
            <a:off x="7696200" y="2514600"/>
            <a:ext cx="615553" cy="2362200"/>
          </a:xfrm>
          <a:prstGeom prst="rect">
            <a:avLst/>
          </a:prstGeom>
          <a:solidFill>
            <a:schemeClr val="bg1"/>
          </a:solidFill>
        </p:spPr>
        <p:txBody>
          <a:bodyPr vert="eaVert" wrap="square" rtlCol="0">
            <a:spAutoFit/>
          </a:bodyPr>
          <a:lstStyle/>
          <a:p>
            <a:r>
              <a:rPr lang="es-ES" sz="1400" b="1" dirty="0" smtClean="0">
                <a:latin typeface="Segoe Script" panose="020B0504020000000003" pitchFamily="34" charset="0"/>
              </a:rPr>
              <a:t>El hogar y las otros apoyos con pago</a:t>
            </a:r>
            <a:endParaRPr lang="es-ES" sz="1400" b="1" dirty="0">
              <a:latin typeface="Segoe Script" panose="020B0504020000000003" pitchFamily="34" charset="0"/>
            </a:endParaRPr>
          </a:p>
        </p:txBody>
      </p:sp>
    </p:spTree>
    <p:extLst>
      <p:ext uri="{BB962C8B-B14F-4D97-AF65-F5344CB8AC3E}">
        <p14:creationId xmlns:p14="http://schemas.microsoft.com/office/powerpoint/2010/main" val="57248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17</a:t>
            </a:fld>
            <a:endParaRPr lang="en-US"/>
          </a:p>
        </p:txBody>
      </p:sp>
      <p:sp>
        <p:nvSpPr>
          <p:cNvPr id="5" name="TextBox 4"/>
          <p:cNvSpPr txBox="1"/>
          <p:nvPr/>
        </p:nvSpPr>
        <p:spPr>
          <a:xfrm>
            <a:off x="420757" y="1848712"/>
            <a:ext cx="2322443" cy="2954655"/>
          </a:xfrm>
          <a:prstGeom prst="rect">
            <a:avLst/>
          </a:prstGeom>
          <a:noFill/>
        </p:spPr>
        <p:txBody>
          <a:bodyPr wrap="square" rtlCol="0">
            <a:spAutoFit/>
          </a:bodyPr>
          <a:lstStyle/>
          <a:p>
            <a:pPr marL="285750" indent="-285750">
              <a:buFont typeface="Arial" panose="020B0604020202020204" pitchFamily="34" charset="0"/>
              <a:buChar char="•"/>
            </a:pPr>
            <a:r>
              <a:rPr lang="es-ES" sz="1600" b="1" dirty="0"/>
              <a:t>¿Qué redes de apoyo ya tiene</a:t>
            </a:r>
            <a:r>
              <a:rPr lang="es-ES" sz="1600" b="1" dirty="0" smtClean="0"/>
              <a:t>?</a:t>
            </a:r>
          </a:p>
          <a:p>
            <a:endParaRPr lang="en-US" sz="1400" b="1" dirty="0"/>
          </a:p>
          <a:p>
            <a:pPr marL="285750" indent="-285750">
              <a:buFont typeface="Arial" panose="020B0604020202020204" pitchFamily="34" charset="0"/>
              <a:buChar char="•"/>
            </a:pPr>
            <a:r>
              <a:rPr lang="es-ES" sz="1600" b="1" dirty="0"/>
              <a:t>¿Cuáles son los intereses comunes</a:t>
            </a:r>
            <a:r>
              <a:rPr lang="es-ES" sz="1600" b="1" dirty="0" smtClean="0"/>
              <a:t>?</a:t>
            </a:r>
          </a:p>
          <a:p>
            <a:endParaRPr lang="en-US" sz="1400" b="1" dirty="0"/>
          </a:p>
          <a:p>
            <a:pPr marL="285750" indent="-285750">
              <a:buFont typeface="Arial" panose="020B0604020202020204" pitchFamily="34" charset="0"/>
              <a:buChar char="•"/>
            </a:pPr>
            <a:r>
              <a:rPr lang="es-ES" sz="1600" b="1" dirty="0"/>
              <a:t>¿Dónde se exploran estos intereses</a:t>
            </a:r>
            <a:r>
              <a:rPr lang="es-ES" sz="1600" b="1" dirty="0" smtClean="0"/>
              <a:t>?</a:t>
            </a:r>
          </a:p>
          <a:p>
            <a:endParaRPr lang="en-US" sz="1400" b="1" dirty="0"/>
          </a:p>
          <a:p>
            <a:pPr marL="285750" indent="-285750">
              <a:buFont typeface="Arial" panose="020B0604020202020204" pitchFamily="34" charset="0"/>
              <a:buChar char="•"/>
            </a:pPr>
            <a:r>
              <a:rPr lang="es-ES" sz="1600" b="1" dirty="0"/>
              <a:t>¿Quién podría ser un constructor de enlaces</a:t>
            </a:r>
            <a:r>
              <a:rPr lang="es-ES" sz="1600" b="1" dirty="0" smtClean="0"/>
              <a:t>?</a:t>
            </a:r>
            <a:endParaRPr lang="en-US" sz="1600" b="1" dirty="0"/>
          </a:p>
        </p:txBody>
      </p:sp>
      <p:sp>
        <p:nvSpPr>
          <p:cNvPr id="4" name="TextBox 3"/>
          <p:cNvSpPr txBox="1"/>
          <p:nvPr/>
        </p:nvSpPr>
        <p:spPr>
          <a:xfrm>
            <a:off x="420757" y="371384"/>
            <a:ext cx="2627243" cy="1477328"/>
          </a:xfrm>
          <a:prstGeom prst="rect">
            <a:avLst/>
          </a:prstGeom>
          <a:noFill/>
        </p:spPr>
        <p:txBody>
          <a:bodyPr wrap="square" rtlCol="0">
            <a:spAutoFit/>
          </a:bodyPr>
          <a:lstStyle/>
          <a:p>
            <a:r>
              <a:rPr lang="en-US" b="1" dirty="0" smtClean="0">
                <a:solidFill>
                  <a:schemeClr val="accent2"/>
                </a:solidFill>
                <a:latin typeface="Segoe Script" panose="020B0504020000000003" pitchFamily="34" charset="0"/>
              </a:rPr>
              <a:t>OTRA FORMA DE IDENTIFICAR LAS REDES DE APOYO SOCIALES QUE YA TIENE</a:t>
            </a:r>
            <a:endParaRPr lang="en-US" b="1" dirty="0">
              <a:solidFill>
                <a:schemeClr val="accent2"/>
              </a:solidFill>
              <a:latin typeface="Segoe Script" panose="020B05040200000000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50" y="95250"/>
            <a:ext cx="4375150" cy="6381750"/>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3636818" y="3429000"/>
            <a:ext cx="1066800" cy="738664"/>
          </a:xfrm>
          <a:prstGeom prst="rect">
            <a:avLst/>
          </a:prstGeom>
          <a:solidFill>
            <a:schemeClr val="bg1"/>
          </a:solidFill>
        </p:spPr>
        <p:txBody>
          <a:bodyPr wrap="square" rtlCol="0">
            <a:spAutoFit/>
          </a:bodyPr>
          <a:lstStyle/>
          <a:p>
            <a:r>
              <a:rPr lang="es-PR" sz="1400" b="1" dirty="0" smtClean="0">
                <a:effectLst>
                  <a:outerShdw blurRad="38100" dist="38100" dir="2700000" algn="tl">
                    <a:srgbClr val="000000">
                      <a:alpha val="43137"/>
                    </a:srgbClr>
                  </a:outerShdw>
                </a:effectLst>
                <a:latin typeface="Bradley Hand ITC" panose="03070402050302030203" pitchFamily="66" charset="0"/>
              </a:rPr>
              <a:t>Conoce </a:t>
            </a:r>
          </a:p>
          <a:p>
            <a:r>
              <a:rPr lang="es-PR" sz="1400" b="1" dirty="0" smtClean="0">
                <a:effectLst>
                  <a:outerShdw blurRad="38100" dist="38100" dir="2700000" algn="tl">
                    <a:srgbClr val="000000">
                      <a:alpha val="43137"/>
                    </a:srgbClr>
                  </a:outerShdw>
                </a:effectLst>
                <a:latin typeface="Bradley Hand ITC" panose="03070402050302030203" pitchFamily="66" charset="0"/>
              </a:rPr>
              <a:t>A Todo </a:t>
            </a:r>
          </a:p>
          <a:p>
            <a:r>
              <a:rPr lang="es-PR" sz="1400" b="1" dirty="0" smtClean="0">
                <a:effectLst>
                  <a:outerShdw blurRad="38100" dist="38100" dir="2700000" algn="tl">
                    <a:srgbClr val="000000">
                      <a:alpha val="43137"/>
                    </a:srgbClr>
                  </a:outerShdw>
                </a:effectLst>
                <a:latin typeface="Bradley Hand ITC" panose="03070402050302030203" pitchFamily="66" charset="0"/>
              </a:rPr>
              <a:t>El Mundo</a:t>
            </a:r>
          </a:p>
        </p:txBody>
      </p:sp>
      <p:sp>
        <p:nvSpPr>
          <p:cNvPr id="19" name="TextBox 18"/>
          <p:cNvSpPr txBox="1"/>
          <p:nvPr/>
        </p:nvSpPr>
        <p:spPr>
          <a:xfrm>
            <a:off x="3711575" y="5530334"/>
            <a:ext cx="1752600" cy="584775"/>
          </a:xfrm>
          <a:prstGeom prst="rect">
            <a:avLst/>
          </a:prstGeom>
          <a:solidFill>
            <a:schemeClr val="bg1"/>
          </a:solidFill>
        </p:spPr>
        <p:txBody>
          <a:bodyPr wrap="square" rtlCol="0">
            <a:spAutoFit/>
          </a:bodyPr>
          <a:lstStyle/>
          <a:p>
            <a:r>
              <a:rPr lang="es-PR" sz="1600" b="1" dirty="0" smtClean="0">
                <a:effectLst>
                  <a:outerShdw blurRad="38100" dist="38100" dir="2700000" algn="tl">
                    <a:srgbClr val="000000">
                      <a:alpha val="43137"/>
                    </a:srgbClr>
                  </a:outerShdw>
                </a:effectLst>
                <a:latin typeface="Bradley Hand ITC" panose="03070402050302030203" pitchFamily="66" charset="0"/>
              </a:rPr>
              <a:t>Le gusta escalar Rocas</a:t>
            </a:r>
            <a:endParaRPr lang="es-PR" sz="1600" b="1" dirty="0">
              <a:effectLst>
                <a:outerShdw blurRad="38100" dist="38100" dir="2700000" algn="tl">
                  <a:srgbClr val="000000">
                    <a:alpha val="43137"/>
                  </a:srgbClr>
                </a:outerShdw>
              </a:effectLst>
              <a:latin typeface="Bradley Hand ITC" panose="03070402050302030203" pitchFamily="66" charset="0"/>
            </a:endParaRPr>
          </a:p>
        </p:txBody>
      </p:sp>
      <p:sp>
        <p:nvSpPr>
          <p:cNvPr id="21" name="Freeform 20"/>
          <p:cNvSpPr/>
          <p:nvPr/>
        </p:nvSpPr>
        <p:spPr>
          <a:xfrm>
            <a:off x="6178550" y="4800600"/>
            <a:ext cx="438150" cy="330200"/>
          </a:xfrm>
          <a:custGeom>
            <a:avLst/>
            <a:gdLst>
              <a:gd name="connsiteX0" fmla="*/ 0 w 438150"/>
              <a:gd name="connsiteY0" fmla="*/ 330200 h 330200"/>
              <a:gd name="connsiteX1" fmla="*/ 12700 w 438150"/>
              <a:gd name="connsiteY1" fmla="*/ 298450 h 330200"/>
              <a:gd name="connsiteX2" fmla="*/ 19050 w 438150"/>
              <a:gd name="connsiteY2" fmla="*/ 279400 h 330200"/>
              <a:gd name="connsiteX3" fmla="*/ 31750 w 438150"/>
              <a:gd name="connsiteY3" fmla="*/ 260350 h 330200"/>
              <a:gd name="connsiteX4" fmla="*/ 44450 w 438150"/>
              <a:gd name="connsiteY4" fmla="*/ 209550 h 330200"/>
              <a:gd name="connsiteX5" fmla="*/ 50800 w 438150"/>
              <a:gd name="connsiteY5" fmla="*/ 190500 h 330200"/>
              <a:gd name="connsiteX6" fmla="*/ 63500 w 438150"/>
              <a:gd name="connsiteY6" fmla="*/ 171450 h 330200"/>
              <a:gd name="connsiteX7" fmla="*/ 69850 w 438150"/>
              <a:gd name="connsiteY7" fmla="*/ 152400 h 330200"/>
              <a:gd name="connsiteX8" fmla="*/ 88900 w 438150"/>
              <a:gd name="connsiteY8" fmla="*/ 133350 h 330200"/>
              <a:gd name="connsiteX9" fmla="*/ 146050 w 438150"/>
              <a:gd name="connsiteY9" fmla="*/ 101600 h 330200"/>
              <a:gd name="connsiteX10" fmla="*/ 203200 w 438150"/>
              <a:gd name="connsiteY10" fmla="*/ 57150 h 330200"/>
              <a:gd name="connsiteX11" fmla="*/ 222250 w 438150"/>
              <a:gd name="connsiteY11" fmla="*/ 44450 h 330200"/>
              <a:gd name="connsiteX12" fmla="*/ 254000 w 438150"/>
              <a:gd name="connsiteY12" fmla="*/ 38100 h 330200"/>
              <a:gd name="connsiteX13" fmla="*/ 279400 w 438150"/>
              <a:gd name="connsiteY13" fmla="*/ 31750 h 330200"/>
              <a:gd name="connsiteX14" fmla="*/ 317500 w 438150"/>
              <a:gd name="connsiteY14" fmla="*/ 25400 h 330200"/>
              <a:gd name="connsiteX15" fmla="*/ 336550 w 438150"/>
              <a:gd name="connsiteY15" fmla="*/ 19050 h 330200"/>
              <a:gd name="connsiteX16" fmla="*/ 368300 w 438150"/>
              <a:gd name="connsiteY16" fmla="*/ 12700 h 330200"/>
              <a:gd name="connsiteX17" fmla="*/ 393700 w 438150"/>
              <a:gd name="connsiteY17" fmla="*/ 6350 h 330200"/>
              <a:gd name="connsiteX18" fmla="*/ 438150 w 438150"/>
              <a:gd name="connsiteY18"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330200">
                <a:moveTo>
                  <a:pt x="0" y="330200"/>
                </a:moveTo>
                <a:cubicBezTo>
                  <a:pt x="4233" y="319617"/>
                  <a:pt x="8698" y="309123"/>
                  <a:pt x="12700" y="298450"/>
                </a:cubicBezTo>
                <a:cubicBezTo>
                  <a:pt x="15050" y="292183"/>
                  <a:pt x="16057" y="285387"/>
                  <a:pt x="19050" y="279400"/>
                </a:cubicBezTo>
                <a:cubicBezTo>
                  <a:pt x="22463" y="272574"/>
                  <a:pt x="27517" y="266700"/>
                  <a:pt x="31750" y="260350"/>
                </a:cubicBezTo>
                <a:cubicBezTo>
                  <a:pt x="35983" y="243417"/>
                  <a:pt x="38930" y="226109"/>
                  <a:pt x="44450" y="209550"/>
                </a:cubicBezTo>
                <a:cubicBezTo>
                  <a:pt x="46567" y="203200"/>
                  <a:pt x="47807" y="196487"/>
                  <a:pt x="50800" y="190500"/>
                </a:cubicBezTo>
                <a:cubicBezTo>
                  <a:pt x="54213" y="183674"/>
                  <a:pt x="60087" y="178276"/>
                  <a:pt x="63500" y="171450"/>
                </a:cubicBezTo>
                <a:cubicBezTo>
                  <a:pt x="66493" y="165463"/>
                  <a:pt x="66137" y="157969"/>
                  <a:pt x="69850" y="152400"/>
                </a:cubicBezTo>
                <a:cubicBezTo>
                  <a:pt x="74831" y="144928"/>
                  <a:pt x="82082" y="139194"/>
                  <a:pt x="88900" y="133350"/>
                </a:cubicBezTo>
                <a:cubicBezTo>
                  <a:pt x="115329" y="110697"/>
                  <a:pt x="113187" y="114745"/>
                  <a:pt x="146050" y="101600"/>
                </a:cubicBezTo>
                <a:cubicBezTo>
                  <a:pt x="175893" y="71757"/>
                  <a:pt x="157628" y="87531"/>
                  <a:pt x="203200" y="57150"/>
                </a:cubicBezTo>
                <a:cubicBezTo>
                  <a:pt x="209550" y="52917"/>
                  <a:pt x="214766" y="45947"/>
                  <a:pt x="222250" y="44450"/>
                </a:cubicBezTo>
                <a:cubicBezTo>
                  <a:pt x="232833" y="42333"/>
                  <a:pt x="243464" y="40441"/>
                  <a:pt x="254000" y="38100"/>
                </a:cubicBezTo>
                <a:cubicBezTo>
                  <a:pt x="262519" y="36207"/>
                  <a:pt x="270842" y="33462"/>
                  <a:pt x="279400" y="31750"/>
                </a:cubicBezTo>
                <a:cubicBezTo>
                  <a:pt x="292025" y="29225"/>
                  <a:pt x="304931" y="28193"/>
                  <a:pt x="317500" y="25400"/>
                </a:cubicBezTo>
                <a:cubicBezTo>
                  <a:pt x="324034" y="23948"/>
                  <a:pt x="330056" y="20673"/>
                  <a:pt x="336550" y="19050"/>
                </a:cubicBezTo>
                <a:cubicBezTo>
                  <a:pt x="347021" y="16432"/>
                  <a:pt x="357764" y="15041"/>
                  <a:pt x="368300" y="12700"/>
                </a:cubicBezTo>
                <a:cubicBezTo>
                  <a:pt x="376819" y="10807"/>
                  <a:pt x="385114" y="7911"/>
                  <a:pt x="393700" y="6350"/>
                </a:cubicBezTo>
                <a:cubicBezTo>
                  <a:pt x="408426" y="3673"/>
                  <a:pt x="438150" y="0"/>
                  <a:pt x="4381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153150" y="5391150"/>
            <a:ext cx="209550" cy="260350"/>
          </a:xfrm>
          <a:custGeom>
            <a:avLst/>
            <a:gdLst>
              <a:gd name="connsiteX0" fmla="*/ 0 w 209550"/>
              <a:gd name="connsiteY0" fmla="*/ 0 h 260350"/>
              <a:gd name="connsiteX1" fmla="*/ 44450 w 209550"/>
              <a:gd name="connsiteY1" fmla="*/ 31750 h 260350"/>
              <a:gd name="connsiteX2" fmla="*/ 88900 w 209550"/>
              <a:gd name="connsiteY2" fmla="*/ 63500 h 260350"/>
              <a:gd name="connsiteX3" fmla="*/ 120650 w 209550"/>
              <a:gd name="connsiteY3" fmla="*/ 139700 h 260350"/>
              <a:gd name="connsiteX4" fmla="*/ 133350 w 209550"/>
              <a:gd name="connsiteY4" fmla="*/ 158750 h 260350"/>
              <a:gd name="connsiteX5" fmla="*/ 158750 w 209550"/>
              <a:gd name="connsiteY5" fmla="*/ 215900 h 260350"/>
              <a:gd name="connsiteX6" fmla="*/ 177800 w 209550"/>
              <a:gd name="connsiteY6" fmla="*/ 228600 h 260350"/>
              <a:gd name="connsiteX7" fmla="*/ 190500 w 209550"/>
              <a:gd name="connsiteY7" fmla="*/ 254000 h 260350"/>
              <a:gd name="connsiteX8" fmla="*/ 209550 w 209550"/>
              <a:gd name="connsiteY8" fmla="*/ 26035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60350">
                <a:moveTo>
                  <a:pt x="0" y="0"/>
                </a:moveTo>
                <a:cubicBezTo>
                  <a:pt x="14817" y="10583"/>
                  <a:pt x="29088" y="21974"/>
                  <a:pt x="44450" y="31750"/>
                </a:cubicBezTo>
                <a:cubicBezTo>
                  <a:pt x="90419" y="61003"/>
                  <a:pt x="51263" y="25863"/>
                  <a:pt x="88900" y="63500"/>
                </a:cubicBezTo>
                <a:cubicBezTo>
                  <a:pt x="97140" y="96460"/>
                  <a:pt x="97208" y="104536"/>
                  <a:pt x="120650" y="139700"/>
                </a:cubicBezTo>
                <a:cubicBezTo>
                  <a:pt x="124883" y="146050"/>
                  <a:pt x="130250" y="151776"/>
                  <a:pt x="133350" y="158750"/>
                </a:cubicBezTo>
                <a:cubicBezTo>
                  <a:pt x="143410" y="181386"/>
                  <a:pt x="141505" y="198655"/>
                  <a:pt x="158750" y="215900"/>
                </a:cubicBezTo>
                <a:cubicBezTo>
                  <a:pt x="164146" y="221296"/>
                  <a:pt x="171450" y="224367"/>
                  <a:pt x="177800" y="228600"/>
                </a:cubicBezTo>
                <a:cubicBezTo>
                  <a:pt x="182033" y="237067"/>
                  <a:pt x="183807" y="247307"/>
                  <a:pt x="190500" y="254000"/>
                </a:cubicBezTo>
                <a:cubicBezTo>
                  <a:pt x="195233" y="258733"/>
                  <a:pt x="209550" y="260350"/>
                  <a:pt x="209550" y="2603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7212787" y="1631290"/>
            <a:ext cx="37511" cy="197510"/>
          </a:xfrm>
          <a:custGeom>
            <a:avLst/>
            <a:gdLst>
              <a:gd name="connsiteX0" fmla="*/ 0 w 37511"/>
              <a:gd name="connsiteY0" fmla="*/ 0 h 197510"/>
              <a:gd name="connsiteX1" fmla="*/ 29261 w 37511"/>
              <a:gd name="connsiteY1" fmla="*/ 36576 h 197510"/>
              <a:gd name="connsiteX2" fmla="*/ 36576 w 37511"/>
              <a:gd name="connsiteY2" fmla="*/ 58521 h 197510"/>
              <a:gd name="connsiteX3" fmla="*/ 36576 w 37511"/>
              <a:gd name="connsiteY3" fmla="*/ 197510 h 197510"/>
            </a:gdLst>
            <a:ahLst/>
            <a:cxnLst>
              <a:cxn ang="0">
                <a:pos x="connsiteX0" y="connsiteY0"/>
              </a:cxn>
              <a:cxn ang="0">
                <a:pos x="connsiteX1" y="connsiteY1"/>
              </a:cxn>
              <a:cxn ang="0">
                <a:pos x="connsiteX2" y="connsiteY2"/>
              </a:cxn>
              <a:cxn ang="0">
                <a:pos x="connsiteX3" y="connsiteY3"/>
              </a:cxn>
            </a:cxnLst>
            <a:rect l="l" t="t" r="r" b="b"/>
            <a:pathLst>
              <a:path w="37511" h="197510">
                <a:moveTo>
                  <a:pt x="0" y="0"/>
                </a:moveTo>
                <a:cubicBezTo>
                  <a:pt x="9754" y="12192"/>
                  <a:pt x="20986" y="23336"/>
                  <a:pt x="29261" y="36576"/>
                </a:cubicBezTo>
                <a:cubicBezTo>
                  <a:pt x="33348" y="43115"/>
                  <a:pt x="36226" y="50818"/>
                  <a:pt x="36576" y="58521"/>
                </a:cubicBezTo>
                <a:cubicBezTo>
                  <a:pt x="38680" y="104803"/>
                  <a:pt x="36576" y="151180"/>
                  <a:pt x="36576" y="197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Tree>
    <p:extLst>
      <p:ext uri="{BB962C8B-B14F-4D97-AF65-F5344CB8AC3E}">
        <p14:creationId xmlns:p14="http://schemas.microsoft.com/office/powerpoint/2010/main" val="1512256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914400"/>
          </a:xfrm>
        </p:spPr>
        <p:txBody>
          <a:bodyPr/>
          <a:lstStyle/>
          <a:p>
            <a:pPr algn="ctr"/>
            <a:r>
              <a:rPr lang="en-US" sz="2600" b="1" dirty="0" smtClean="0">
                <a:solidFill>
                  <a:schemeClr val="accent2"/>
                </a:solidFill>
                <a:latin typeface="Segoe Script" panose="020B0504020000000003" pitchFamily="34" charset="0"/>
              </a:rPr>
              <a:t/>
            </a:r>
            <a:br>
              <a:rPr lang="en-US" sz="2600" b="1" dirty="0" smtClean="0">
                <a:solidFill>
                  <a:schemeClr val="accent2"/>
                </a:solidFill>
                <a:latin typeface="Segoe Script" panose="020B0504020000000003" pitchFamily="34" charset="0"/>
              </a:rPr>
            </a:br>
            <a:r>
              <a:rPr lang="en-US" sz="2600" b="1" dirty="0" smtClean="0">
                <a:solidFill>
                  <a:schemeClr val="accent2"/>
                </a:solidFill>
                <a:latin typeface="Segoe Script" panose="020B0504020000000003" pitchFamily="34" charset="0"/>
              </a:rPr>
              <a:t>3-6. </a:t>
            </a:r>
            <a:r>
              <a:rPr lang="es-ES" sz="2400" b="1" dirty="0" smtClean="0">
                <a:solidFill>
                  <a:srgbClr val="F96A1B"/>
                </a:solidFill>
                <a:latin typeface="Segoe Script" panose="020B0504020000000003" pitchFamily="34" charset="0"/>
              </a:rPr>
              <a:t>IDENTIFIQUE LOS DONES E INTERESES; DÓNDE Y CÓMO PARTICIPAR</a:t>
            </a:r>
            <a:r>
              <a:rPr lang="en-US" sz="2400" dirty="0"/>
              <a:t/>
            </a:r>
            <a:br>
              <a:rPr lang="en-US" sz="2400" dirty="0"/>
            </a:br>
            <a:r>
              <a:rPr lang="en-US" sz="2600" b="1" dirty="0" smtClean="0">
                <a:solidFill>
                  <a:schemeClr val="accent2"/>
                </a:solidFill>
                <a:latin typeface="Segoe Script" panose="020B0504020000000003" pitchFamily="34" charset="0"/>
              </a:rPr>
              <a:t>:</a:t>
            </a:r>
            <a:endParaRPr lang="en-US" sz="26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18</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8754" y="1081912"/>
            <a:ext cx="4159046" cy="508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Callout 1 9"/>
          <p:cNvSpPr/>
          <p:nvPr/>
        </p:nvSpPr>
        <p:spPr>
          <a:xfrm>
            <a:off x="76200" y="3352800"/>
            <a:ext cx="2400300" cy="2933192"/>
          </a:xfrm>
          <a:prstGeom prst="borderCallout1">
            <a:avLst>
              <a:gd name="adj1" fmla="val 51043"/>
              <a:gd name="adj2" fmla="val 98868"/>
              <a:gd name="adj3" fmla="val 36993"/>
              <a:gd name="adj4" fmla="val 1379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1371600"/>
            <a:ext cx="2209800" cy="1600438"/>
          </a:xfrm>
          <a:prstGeom prst="rect">
            <a:avLst/>
          </a:prstGeom>
          <a:noFill/>
        </p:spPr>
        <p:txBody>
          <a:bodyPr wrap="square" rtlCol="0">
            <a:spAutoFit/>
          </a:bodyPr>
          <a:lstStyle/>
          <a:p>
            <a:pPr marL="285750" indent="-285750">
              <a:buFont typeface="Arial" panose="020B0604020202020204" pitchFamily="34" charset="0"/>
              <a:buChar char="•"/>
            </a:pPr>
            <a:r>
              <a:rPr lang="es-ES" sz="1400" b="1" dirty="0"/>
              <a:t>¿Cuáles son los dones que tiene su hijo?</a:t>
            </a:r>
            <a:endParaRPr lang="en-US" sz="1400" b="1" dirty="0"/>
          </a:p>
          <a:p>
            <a:endParaRPr lang="en-US" sz="1200" b="1" dirty="0"/>
          </a:p>
          <a:p>
            <a:pPr marL="285750" indent="-285750">
              <a:buFont typeface="Arial" panose="020B0604020202020204" pitchFamily="34" charset="0"/>
              <a:buChar char="•"/>
            </a:pPr>
            <a:r>
              <a:rPr lang="es-ES" sz="1400" b="1" dirty="0"/>
              <a:t>¿Qué es lo que las otras personas admiran o le gustan acerca de su hijo?</a:t>
            </a:r>
            <a:endParaRPr lang="en-US" sz="1400" b="1" dirty="0"/>
          </a:p>
        </p:txBody>
      </p:sp>
      <p:sp>
        <p:nvSpPr>
          <p:cNvPr id="7" name="TextBox 6"/>
          <p:cNvSpPr txBox="1"/>
          <p:nvPr/>
        </p:nvSpPr>
        <p:spPr>
          <a:xfrm>
            <a:off x="6705600" y="1371600"/>
            <a:ext cx="2057400" cy="738664"/>
          </a:xfrm>
          <a:prstGeom prst="rect">
            <a:avLst/>
          </a:prstGeom>
          <a:noFill/>
        </p:spPr>
        <p:txBody>
          <a:bodyPr wrap="square" rtlCol="0">
            <a:spAutoFit/>
          </a:bodyPr>
          <a:lstStyle/>
          <a:p>
            <a:pPr marL="285750" indent="-285750">
              <a:buFont typeface="Arial" panose="020B0604020202020204" pitchFamily="34" charset="0"/>
              <a:buChar char="•"/>
            </a:pPr>
            <a:r>
              <a:rPr lang="es-ES" sz="1400" b="1" dirty="0"/>
              <a:t>¿Cuáles son los intereses y las pasiones de su hijo</a:t>
            </a:r>
            <a:r>
              <a:rPr lang="es-ES" sz="1400" b="1" dirty="0" smtClean="0"/>
              <a:t>?</a:t>
            </a:r>
          </a:p>
        </p:txBody>
      </p:sp>
      <p:sp>
        <p:nvSpPr>
          <p:cNvPr id="12" name="Line Callout 1 11"/>
          <p:cNvSpPr/>
          <p:nvPr/>
        </p:nvSpPr>
        <p:spPr>
          <a:xfrm>
            <a:off x="6515100" y="3647370"/>
            <a:ext cx="2438400" cy="2638622"/>
          </a:xfrm>
          <a:prstGeom prst="borderCallout1">
            <a:avLst>
              <a:gd name="adj1" fmla="val 49536"/>
              <a:gd name="adj2" fmla="val -181"/>
              <a:gd name="adj3" fmla="val 34980"/>
              <a:gd name="adj4" fmla="val -411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05600" y="3700669"/>
            <a:ext cx="2057400" cy="2462213"/>
          </a:xfrm>
          <a:prstGeom prst="rect">
            <a:avLst/>
          </a:prstGeom>
          <a:noFill/>
        </p:spPr>
        <p:txBody>
          <a:bodyPr wrap="square" rtlCol="0">
            <a:spAutoFit/>
          </a:bodyPr>
          <a:lstStyle/>
          <a:p>
            <a:pPr marL="285750" indent="-285750">
              <a:buFont typeface="Arial" panose="020B0604020202020204" pitchFamily="34" charset="0"/>
              <a:buChar char="•"/>
            </a:pPr>
            <a:r>
              <a:rPr lang="es-ES" sz="1400" b="1" dirty="0"/>
              <a:t>¿Quién puede ayudar a conectar a su hijo con las otras personas que tienen intereses comunes</a:t>
            </a:r>
            <a:r>
              <a:rPr lang="es-ES" sz="1400" b="1" dirty="0" smtClean="0"/>
              <a:t>?</a:t>
            </a:r>
          </a:p>
          <a:p>
            <a:endParaRPr lang="en-US" sz="1400" b="1" dirty="0"/>
          </a:p>
          <a:p>
            <a:pPr marL="285750" indent="-285750">
              <a:buFont typeface="Arial" panose="020B0604020202020204" pitchFamily="34" charset="0"/>
              <a:buChar char="•"/>
            </a:pPr>
            <a:r>
              <a:rPr lang="es-ES" sz="1400" b="1" dirty="0"/>
              <a:t>¿Qué apoyos se necesitarán</a:t>
            </a:r>
            <a:r>
              <a:rPr lang="es-ES" sz="1400" b="1" dirty="0" smtClean="0"/>
              <a:t>?</a:t>
            </a:r>
          </a:p>
          <a:p>
            <a:endParaRPr lang="en-US" sz="1400" b="1" dirty="0"/>
          </a:p>
          <a:p>
            <a:pPr marL="285750" indent="-285750">
              <a:buFont typeface="Arial" panose="020B0604020202020204" pitchFamily="34" charset="0"/>
              <a:buChar char="•"/>
            </a:pPr>
            <a:r>
              <a:rPr lang="es-ES" sz="1400" b="1" dirty="0"/>
              <a:t>¿Cuándo puede pasar esto?</a:t>
            </a:r>
            <a:endParaRPr lang="en-US" sz="1400" b="1" dirty="0"/>
          </a:p>
        </p:txBody>
      </p:sp>
      <p:sp>
        <p:nvSpPr>
          <p:cNvPr id="3" name="Line Callout 1 2"/>
          <p:cNvSpPr/>
          <p:nvPr/>
        </p:nvSpPr>
        <p:spPr>
          <a:xfrm>
            <a:off x="76200" y="1371600"/>
            <a:ext cx="2438400" cy="1477328"/>
          </a:xfrm>
          <a:prstGeom prst="borderCallout1">
            <a:avLst>
              <a:gd name="adj1" fmla="val 51043"/>
              <a:gd name="adj2" fmla="val 98868"/>
              <a:gd name="adj3" fmla="val 92989"/>
              <a:gd name="adj4" fmla="val 1361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6515100" y="1371600"/>
            <a:ext cx="2438400" cy="1477328"/>
          </a:xfrm>
          <a:prstGeom prst="borderCallout1">
            <a:avLst>
              <a:gd name="adj1" fmla="val 52389"/>
              <a:gd name="adj2" fmla="val -181"/>
              <a:gd name="adj3" fmla="val 96353"/>
              <a:gd name="adj4" fmla="val -44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3526734"/>
            <a:ext cx="2209800" cy="2031325"/>
          </a:xfrm>
          <a:prstGeom prst="rect">
            <a:avLst/>
          </a:prstGeom>
          <a:noFill/>
        </p:spPr>
        <p:txBody>
          <a:bodyPr wrap="square" rtlCol="0">
            <a:spAutoFit/>
          </a:bodyPr>
          <a:lstStyle/>
          <a:p>
            <a:pPr marL="285750" indent="-285750">
              <a:buFont typeface="Arial" panose="020B0604020202020204" pitchFamily="34" charset="0"/>
              <a:buChar char="•"/>
            </a:pPr>
            <a:r>
              <a:rPr lang="es-ES" sz="1400" b="1" dirty="0"/>
              <a:t>¿En qué ambientes se desenvuelve mejor su hijo</a:t>
            </a:r>
            <a:r>
              <a:rPr lang="es-ES" sz="1400" b="1" dirty="0" smtClean="0"/>
              <a:t>?</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s-ES" sz="1400" b="1" dirty="0"/>
              <a:t>¿Dónde se reúne regularmente los niños que comparten los mismos intereses de mi hijo?</a:t>
            </a:r>
            <a:endParaRPr lang="en-US" sz="1400" b="1" dirty="0"/>
          </a:p>
        </p:txBody>
      </p:sp>
      <p:sp>
        <p:nvSpPr>
          <p:cNvPr id="9" name="Cloud Callout 8"/>
          <p:cNvSpPr/>
          <p:nvPr/>
        </p:nvSpPr>
        <p:spPr>
          <a:xfrm>
            <a:off x="2590800" y="1357744"/>
            <a:ext cx="1295400" cy="54725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b="1" dirty="0" smtClean="0">
                <a:solidFill>
                  <a:schemeClr val="tx1"/>
                </a:solidFill>
                <a:latin typeface="Bradley Hand ITC" panose="03070402050302030203" pitchFamily="66" charset="0"/>
              </a:rPr>
              <a:t>Quién</a:t>
            </a:r>
            <a:endParaRPr lang="es-PR" b="1" dirty="0">
              <a:solidFill>
                <a:schemeClr val="tx1"/>
              </a:solidFill>
              <a:latin typeface="Bradley Hand ITC" panose="03070402050302030203" pitchFamily="66" charset="0"/>
            </a:endParaRPr>
          </a:p>
        </p:txBody>
      </p:sp>
      <p:sp>
        <p:nvSpPr>
          <p:cNvPr id="13" name="Cloud Callout 12"/>
          <p:cNvSpPr/>
          <p:nvPr/>
        </p:nvSpPr>
        <p:spPr>
          <a:xfrm>
            <a:off x="5226627" y="1371600"/>
            <a:ext cx="1219200" cy="533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tx1"/>
                </a:solidFill>
                <a:latin typeface="Bradley Hand ITC" panose="03070402050302030203" pitchFamily="66" charset="0"/>
              </a:rPr>
              <a:t>Qué</a:t>
            </a:r>
            <a:endParaRPr lang="en-US" b="1" dirty="0">
              <a:solidFill>
                <a:schemeClr val="tx1"/>
              </a:solidFill>
              <a:latin typeface="Bradley Hand ITC" panose="03070402050302030203" pitchFamily="66" charset="0"/>
            </a:endParaRPr>
          </a:p>
        </p:txBody>
      </p:sp>
      <p:sp>
        <p:nvSpPr>
          <p:cNvPr id="14" name="TextBox 13"/>
          <p:cNvSpPr txBox="1"/>
          <p:nvPr/>
        </p:nvSpPr>
        <p:spPr>
          <a:xfrm>
            <a:off x="2743200" y="1881317"/>
            <a:ext cx="1676400" cy="523220"/>
          </a:xfrm>
          <a:prstGeom prst="rect">
            <a:avLst/>
          </a:prstGeom>
          <a:solidFill>
            <a:schemeClr val="bg1"/>
          </a:solidFill>
        </p:spPr>
        <p:txBody>
          <a:bodyPr wrap="square" rtlCol="0">
            <a:spAutoFit/>
          </a:bodyPr>
          <a:lstStyle/>
          <a:p>
            <a:r>
              <a:rPr lang="es-PR" sz="1400" b="1" dirty="0" smtClean="0">
                <a:latin typeface="Bradley Hand ITC" panose="03070402050302030203" pitchFamily="66" charset="0"/>
              </a:rPr>
              <a:t>Mis dones, talentos y contribuciones</a:t>
            </a:r>
            <a:endParaRPr lang="es-PR" b="1" dirty="0">
              <a:latin typeface="Bradley Hand ITC" panose="03070402050302030203" pitchFamily="66" charset="0"/>
            </a:endParaRPr>
          </a:p>
        </p:txBody>
      </p:sp>
      <p:sp>
        <p:nvSpPr>
          <p:cNvPr id="15" name="TextBox 14"/>
          <p:cNvSpPr txBox="1"/>
          <p:nvPr/>
        </p:nvSpPr>
        <p:spPr>
          <a:xfrm>
            <a:off x="4724400" y="1905000"/>
            <a:ext cx="1295400" cy="307777"/>
          </a:xfrm>
          <a:prstGeom prst="rect">
            <a:avLst/>
          </a:prstGeom>
          <a:solidFill>
            <a:schemeClr val="bg1"/>
          </a:solidFill>
        </p:spPr>
        <p:txBody>
          <a:bodyPr wrap="square" rtlCol="0">
            <a:spAutoFit/>
          </a:bodyPr>
          <a:lstStyle/>
          <a:p>
            <a:r>
              <a:rPr lang="es-PR" sz="1400" b="1" dirty="0" smtClean="0">
                <a:latin typeface="Bradley Hand ITC" panose="03070402050302030203" pitchFamily="66" charset="0"/>
              </a:rPr>
              <a:t>Mis intereses</a:t>
            </a:r>
            <a:endParaRPr lang="es-PR" sz="1400" b="1" dirty="0">
              <a:latin typeface="Bradley Hand ITC" panose="03070402050302030203" pitchFamily="66" charset="0"/>
            </a:endParaRPr>
          </a:p>
        </p:txBody>
      </p:sp>
      <p:sp>
        <p:nvSpPr>
          <p:cNvPr id="16" name="Cloud Callout 15"/>
          <p:cNvSpPr/>
          <p:nvPr/>
        </p:nvSpPr>
        <p:spPr>
          <a:xfrm>
            <a:off x="4876800" y="5244128"/>
            <a:ext cx="1295400" cy="609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1400" b="1" dirty="0" smtClean="0">
                <a:solidFill>
                  <a:schemeClr val="tx1"/>
                </a:solidFill>
                <a:latin typeface="Bradley Hand ITC" panose="03070402050302030203" pitchFamily="66" charset="0"/>
              </a:rPr>
              <a:t>Acciones</a:t>
            </a:r>
            <a:endParaRPr lang="es-PR" sz="1400" b="1" dirty="0">
              <a:solidFill>
                <a:schemeClr val="tx1"/>
              </a:solidFill>
              <a:latin typeface="Bradley Hand ITC" panose="03070402050302030203" pitchFamily="66" charset="0"/>
            </a:endParaRPr>
          </a:p>
        </p:txBody>
      </p:sp>
      <p:sp>
        <p:nvSpPr>
          <p:cNvPr id="17" name="Cloud Callout 16"/>
          <p:cNvSpPr/>
          <p:nvPr/>
        </p:nvSpPr>
        <p:spPr>
          <a:xfrm>
            <a:off x="2590800" y="5346700"/>
            <a:ext cx="1219200" cy="533400"/>
          </a:xfrm>
          <a:prstGeom prst="cloudCallout">
            <a:avLst>
              <a:gd name="adj1" fmla="val -6730"/>
              <a:gd name="adj2" fmla="val 608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R" sz="1400" b="1" dirty="0" smtClean="0">
                <a:solidFill>
                  <a:schemeClr val="tx1"/>
                </a:solidFill>
                <a:latin typeface="Bradley Hand ITC" panose="03070402050302030203" pitchFamily="66" charset="0"/>
              </a:rPr>
              <a:t>Dónde</a:t>
            </a:r>
            <a:endParaRPr lang="es-PR" dirty="0">
              <a:solidFill>
                <a:schemeClr val="tx1"/>
              </a:solidFill>
            </a:endParaRPr>
          </a:p>
        </p:txBody>
      </p:sp>
      <p:sp>
        <p:nvSpPr>
          <p:cNvPr id="18" name="TextBox 17"/>
          <p:cNvSpPr txBox="1"/>
          <p:nvPr/>
        </p:nvSpPr>
        <p:spPr>
          <a:xfrm>
            <a:off x="2667000" y="4608036"/>
            <a:ext cx="1600200" cy="738664"/>
          </a:xfrm>
          <a:prstGeom prst="rect">
            <a:avLst/>
          </a:prstGeom>
          <a:solidFill>
            <a:schemeClr val="bg1"/>
          </a:solidFill>
        </p:spPr>
        <p:txBody>
          <a:bodyPr wrap="square" rtlCol="0">
            <a:spAutoFit/>
          </a:bodyPr>
          <a:lstStyle/>
          <a:p>
            <a:r>
              <a:rPr lang="es-PR" sz="1400" b="1" dirty="0" smtClean="0">
                <a:latin typeface="Bradley Hand ITC" panose="03070402050302030203" pitchFamily="66" charset="0"/>
              </a:rPr>
              <a:t>Lugares donde mis contribuciones pueden ser exitosas</a:t>
            </a:r>
            <a:endParaRPr lang="es-PR" sz="1400" b="1" dirty="0">
              <a:latin typeface="Bradley Hand ITC" panose="03070402050302030203" pitchFamily="66" charset="0"/>
            </a:endParaRPr>
          </a:p>
        </p:txBody>
      </p:sp>
      <p:cxnSp>
        <p:nvCxnSpPr>
          <p:cNvPr id="20" name="Straight Connector 19"/>
          <p:cNvCxnSpPr/>
          <p:nvPr/>
        </p:nvCxnSpPr>
        <p:spPr>
          <a:xfrm flipH="1">
            <a:off x="2590800" y="4576162"/>
            <a:ext cx="457200" cy="211360"/>
          </a:xfrm>
          <a:prstGeom prst="line">
            <a:avLst/>
          </a:prstGeom>
          <a:ln w="28575">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21" name="TextBox 20"/>
          <p:cNvSpPr txBox="1"/>
          <p:nvPr/>
        </p:nvSpPr>
        <p:spPr>
          <a:xfrm>
            <a:off x="4368511" y="4936351"/>
            <a:ext cx="2007177" cy="307777"/>
          </a:xfrm>
          <a:prstGeom prst="rect">
            <a:avLst/>
          </a:prstGeom>
          <a:solidFill>
            <a:schemeClr val="bg1"/>
          </a:solidFill>
        </p:spPr>
        <p:txBody>
          <a:bodyPr wrap="square" rtlCol="0">
            <a:spAutoFit/>
          </a:bodyPr>
          <a:lstStyle/>
          <a:p>
            <a:r>
              <a:rPr lang="es-ES" sz="1400" b="1" dirty="0" smtClean="0">
                <a:latin typeface="Bradley Hand ITC" panose="03070402050302030203" pitchFamily="66" charset="0"/>
              </a:rPr>
              <a:t>Quién    Qué     Cuándo </a:t>
            </a:r>
          </a:p>
        </p:txBody>
      </p:sp>
    </p:spTree>
    <p:extLst>
      <p:ext uri="{BB962C8B-B14F-4D97-AF65-F5344CB8AC3E}">
        <p14:creationId xmlns:p14="http://schemas.microsoft.com/office/powerpoint/2010/main" val="715299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5791200"/>
            <a:ext cx="502920" cy="502920"/>
          </a:xfrm>
        </p:spPr>
        <p:txBody>
          <a:bodyPr/>
          <a:lstStyle/>
          <a:p>
            <a:fld id="{2754ED01-E2A0-4C1E-8E21-014B99041579}" type="slidenum">
              <a:rPr lang="en-US" smtClean="0"/>
              <a:pPr/>
              <a:t>19</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533400" y="1600200"/>
            <a:ext cx="7772400" cy="3123932"/>
          </a:xfrm>
          <a:prstGeom prst="rect">
            <a:avLst/>
          </a:prstGeom>
          <a:noFill/>
        </p:spPr>
        <p:txBody>
          <a:bodyPr wrap="square" rtlCol="0">
            <a:spAutoFit/>
          </a:bodyPr>
          <a:lstStyle/>
          <a:p>
            <a:pPr marL="342900" indent="-342900">
              <a:buFont typeface="Arial" panose="020B0604020202020204" pitchFamily="34" charset="0"/>
              <a:buChar char="•"/>
            </a:pPr>
            <a:r>
              <a:rPr lang="es-ES" sz="2000" b="1" dirty="0" smtClean="0"/>
              <a:t>¿Cuáles </a:t>
            </a:r>
            <a:r>
              <a:rPr lang="es-ES" sz="2000" b="1" dirty="0"/>
              <a:t>son las 3 cosas principales que otras personas necesitan saber sobre el miembro de su familia en situaciones </a:t>
            </a:r>
            <a:r>
              <a:rPr lang="es-ES" sz="2000" b="1" dirty="0" smtClean="0"/>
              <a:t>sociales?</a:t>
            </a:r>
          </a:p>
          <a:p>
            <a:endParaRPr lang="en-US" sz="1000" b="1" dirty="0"/>
          </a:p>
          <a:p>
            <a:pPr marL="342900" indent="-342900">
              <a:buFont typeface="Arial" panose="020B0604020202020204" pitchFamily="34" charset="0"/>
              <a:buChar char="•"/>
            </a:pPr>
            <a:r>
              <a:rPr lang="es-ES" sz="2000" b="1" dirty="0"/>
              <a:t>Estas son las estrategias que funcionan para el miembro de mi familia cuando</a:t>
            </a:r>
            <a:r>
              <a:rPr lang="es-ES" sz="2000" b="1" dirty="0" smtClean="0"/>
              <a:t>….</a:t>
            </a:r>
          </a:p>
          <a:p>
            <a:endParaRPr lang="en-US" sz="1000" b="1" dirty="0"/>
          </a:p>
          <a:p>
            <a:pPr marL="342900" indent="-342900">
              <a:buFont typeface="Arial" panose="020B0604020202020204" pitchFamily="34" charset="0"/>
              <a:buChar char="•"/>
            </a:pPr>
            <a:r>
              <a:rPr lang="es-ES" sz="2000" b="1" dirty="0"/>
              <a:t>Prepare cómo explicará algunas de las diferencias que tiene el miembro  de su </a:t>
            </a:r>
            <a:r>
              <a:rPr lang="es-ES" sz="2000" b="1" dirty="0" smtClean="0"/>
              <a:t>familia; </a:t>
            </a:r>
            <a:r>
              <a:rPr lang="es-ES" sz="2000" b="1" dirty="0"/>
              <a:t>y lo </a:t>
            </a:r>
            <a:r>
              <a:rPr lang="es-ES" sz="2000" b="1" dirty="0" smtClean="0"/>
              <a:t>debe </a:t>
            </a:r>
            <a:r>
              <a:rPr lang="es-ES" sz="2000" b="1" dirty="0"/>
              <a:t>hacer de tal manera que le dé poder y </a:t>
            </a:r>
            <a:r>
              <a:rPr lang="es-ES" sz="2000" b="1" dirty="0" smtClean="0"/>
              <a:t>fomente </a:t>
            </a:r>
            <a:r>
              <a:rPr lang="es-ES" sz="2000" b="1" dirty="0"/>
              <a:t>la participación de los demás.  </a:t>
            </a:r>
            <a:endParaRPr lang="en-US" sz="2000" b="1" dirty="0"/>
          </a:p>
          <a:p>
            <a:endParaRPr lang="en-US" dirty="0"/>
          </a:p>
          <a:p>
            <a:endParaRPr lang="en-US" dirty="0"/>
          </a:p>
        </p:txBody>
      </p:sp>
      <p:sp>
        <p:nvSpPr>
          <p:cNvPr id="4" name="TextBox 3"/>
          <p:cNvSpPr txBox="1"/>
          <p:nvPr/>
        </p:nvSpPr>
        <p:spPr>
          <a:xfrm>
            <a:off x="420757" y="381000"/>
            <a:ext cx="8113643" cy="1015663"/>
          </a:xfrm>
          <a:prstGeom prst="rect">
            <a:avLst/>
          </a:prstGeom>
          <a:noFill/>
        </p:spPr>
        <p:txBody>
          <a:bodyPr wrap="square" rtlCol="0">
            <a:spAutoFit/>
          </a:bodyPr>
          <a:lstStyle/>
          <a:p>
            <a:r>
              <a:rPr lang="en-US" sz="2000" b="1" dirty="0" smtClean="0">
                <a:solidFill>
                  <a:schemeClr val="accent2"/>
                </a:solidFill>
                <a:latin typeface="Segoe Script" panose="020B0504020000000003" pitchFamily="34" charset="0"/>
              </a:rPr>
              <a:t>7. </a:t>
            </a:r>
            <a:r>
              <a:rPr lang="es-ES" sz="2000" b="1" dirty="0" smtClean="0">
                <a:solidFill>
                  <a:srgbClr val="F96A1B"/>
                </a:solidFill>
                <a:latin typeface="Segoe Script" panose="020B0504020000000003" pitchFamily="34" charset="0"/>
              </a:rPr>
              <a:t>PREPÁRESE </a:t>
            </a:r>
            <a:r>
              <a:rPr lang="es-ES" sz="2000" b="1" dirty="0">
                <a:solidFill>
                  <a:srgbClr val="F96A1B"/>
                </a:solidFill>
                <a:latin typeface="Segoe Script" panose="020B0504020000000003" pitchFamily="34" charset="0"/>
              </a:rPr>
              <a:t>PARA COMPARTIR LO QUE LA GENTE NECESITA SABER SOBRE EL MIEMBRO DE SU FAMILIA EN SITUACIONES SOCIALES.</a:t>
            </a:r>
            <a:endParaRPr lang="en-US" sz="2000" dirty="0">
              <a:solidFill>
                <a:srgbClr val="F96A1B"/>
              </a:solidFill>
              <a:latin typeface="Segoe Script" panose="020B0504020000000003" pitchFamily="34" charset="0"/>
            </a:endParaRPr>
          </a:p>
        </p:txBody>
      </p:sp>
    </p:spTree>
    <p:extLst>
      <p:ext uri="{BB962C8B-B14F-4D97-AF65-F5344CB8AC3E}">
        <p14:creationId xmlns:p14="http://schemas.microsoft.com/office/powerpoint/2010/main" val="1159803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3276600"/>
          </a:xfrm>
        </p:spPr>
        <p:txBody>
          <a:bodyPr/>
          <a:lstStyle/>
          <a:p>
            <a:pPr>
              <a:lnSpc>
                <a:spcPct val="150000"/>
              </a:lnSpc>
            </a:pP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r>
              <a:rPr lang="es-ES" b="1" i="1" dirty="0" smtClean="0">
                <a:solidFill>
                  <a:schemeClr val="accent2"/>
                </a:solidFill>
                <a:latin typeface="Segoe Script" panose="020B0504020000000003" pitchFamily="34" charset="0"/>
              </a:rPr>
              <a:t>“prefiero caminar con un amigo en la oscuridad que sola en la luz”.</a:t>
            </a: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r>
              <a:rPr lang="en-US" b="1" dirty="0">
                <a:solidFill>
                  <a:schemeClr val="accent2"/>
                </a:solidFill>
                <a:latin typeface="Segoe Script" panose="020B0504020000000003" pitchFamily="34" charset="0"/>
              </a:rPr>
              <a:t>				– Helen Keller</a:t>
            </a:r>
            <a:br>
              <a:rPr lang="en-US" b="1" dirty="0">
                <a:solidFill>
                  <a:schemeClr val="accent2"/>
                </a:solidFill>
                <a:latin typeface="Segoe Script" panose="020B0504020000000003" pitchFamily="34" charset="0"/>
              </a:rPr>
            </a:br>
            <a:endParaRPr lang="en-US" b="1" dirty="0">
              <a:solidFill>
                <a:schemeClr val="accent2"/>
              </a:solidFill>
              <a:latin typeface="Segoe Script" panose="020B0504020000000003" pitchFamily="34" charset="0"/>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1839803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012686"/>
            <a:ext cx="6400800" cy="5275275"/>
          </a:xfrm>
        </p:spPr>
      </p:pic>
      <p:sp>
        <p:nvSpPr>
          <p:cNvPr id="2" name="Slide Number Placeholder 1"/>
          <p:cNvSpPr>
            <a:spLocks noGrp="1"/>
          </p:cNvSpPr>
          <p:nvPr>
            <p:ph type="sldNum" sz="quarter" idx="12"/>
          </p:nvPr>
        </p:nvSpPr>
        <p:spPr>
          <a:xfrm>
            <a:off x="8359140" y="5867400"/>
            <a:ext cx="502920" cy="502920"/>
          </a:xfrm>
        </p:spPr>
        <p:txBody>
          <a:bodyPr/>
          <a:lstStyle/>
          <a:p>
            <a:fld id="{2754ED01-E2A0-4C1E-8E21-014B99041579}" type="slidenum">
              <a:rPr lang="en-US" smtClean="0"/>
              <a:pPr/>
              <a:t>20</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457200" y="304800"/>
            <a:ext cx="8153400" cy="707886"/>
          </a:xfrm>
          <a:prstGeom prst="rect">
            <a:avLst/>
          </a:prstGeom>
          <a:noFill/>
        </p:spPr>
        <p:txBody>
          <a:bodyPr wrap="square" rtlCol="0">
            <a:spAutoFit/>
          </a:bodyPr>
          <a:lstStyle/>
          <a:p>
            <a:pPr algn="ctr"/>
            <a:r>
              <a:rPr lang="en-US" sz="2000" b="1" dirty="0" smtClean="0">
                <a:solidFill>
                  <a:schemeClr val="accent2"/>
                </a:solidFill>
                <a:latin typeface="Segoe Script" panose="020B0504020000000003" pitchFamily="34" charset="0"/>
              </a:rPr>
              <a:t>A VECES NECESITAMOS RECORDAR A LA GENTE QUE SOMOS </a:t>
            </a:r>
            <a:r>
              <a:rPr lang="en-US" sz="2000" b="1" dirty="0" smtClean="0">
                <a:solidFill>
                  <a:srgbClr val="F96A1B"/>
                </a:solidFill>
                <a:latin typeface="Segoe Script" panose="020B0504020000000003" pitchFamily="34" charset="0"/>
              </a:rPr>
              <a:t>MÁS</a:t>
            </a:r>
            <a:r>
              <a:rPr lang="en-US" sz="2000" b="1" dirty="0" smtClean="0">
                <a:solidFill>
                  <a:schemeClr val="accent2"/>
                </a:solidFill>
                <a:latin typeface="Segoe Script" panose="020B0504020000000003" pitchFamily="34" charset="0"/>
              </a:rPr>
              <a:t> SIMILARES QUE DIFERENTES</a:t>
            </a:r>
            <a:endParaRPr lang="en-US" sz="2000" b="1" dirty="0">
              <a:solidFill>
                <a:schemeClr val="accent2"/>
              </a:solidFill>
              <a:latin typeface="Segoe Script" panose="020B0504020000000003" pitchFamily="34" charset="0"/>
            </a:endParaRPr>
          </a:p>
        </p:txBody>
      </p:sp>
      <p:sp>
        <p:nvSpPr>
          <p:cNvPr id="5" name="Oval Callout 4"/>
          <p:cNvSpPr/>
          <p:nvPr/>
        </p:nvSpPr>
        <p:spPr>
          <a:xfrm>
            <a:off x="1797100" y="1219200"/>
            <a:ext cx="3384499" cy="17526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solidFill>
                  <a:schemeClr val="tx1"/>
                </a:solidFill>
                <a:latin typeface="Bradley Hand ITC" panose="03070402050302030203" pitchFamily="66" charset="0"/>
                <a:cs typeface="Arial" panose="020B0604020202020204" pitchFamily="34" charset="0"/>
              </a:rPr>
              <a:t>Pues bien, ¿cómo prefieres </a:t>
            </a:r>
            <a:r>
              <a:rPr lang="es-ES" sz="1600" b="1" dirty="0" smtClean="0">
                <a:solidFill>
                  <a:schemeClr val="tx1"/>
                </a:solidFill>
                <a:latin typeface="Bradley Hand ITC" panose="03070402050302030203" pitchFamily="66" charset="0"/>
                <a:cs typeface="Arial" panose="020B0604020202020204" pitchFamily="34" charset="0"/>
              </a:rPr>
              <a:t>que </a:t>
            </a:r>
            <a:r>
              <a:rPr lang="es-ES" sz="1600" b="1" dirty="0">
                <a:solidFill>
                  <a:schemeClr val="tx1"/>
                </a:solidFill>
                <a:latin typeface="Bradley Hand ITC" panose="03070402050302030203" pitchFamily="66" charset="0"/>
                <a:cs typeface="Arial" panose="020B0604020202020204" pitchFamily="34" charset="0"/>
              </a:rPr>
              <a:t>te llamen?</a:t>
            </a:r>
            <a:endParaRPr lang="en-US" sz="1600" b="1" dirty="0">
              <a:solidFill>
                <a:schemeClr val="tx1"/>
              </a:solidFill>
              <a:latin typeface="Bradley Hand ITC" panose="03070402050302030203" pitchFamily="66" charset="0"/>
              <a:cs typeface="Arial" panose="020B0604020202020204" pitchFamily="34" charset="0"/>
            </a:endParaRPr>
          </a:p>
          <a:p>
            <a:r>
              <a:rPr lang="es-ES" sz="1600" b="1" dirty="0">
                <a:solidFill>
                  <a:schemeClr val="tx1"/>
                </a:solidFill>
                <a:latin typeface="Bradley Hand ITC" panose="03070402050302030203" pitchFamily="66" charset="0"/>
                <a:cs typeface="Arial" panose="020B0604020202020204" pitchFamily="34" charset="0"/>
              </a:rPr>
              <a:t>¿Inválido?  ¿Discapacitado? o ¿con problemas </a:t>
            </a:r>
            <a:r>
              <a:rPr lang="es-ES" sz="1600" b="1" dirty="0" smtClean="0">
                <a:solidFill>
                  <a:schemeClr val="tx1"/>
                </a:solidFill>
                <a:latin typeface="Bradley Hand ITC" panose="03070402050302030203" pitchFamily="66" charset="0"/>
                <a:cs typeface="Arial" panose="020B0604020202020204" pitchFamily="34" charset="0"/>
              </a:rPr>
              <a:t>físicos?</a:t>
            </a:r>
            <a:endParaRPr lang="en-US" sz="1600" b="1" dirty="0">
              <a:solidFill>
                <a:schemeClr val="tx1"/>
              </a:solidFill>
              <a:latin typeface="Bradley Hand ITC" panose="03070402050302030203" pitchFamily="66" charset="0"/>
              <a:cs typeface="Arial" panose="020B0604020202020204" pitchFamily="34" charset="0"/>
            </a:endParaRPr>
          </a:p>
        </p:txBody>
      </p:sp>
      <p:sp>
        <p:nvSpPr>
          <p:cNvPr id="6" name="Oval Callout 5"/>
          <p:cNvSpPr/>
          <p:nvPr/>
        </p:nvSpPr>
        <p:spPr>
          <a:xfrm>
            <a:off x="5410200" y="1673352"/>
            <a:ext cx="1600200" cy="9906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t>
            </a:r>
            <a:r>
              <a:rPr lang="es-ES" sz="1600" b="1" dirty="0" smtClean="0">
                <a:solidFill>
                  <a:schemeClr val="tx1"/>
                </a:solidFill>
                <a:latin typeface="Bradley Hand ITC" panose="03070402050302030203" pitchFamily="66" charset="0"/>
              </a:rPr>
              <a:t>José  </a:t>
            </a:r>
            <a:r>
              <a:rPr lang="es-ES" sz="1600" b="1" dirty="0">
                <a:solidFill>
                  <a:schemeClr val="tx1"/>
                </a:solidFill>
                <a:latin typeface="Bradley Hand ITC" panose="03070402050302030203" pitchFamily="66" charset="0"/>
              </a:rPr>
              <a:t>estaría bien.</a:t>
            </a:r>
            <a:endParaRPr lang="en-US" sz="1600" b="1" dirty="0">
              <a:solidFill>
                <a:schemeClr val="tx1"/>
              </a:solidFill>
              <a:latin typeface="Bradley Hand ITC" panose="03070402050302030203" pitchFamily="66" charset="0"/>
            </a:endParaRPr>
          </a:p>
        </p:txBody>
      </p:sp>
      <p:sp>
        <p:nvSpPr>
          <p:cNvPr id="7" name="TextBox 6"/>
          <p:cNvSpPr txBox="1"/>
          <p:nvPr/>
        </p:nvSpPr>
        <p:spPr>
          <a:xfrm>
            <a:off x="1219200" y="5562600"/>
            <a:ext cx="6400800" cy="830997"/>
          </a:xfrm>
          <a:prstGeom prst="rect">
            <a:avLst/>
          </a:prstGeom>
          <a:solidFill>
            <a:schemeClr val="accent6">
              <a:lumMod val="20000"/>
              <a:lumOff val="80000"/>
            </a:schemeClr>
          </a:solidFill>
        </p:spPr>
        <p:txBody>
          <a:bodyPr wrap="square" rtlCol="0">
            <a:spAutoFit/>
          </a:bodyPr>
          <a:lstStyle/>
          <a:p>
            <a:pPr algn="ctr"/>
            <a:r>
              <a:rPr lang="es-ES" sz="2000" b="1" dirty="0"/>
              <a:t>La etiqueta más apropiada es usualmente la que sus padres le han dado. </a:t>
            </a:r>
            <a:endParaRPr lang="es-ES" sz="2000" b="1" dirty="0" smtClean="0"/>
          </a:p>
          <a:p>
            <a:endParaRPr lang="en-US" sz="600" dirty="0"/>
          </a:p>
        </p:txBody>
      </p:sp>
    </p:spTree>
    <p:extLst>
      <p:ext uri="{BB962C8B-B14F-4D97-AF65-F5344CB8AC3E}">
        <p14:creationId xmlns:p14="http://schemas.microsoft.com/office/powerpoint/2010/main" val="2421747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rtlCol="0">
            <a:normAutofit fontScale="90000"/>
          </a:bodyPr>
          <a:lstStyle/>
          <a:p>
            <a:pPr algn="ctr" eaLnBrk="1" fontAlgn="auto" hangingPunct="1">
              <a:spcAft>
                <a:spcPts val="0"/>
              </a:spcAft>
              <a:defRPr/>
            </a:pPr>
            <a:r>
              <a:rPr lang="en-US" sz="2600" b="1" dirty="0">
                <a:solidFill>
                  <a:schemeClr val="accent2"/>
                </a:solidFill>
                <a:latin typeface="Segoe Script" panose="020B0504020000000003" pitchFamily="34" charset="0"/>
              </a:rPr>
              <a:t>8. </a:t>
            </a:r>
            <a:r>
              <a:rPr lang="es-PR" sz="2600" b="1" dirty="0" smtClean="0">
                <a:solidFill>
                  <a:schemeClr val="accent2"/>
                </a:solidFill>
                <a:latin typeface="Segoe Script" panose="020B0504020000000003" pitchFamily="34" charset="0"/>
              </a:rPr>
              <a:t>Resaltar las características similares y los dones</a:t>
            </a:r>
            <a:endParaRPr lang="es-PR" sz="2600" b="1" dirty="0">
              <a:solidFill>
                <a:schemeClr val="accent2"/>
              </a:solidFill>
              <a:latin typeface="Segoe Script" panose="020B0504020000000003" pitchFamily="34" charset="0"/>
            </a:endParaRPr>
          </a:p>
        </p:txBody>
      </p:sp>
      <p:sp>
        <p:nvSpPr>
          <p:cNvPr id="11267" name="Content Placeholder 2"/>
          <p:cNvSpPr>
            <a:spLocks noGrp="1"/>
          </p:cNvSpPr>
          <p:nvPr>
            <p:ph idx="1"/>
          </p:nvPr>
        </p:nvSpPr>
        <p:spPr>
          <a:xfrm>
            <a:off x="304800" y="990600"/>
            <a:ext cx="8610600" cy="4572000"/>
          </a:xfrm>
          <a:solidFill>
            <a:schemeClr val="bg1"/>
          </a:solidFill>
        </p:spPr>
        <p:txBody>
          <a:bodyPr>
            <a:noAutofit/>
          </a:bodyPr>
          <a:lstStyle/>
          <a:p>
            <a:pPr>
              <a:buFont typeface="Arial" panose="020B0604020202020204" pitchFamily="34" charset="0"/>
              <a:buChar char="•"/>
            </a:pPr>
            <a:r>
              <a:rPr lang="es-ES" sz="1800" dirty="0">
                <a:solidFill>
                  <a:srgbClr val="F96A1B"/>
                </a:solidFill>
              </a:rPr>
              <a:t>Deje que el brillo resplandeciente de su miembro de familia </a:t>
            </a:r>
            <a:r>
              <a:rPr lang="es-ES" sz="1800" dirty="0"/>
              <a:t>– encuentre las maneras de comunicar sus fortalezas y pasiones. </a:t>
            </a:r>
            <a:endParaRPr lang="es-ES" sz="1800" dirty="0" smtClean="0"/>
          </a:p>
          <a:p>
            <a:pPr marL="0" indent="0"/>
            <a:endParaRPr lang="en-US" sz="100" dirty="0"/>
          </a:p>
          <a:p>
            <a:pPr>
              <a:buFont typeface="Arial" panose="020B0604020202020204" pitchFamily="34" charset="0"/>
              <a:buChar char="•"/>
            </a:pPr>
            <a:r>
              <a:rPr lang="es-ES" sz="1800" dirty="0">
                <a:solidFill>
                  <a:srgbClr val="F96A1B"/>
                </a:solidFill>
              </a:rPr>
              <a:t>Utilice -de una manera estratégica- la moda y la cultura </a:t>
            </a:r>
            <a:r>
              <a:rPr lang="es-ES" sz="1800" dirty="0" smtClean="0">
                <a:solidFill>
                  <a:srgbClr val="F96A1B"/>
                </a:solidFill>
              </a:rPr>
              <a:t>pop </a:t>
            </a:r>
            <a:r>
              <a:rPr lang="es-ES" sz="1800" dirty="0" smtClean="0"/>
              <a:t>- considere </a:t>
            </a:r>
            <a:r>
              <a:rPr lang="es-ES" sz="1800" dirty="0"/>
              <a:t>preguntar a sus compañeros qué es lo que es popular para que de esta manera su miembro de familia pueda hacer comentarios sobre sus vestimentas, aplicaciones telefónicas, etc. </a:t>
            </a:r>
            <a:endParaRPr lang="es-ES" sz="1800" dirty="0" smtClean="0"/>
          </a:p>
          <a:p>
            <a:pPr marL="0" indent="0"/>
            <a:endParaRPr lang="en-US" sz="100" dirty="0"/>
          </a:p>
          <a:p>
            <a:pPr>
              <a:buFont typeface="Arial" panose="020B0604020202020204" pitchFamily="34" charset="0"/>
              <a:buChar char="•"/>
            </a:pPr>
            <a:r>
              <a:rPr lang="es-ES" sz="1800" dirty="0" smtClean="0">
                <a:solidFill>
                  <a:srgbClr val="F96A1B"/>
                </a:solidFill>
              </a:rPr>
              <a:t>Enfatice </a:t>
            </a:r>
            <a:r>
              <a:rPr lang="es-ES" sz="1800" dirty="0">
                <a:solidFill>
                  <a:srgbClr val="F96A1B"/>
                </a:solidFill>
              </a:rPr>
              <a:t>los roles que son valorados por las otras personas </a:t>
            </a:r>
            <a:r>
              <a:rPr lang="es-ES" sz="1800" dirty="0"/>
              <a:t>– hermanos, voluntarios, girl </a:t>
            </a:r>
            <a:r>
              <a:rPr lang="es-ES" sz="1800" dirty="0" smtClean="0"/>
              <a:t>scouts / boy </a:t>
            </a:r>
            <a:r>
              <a:rPr lang="es-ES" sz="1800" dirty="0"/>
              <a:t>scouts, miembros del equipo, </a:t>
            </a:r>
            <a:r>
              <a:rPr lang="es-ES" sz="1800" dirty="0" smtClean="0"/>
              <a:t>etc.</a:t>
            </a:r>
          </a:p>
          <a:p>
            <a:pPr marL="0" indent="0"/>
            <a:endParaRPr lang="es-ES" sz="300" dirty="0" smtClean="0"/>
          </a:p>
          <a:p>
            <a:pPr>
              <a:buFont typeface="Arial" panose="020B0604020202020204" pitchFamily="34" charset="0"/>
              <a:buChar char="•"/>
            </a:pPr>
            <a:r>
              <a:rPr lang="es-ES" sz="1800" dirty="0" smtClean="0">
                <a:solidFill>
                  <a:srgbClr val="F96A1B"/>
                </a:solidFill>
              </a:rPr>
              <a:t>Capacite </a:t>
            </a:r>
            <a:r>
              <a:rPr lang="es-ES" sz="1800" dirty="0">
                <a:solidFill>
                  <a:srgbClr val="F96A1B"/>
                </a:solidFill>
              </a:rPr>
              <a:t>a su miembro de familia con el mismo </a:t>
            </a:r>
            <a:r>
              <a:rPr lang="es-ES" sz="1800" dirty="0" smtClean="0">
                <a:solidFill>
                  <a:srgbClr val="F96A1B"/>
                </a:solidFill>
              </a:rPr>
              <a:t>lenguaje </a:t>
            </a:r>
            <a:r>
              <a:rPr lang="es-ES" sz="1800" dirty="0">
                <a:solidFill>
                  <a:srgbClr val="F96A1B"/>
                </a:solidFill>
              </a:rPr>
              <a:t>que sus compañeros utilizan</a:t>
            </a:r>
            <a:r>
              <a:rPr lang="es-ES" sz="1800" dirty="0"/>
              <a:t> (aunque tenga que programarlo en su dispositivo de AAC</a:t>
            </a:r>
            <a:r>
              <a:rPr lang="es-ES" sz="1800" dirty="0" smtClean="0"/>
              <a:t>).</a:t>
            </a:r>
          </a:p>
          <a:p>
            <a:pPr marL="0" indent="0"/>
            <a:endParaRPr lang="en-US" sz="100" dirty="0"/>
          </a:p>
          <a:p>
            <a:pPr>
              <a:buFont typeface="Arial" panose="020B0604020202020204" pitchFamily="34" charset="0"/>
              <a:buChar char="•"/>
            </a:pPr>
            <a:r>
              <a:rPr lang="es-ES" sz="1800" dirty="0" smtClean="0">
                <a:solidFill>
                  <a:srgbClr val="F96A1B"/>
                </a:solidFill>
              </a:rPr>
              <a:t>Encuentre </a:t>
            </a:r>
            <a:r>
              <a:rPr lang="es-ES" sz="1800" dirty="0">
                <a:solidFill>
                  <a:srgbClr val="F96A1B"/>
                </a:solidFill>
              </a:rPr>
              <a:t>las oportunidades para que el miembro de su familia tome el liderazgo y ayude a las otras personas,</a:t>
            </a:r>
            <a:r>
              <a:rPr lang="es-ES" sz="1800" dirty="0"/>
              <a:t> para que no siempre se vean </a:t>
            </a:r>
            <a:r>
              <a:rPr lang="es-ES" sz="1800" dirty="0" smtClean="0"/>
              <a:t>en el </a:t>
            </a:r>
            <a:r>
              <a:rPr lang="es-ES" sz="1800" dirty="0"/>
              <a:t>lado receptor. </a:t>
            </a:r>
            <a:endParaRPr lang="en-US" altLang="en-US" sz="1800" b="0" dirty="0"/>
          </a:p>
        </p:txBody>
      </p:sp>
      <p:sp>
        <p:nvSpPr>
          <p:cNvPr id="4" name="Slide Number Placeholder 1"/>
          <p:cNvSpPr>
            <a:spLocks noGrp="1"/>
          </p:cNvSpPr>
          <p:nvPr>
            <p:ph type="sldNum" sz="quarter" idx="12"/>
          </p:nvPr>
        </p:nvSpPr>
        <p:spPr>
          <a:xfrm>
            <a:off x="8382000" y="6096000"/>
            <a:ext cx="502920" cy="502920"/>
          </a:xfrm>
        </p:spPr>
        <p:txBody>
          <a:bodyPr/>
          <a:lstStyle/>
          <a:p>
            <a:fld id="{2754ED01-E2A0-4C1E-8E21-014B99041579}" type="slidenum">
              <a:rPr lang="en-US" smtClean="0"/>
              <a:pPr/>
              <a:t>21</a:t>
            </a:fld>
            <a:endParaRPr lang="en-US" dirty="0"/>
          </a:p>
        </p:txBody>
      </p:sp>
    </p:spTree>
    <p:extLst>
      <p:ext uri="{BB962C8B-B14F-4D97-AF65-F5344CB8AC3E}">
        <p14:creationId xmlns:p14="http://schemas.microsoft.com/office/powerpoint/2010/main" val="1236063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22</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381000" y="1143000"/>
            <a:ext cx="8381999" cy="4324261"/>
          </a:xfrm>
          <a:prstGeom prst="rect">
            <a:avLst/>
          </a:prstGeom>
          <a:noFill/>
        </p:spPr>
        <p:txBody>
          <a:bodyPr wrap="square" rtlCol="0">
            <a:spAutoFit/>
          </a:bodyPr>
          <a:lstStyle/>
          <a:p>
            <a:pPr marL="285750" indent="-285750">
              <a:buFont typeface="Arial" panose="020B0604020202020204" pitchFamily="34" charset="0"/>
              <a:buChar char="•"/>
            </a:pPr>
            <a:r>
              <a:rPr lang="es-ES" b="1" dirty="0"/>
              <a:t>Haga de su casa el lugar donde las otras personas quieren estar; ¡haga de </a:t>
            </a:r>
            <a:r>
              <a:rPr lang="es-ES" b="1" dirty="0" smtClean="0"/>
              <a:t>su casa </a:t>
            </a:r>
            <a:r>
              <a:rPr lang="es-ES" b="1" dirty="0"/>
              <a:t>un lugar divertido para reunirse</a:t>
            </a:r>
            <a:r>
              <a:rPr lang="es-ES" b="1" dirty="0" smtClean="0"/>
              <a:t>!</a:t>
            </a:r>
          </a:p>
          <a:p>
            <a:endParaRPr lang="en-US" sz="800" b="1" dirty="0"/>
          </a:p>
          <a:p>
            <a:pPr marL="285750" indent="-285750">
              <a:buFont typeface="Arial" panose="020B0604020202020204" pitchFamily="34" charset="0"/>
              <a:buChar char="•"/>
            </a:pPr>
            <a:r>
              <a:rPr lang="es-ES" b="1" dirty="0"/>
              <a:t>Registre a su miembro de la familia en los grupos comunitarios y en las actividades que involucren a las personas de su vecindario, comunidad o escuela</a:t>
            </a:r>
            <a:r>
              <a:rPr lang="es-ES" b="1" dirty="0" smtClean="0"/>
              <a:t>.</a:t>
            </a:r>
          </a:p>
          <a:p>
            <a:endParaRPr lang="en-US" sz="800" b="1" dirty="0"/>
          </a:p>
          <a:p>
            <a:pPr marL="285750" indent="-285750">
              <a:buFont typeface="Arial" panose="020B0604020202020204" pitchFamily="34" charset="0"/>
              <a:buChar char="•"/>
            </a:pPr>
            <a:r>
              <a:rPr lang="es-ES" b="1" dirty="0"/>
              <a:t>Invite a las otras personas para que participen en actividades divertidas con su familia. </a:t>
            </a:r>
            <a:endParaRPr lang="es-ES" b="1" dirty="0" smtClean="0"/>
          </a:p>
          <a:p>
            <a:endParaRPr lang="en-US" sz="800" b="1" dirty="0"/>
          </a:p>
          <a:p>
            <a:pPr marL="285750" indent="-285750">
              <a:buFont typeface="Arial" panose="020B0604020202020204" pitchFamily="34" charset="0"/>
              <a:buChar char="•"/>
            </a:pPr>
            <a:r>
              <a:rPr lang="es-ES" b="1" dirty="0"/>
              <a:t>Familiarícese con las otras familias para fortalecer las conexiones de sus hijos: viajes compartidos, servir de voluntario, organice e invite a las otras personas a un cena de la familia</a:t>
            </a:r>
            <a:r>
              <a:rPr lang="es-ES" b="1" dirty="0" smtClean="0"/>
              <a:t>.</a:t>
            </a:r>
          </a:p>
          <a:p>
            <a:endParaRPr lang="en-US" sz="800" b="1" dirty="0"/>
          </a:p>
          <a:p>
            <a:pPr marL="285750" indent="-285750">
              <a:buFont typeface="Arial" panose="020B0604020202020204" pitchFamily="34" charset="0"/>
              <a:buChar char="•"/>
            </a:pPr>
            <a:r>
              <a:rPr lang="es-ES" b="1" dirty="0" smtClean="0"/>
              <a:t>Si </a:t>
            </a:r>
            <a:r>
              <a:rPr lang="es-ES" b="1" dirty="0"/>
              <a:t>usted se encuentra demasiado cansado para hacer todo esto, busque a otras personas para que le ayuden - utilice el personal de apoyo, </a:t>
            </a:r>
            <a:r>
              <a:rPr lang="es-ES" b="1" dirty="0" smtClean="0"/>
              <a:t>los amigos </a:t>
            </a:r>
            <a:r>
              <a:rPr lang="es-ES" b="1" dirty="0"/>
              <a:t>adultos</a:t>
            </a:r>
            <a:r>
              <a:rPr lang="es-ES" b="1" dirty="0" smtClean="0"/>
              <a:t>, la familia.</a:t>
            </a:r>
            <a:endParaRPr lang="en-US" altLang="en-US" sz="2200" b="1" dirty="0"/>
          </a:p>
          <a:p>
            <a:pPr>
              <a:spcBef>
                <a:spcPts val="600"/>
              </a:spcBef>
            </a:pPr>
            <a:endParaRPr lang="en-US" sz="2200" b="1" dirty="0"/>
          </a:p>
        </p:txBody>
      </p:sp>
      <p:sp>
        <p:nvSpPr>
          <p:cNvPr id="4" name="TextBox 3"/>
          <p:cNvSpPr txBox="1"/>
          <p:nvPr/>
        </p:nvSpPr>
        <p:spPr>
          <a:xfrm>
            <a:off x="381000" y="381000"/>
            <a:ext cx="8381999" cy="830997"/>
          </a:xfrm>
          <a:prstGeom prst="rect">
            <a:avLst/>
          </a:prstGeom>
          <a:noFill/>
        </p:spPr>
        <p:txBody>
          <a:bodyPr wrap="square" rtlCol="0">
            <a:spAutoFit/>
          </a:bodyPr>
          <a:lstStyle/>
          <a:p>
            <a:pPr algn="ctr"/>
            <a:r>
              <a:rPr lang="en-US" sz="2400" b="1" dirty="0">
                <a:solidFill>
                  <a:schemeClr val="accent2"/>
                </a:solidFill>
                <a:latin typeface="Segoe Script" panose="020B0504020000000003" pitchFamily="34" charset="0"/>
              </a:rPr>
              <a:t>9. </a:t>
            </a:r>
            <a:r>
              <a:rPr lang="en-US" sz="2400" b="1" dirty="0" smtClean="0">
                <a:solidFill>
                  <a:schemeClr val="accent2"/>
                </a:solidFill>
                <a:latin typeface="Segoe Script" panose="020B0504020000000003" pitchFamily="34" charset="0"/>
              </a:rPr>
              <a:t>INVITE A LAS OTRAS PERSONAS A SU VIDA  Y HOGAR</a:t>
            </a:r>
            <a:endParaRPr lang="en-US" sz="2400" b="1" dirty="0">
              <a:solidFill>
                <a:schemeClr val="accent2"/>
              </a:solidFill>
              <a:latin typeface="Segoe Script" panose="020B0504020000000003" pitchFamily="34" charset="0"/>
            </a:endParaRPr>
          </a:p>
        </p:txBody>
      </p:sp>
    </p:spTree>
    <p:extLst>
      <p:ext uri="{BB962C8B-B14F-4D97-AF65-F5344CB8AC3E}">
        <p14:creationId xmlns:p14="http://schemas.microsoft.com/office/powerpoint/2010/main" val="700131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rtlCol="0">
            <a:noAutofit/>
          </a:bodyPr>
          <a:lstStyle/>
          <a:p>
            <a:pPr>
              <a:defRPr/>
            </a:pPr>
            <a:r>
              <a:rPr lang="es-PR" sz="2600" b="1" dirty="0" smtClean="0">
                <a:solidFill>
                  <a:schemeClr val="accent2"/>
                </a:solidFill>
                <a:latin typeface="Segoe Script" panose="020B0504020000000003" pitchFamily="34" charset="0"/>
              </a:rPr>
              <a:t>10. Utilice su iep, ISP y cualquier    otra Herramienta</a:t>
            </a:r>
            <a:endParaRPr lang="es-PR" sz="2600" b="1" dirty="0">
              <a:solidFill>
                <a:schemeClr val="accent2"/>
              </a:solidFill>
              <a:latin typeface="Segoe Script" panose="020B0504020000000003" pitchFamily="34" charset="0"/>
            </a:endParaRPr>
          </a:p>
        </p:txBody>
      </p:sp>
      <p:sp>
        <p:nvSpPr>
          <p:cNvPr id="11267" name="Content Placeholder 2"/>
          <p:cNvSpPr>
            <a:spLocks noGrp="1"/>
          </p:cNvSpPr>
          <p:nvPr>
            <p:ph idx="1"/>
          </p:nvPr>
        </p:nvSpPr>
        <p:spPr>
          <a:xfrm>
            <a:off x="381000" y="990600"/>
            <a:ext cx="8229600" cy="4191000"/>
          </a:xfrm>
        </p:spPr>
        <p:txBody>
          <a:bodyPr>
            <a:normAutofit/>
          </a:bodyPr>
          <a:lstStyle/>
          <a:p>
            <a:pPr>
              <a:buFont typeface="Arial" panose="020B0604020202020204" pitchFamily="34" charset="0"/>
              <a:buChar char="•"/>
            </a:pPr>
            <a:r>
              <a:rPr lang="es-ES" sz="1800" dirty="0">
                <a:solidFill>
                  <a:srgbClr val="F96A1B"/>
                </a:solidFill>
              </a:rPr>
              <a:t>El IEP para la Escuela:</a:t>
            </a:r>
            <a:r>
              <a:rPr lang="es-ES" sz="1800" dirty="0"/>
              <a:t> ¡Recuerde que la Escuela es responsable </a:t>
            </a:r>
            <a:r>
              <a:rPr lang="es-ES" sz="1800" dirty="0" smtClean="0"/>
              <a:t>del progreso </a:t>
            </a:r>
            <a:r>
              <a:rPr lang="es-ES" sz="1800" dirty="0"/>
              <a:t>social y emocional de su hijo, no sólo de su progreso académico!  Utilice su IEP para asegurarse de que tenga oportunidades regulares y significativas que le permitan socializarse con los compañeros que no tienen discapacidades. </a:t>
            </a:r>
            <a:endParaRPr lang="es-ES" sz="1800" dirty="0" smtClean="0"/>
          </a:p>
          <a:p>
            <a:pPr marL="0" indent="0"/>
            <a:endParaRPr lang="en-US" sz="200" dirty="0"/>
          </a:p>
          <a:p>
            <a:pPr>
              <a:buFont typeface="Arial" panose="020B0604020202020204" pitchFamily="34" charset="0"/>
              <a:buChar char="•"/>
            </a:pPr>
            <a:r>
              <a:rPr lang="es-ES" sz="1800" dirty="0">
                <a:solidFill>
                  <a:srgbClr val="F96A1B"/>
                </a:solidFill>
              </a:rPr>
              <a:t>El ISP para Adultos: </a:t>
            </a:r>
            <a:r>
              <a:rPr lang="es-ES" sz="1800" dirty="0"/>
              <a:t>Es fácil para los proveedores de servicios para adultos que se sienta consumidos con la “salud y seguridad”.  Recuérdeles que los estudios de investigación demuestran que las relaciones son un componente crítico para la salud y la seguridad</a:t>
            </a:r>
            <a:r>
              <a:rPr lang="es-ES" sz="1800" dirty="0" smtClean="0"/>
              <a:t>.</a:t>
            </a:r>
          </a:p>
          <a:p>
            <a:pPr marL="0" indent="0"/>
            <a:endParaRPr lang="en-US" sz="500" dirty="0"/>
          </a:p>
          <a:p>
            <a:pPr>
              <a:buFont typeface="Arial" panose="020B0604020202020204" pitchFamily="34" charset="0"/>
              <a:buChar char="•"/>
            </a:pPr>
            <a:r>
              <a:rPr lang="es-ES" sz="1800" dirty="0">
                <a:solidFill>
                  <a:srgbClr val="F96A1B"/>
                </a:solidFill>
              </a:rPr>
              <a:t>No tiene un Plan de Servicio: </a:t>
            </a:r>
            <a:r>
              <a:rPr lang="es-ES" sz="1800" dirty="0"/>
              <a:t>Utilice las herramientas de planificación de esta presentación para crear su propio </a:t>
            </a:r>
            <a:r>
              <a:rPr lang="es-ES" sz="1800" dirty="0" smtClean="0"/>
              <a:t>plan, y </a:t>
            </a:r>
            <a:r>
              <a:rPr lang="es-ES" sz="1800" dirty="0"/>
              <a:t>revíselo regularmente para monitorear el progreso.   Aún mejor: hágalo con un amigo</a:t>
            </a:r>
            <a:r>
              <a:rPr lang="es-ES" sz="1800" dirty="0" smtClean="0"/>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7024" y="4566818"/>
            <a:ext cx="2466975" cy="2286000"/>
          </a:xfrm>
          <a:prstGeom prst="rect">
            <a:avLst/>
          </a:prstGeom>
        </p:spPr>
      </p:pic>
      <p:sp>
        <p:nvSpPr>
          <p:cNvPr id="4" name="Oval 3"/>
          <p:cNvSpPr/>
          <p:nvPr/>
        </p:nvSpPr>
        <p:spPr>
          <a:xfrm>
            <a:off x="7391400" y="5226710"/>
            <a:ext cx="1447800" cy="1295400"/>
          </a:xfrm>
          <a:prstGeom prst="ellipse">
            <a:avLst/>
          </a:prstGeom>
          <a:solidFill>
            <a:srgbClr val="FA7B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1200" b="1" dirty="0">
                <a:solidFill>
                  <a:schemeClr val="tx1"/>
                </a:solidFill>
              </a:rPr>
              <a:t>¡Mi hijo tiene un IEP y no tengo miedo de usarlo!</a:t>
            </a:r>
            <a:endParaRPr lang="en-US" sz="1200" b="1" dirty="0">
              <a:solidFill>
                <a:schemeClr val="tx1"/>
              </a:solidFill>
            </a:endParaRPr>
          </a:p>
        </p:txBody>
      </p:sp>
    </p:spTree>
    <p:extLst>
      <p:ext uri="{BB962C8B-B14F-4D97-AF65-F5344CB8AC3E}">
        <p14:creationId xmlns:p14="http://schemas.microsoft.com/office/powerpoint/2010/main" val="1110151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524000"/>
            <a:ext cx="3986212" cy="2657475"/>
          </a:xfrm>
        </p:spPr>
      </p:pic>
      <p:sp>
        <p:nvSpPr>
          <p:cNvPr id="4" name="Slide Number Placeholder 3"/>
          <p:cNvSpPr>
            <a:spLocks noGrp="1"/>
          </p:cNvSpPr>
          <p:nvPr>
            <p:ph type="sldNum" sz="quarter" idx="12"/>
          </p:nvPr>
        </p:nvSpPr>
        <p:spPr/>
        <p:txBody>
          <a:bodyPr/>
          <a:lstStyle/>
          <a:p>
            <a:fld id="{2754ED01-E2A0-4C1E-8E21-014B99041579}" type="slidenum">
              <a:rPr lang="en-US" smtClean="0"/>
              <a:pPr/>
              <a:t>24</a:t>
            </a:fld>
            <a:endParaRPr lang="en-US"/>
          </a:p>
        </p:txBody>
      </p:sp>
      <p:sp>
        <p:nvSpPr>
          <p:cNvPr id="5" name="Title 4"/>
          <p:cNvSpPr>
            <a:spLocks noGrp="1"/>
          </p:cNvSpPr>
          <p:nvPr>
            <p:ph type="title"/>
          </p:nvPr>
        </p:nvSpPr>
        <p:spPr>
          <a:xfrm>
            <a:off x="838200" y="533400"/>
            <a:ext cx="7520940" cy="548640"/>
          </a:xfrm>
        </p:spPr>
        <p:txBody>
          <a:bodyPr/>
          <a:lstStyle/>
          <a:p>
            <a:pPr algn="ctr"/>
            <a:r>
              <a:rPr lang="es-ES" sz="3600" dirty="0" smtClean="0">
                <a:latin typeface="Segoe Script" panose="020B0504020000000003" pitchFamily="34" charset="0"/>
              </a:rPr>
              <a:t/>
            </a:r>
            <a:br>
              <a:rPr lang="es-ES" sz="3600" dirty="0" smtClean="0">
                <a:latin typeface="Segoe Script" panose="020B0504020000000003" pitchFamily="34" charset="0"/>
              </a:rPr>
            </a:br>
            <a:r>
              <a:rPr lang="es-ES" sz="3600" b="1" dirty="0" smtClean="0">
                <a:solidFill>
                  <a:srgbClr val="F96A1B"/>
                </a:solidFill>
                <a:latin typeface="Segoe Script" panose="020B0504020000000003" pitchFamily="34" charset="0"/>
              </a:rPr>
              <a:t>¡</a:t>
            </a:r>
            <a:r>
              <a:rPr lang="es-ES" sz="3600" b="1" dirty="0">
                <a:solidFill>
                  <a:srgbClr val="F96A1B"/>
                </a:solidFill>
                <a:latin typeface="Segoe Script" panose="020B0504020000000003" pitchFamily="34" charset="0"/>
              </a:rPr>
              <a:t>HAGÁMOSLO REALIDAD!</a:t>
            </a:r>
            <a:r>
              <a:rPr lang="en-US" sz="3600" dirty="0">
                <a:latin typeface="Segoe Script" panose="020B0504020000000003" pitchFamily="34" charset="0"/>
              </a:rPr>
              <a:t/>
            </a:r>
            <a:br>
              <a:rPr lang="en-US" sz="3600" dirty="0">
                <a:latin typeface="Segoe Script" panose="020B0504020000000003" pitchFamily="34" charset="0"/>
              </a:rPr>
            </a:br>
            <a:endParaRPr lang="en-US" sz="3600" dirty="0">
              <a:solidFill>
                <a:schemeClr val="accent2"/>
              </a:solidFill>
              <a:latin typeface="Segoe Script" panose="020B0504020000000003" pitchFamily="34" charset="0"/>
            </a:endParaRPr>
          </a:p>
        </p:txBody>
      </p:sp>
      <p:pic>
        <p:nvPicPr>
          <p:cNvPr id="10" name="Content Placeholder 9"/>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66341" y="1524000"/>
            <a:ext cx="4000500" cy="2667000"/>
          </a:xfrm>
        </p:spPr>
      </p:pic>
    </p:spTree>
    <p:extLst>
      <p:ext uri="{BB962C8B-B14F-4D97-AF65-F5344CB8AC3E}">
        <p14:creationId xmlns:p14="http://schemas.microsoft.com/office/powerpoint/2010/main" val="2144646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25</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228600" y="609600"/>
            <a:ext cx="8113643" cy="1031051"/>
          </a:xfrm>
          <a:prstGeom prst="rect">
            <a:avLst/>
          </a:prstGeom>
          <a:noFill/>
        </p:spPr>
        <p:txBody>
          <a:bodyPr wrap="square" rtlCol="0">
            <a:spAutoFit/>
          </a:bodyPr>
          <a:lstStyle/>
          <a:p>
            <a:pPr>
              <a:spcBef>
                <a:spcPts val="600"/>
              </a:spcBef>
            </a:pPr>
            <a:endParaRPr lang="en-US" altLang="en-US" sz="2400" b="1" dirty="0">
              <a:latin typeface="Kristen ITC" panose="03050502040202030202" pitchFamily="66" charset="0"/>
            </a:endParaRPr>
          </a:p>
          <a:p>
            <a:pPr algn="ctr">
              <a:spcBef>
                <a:spcPts val="600"/>
              </a:spcBef>
            </a:pPr>
            <a:r>
              <a:rPr lang="es-ES" sz="3200" b="1" dirty="0" smtClean="0">
                <a:solidFill>
                  <a:srgbClr val="F96A1B"/>
                </a:solidFill>
                <a:latin typeface="Segoe Script" panose="020B0504020000000003" pitchFamily="34" charset="0"/>
              </a:rPr>
              <a:t>¡</a:t>
            </a:r>
            <a:r>
              <a:rPr lang="es-ES" sz="3200" b="1" u="sng" dirty="0">
                <a:solidFill>
                  <a:srgbClr val="F96A1B"/>
                </a:solidFill>
                <a:latin typeface="Segoe Script" panose="020B0504020000000003" pitchFamily="34" charset="0"/>
              </a:rPr>
              <a:t>MUCHAS GRACIAS</a:t>
            </a:r>
            <a:r>
              <a:rPr lang="es-ES" sz="3200" b="1" dirty="0" smtClean="0">
                <a:solidFill>
                  <a:srgbClr val="F96A1B"/>
                </a:solidFill>
                <a:latin typeface="Segoe Script" panose="020B0504020000000003" pitchFamily="34" charset="0"/>
              </a:rPr>
              <a:t>!</a:t>
            </a:r>
            <a:endParaRPr lang="en-US" sz="3200" b="1" dirty="0">
              <a:solidFill>
                <a:srgbClr val="F96A1B"/>
              </a:solidFill>
              <a:latin typeface="Segoe Script" panose="020B0504020000000003" pitchFamily="34" charset="0"/>
            </a:endParaRPr>
          </a:p>
        </p:txBody>
      </p:sp>
      <p:sp>
        <p:nvSpPr>
          <p:cNvPr id="4" name="TextBox 3"/>
          <p:cNvSpPr txBox="1"/>
          <p:nvPr/>
        </p:nvSpPr>
        <p:spPr>
          <a:xfrm>
            <a:off x="515177" y="2106532"/>
            <a:ext cx="8113643" cy="1754326"/>
          </a:xfrm>
          <a:prstGeom prst="rect">
            <a:avLst/>
          </a:prstGeom>
          <a:noFill/>
        </p:spPr>
        <p:txBody>
          <a:bodyPr wrap="square" rtlCol="0">
            <a:spAutoFit/>
          </a:bodyPr>
          <a:lstStyle/>
          <a:p>
            <a:pPr algn="ctr"/>
            <a:endParaRPr lang="en-US" sz="2400" dirty="0">
              <a:latin typeface="Segoe Script" panose="020B0504020000000003" pitchFamily="34" charset="0"/>
            </a:endParaRPr>
          </a:p>
          <a:p>
            <a:pPr algn="ctr"/>
            <a:r>
              <a:rPr lang="es-ES" sz="2800" b="1" dirty="0" smtClean="0">
                <a:latin typeface="Segoe Script" panose="020B0504020000000003" pitchFamily="34" charset="0"/>
              </a:rPr>
              <a:t>¿</a:t>
            </a:r>
            <a:r>
              <a:rPr lang="es-ES" sz="2800" b="1" dirty="0">
                <a:latin typeface="Segoe Script" panose="020B0504020000000003" pitchFamily="34" charset="0"/>
              </a:rPr>
              <a:t>QUÉ IDEAS O TRIUNFOS </a:t>
            </a:r>
            <a:r>
              <a:rPr lang="es-ES" sz="2800" b="1" dirty="0" smtClean="0">
                <a:latin typeface="Segoe Script" panose="020B0504020000000003" pitchFamily="34" charset="0"/>
              </a:rPr>
              <a:t>            DESEA </a:t>
            </a:r>
            <a:r>
              <a:rPr lang="es-ES" sz="2800" b="1" dirty="0">
                <a:latin typeface="Segoe Script" panose="020B0504020000000003" pitchFamily="34" charset="0"/>
              </a:rPr>
              <a:t>COMPARTIR?</a:t>
            </a:r>
            <a:endParaRPr lang="en-US" sz="2800" b="1" dirty="0">
              <a:latin typeface="Segoe Script" panose="020B0504020000000003" pitchFamily="34" charset="0"/>
            </a:endParaRPr>
          </a:p>
          <a:p>
            <a:pPr algn="ctr"/>
            <a:r>
              <a:rPr lang="en-US" sz="2800" b="1" dirty="0" smtClean="0">
                <a:latin typeface="Segoe Script" panose="020B0504020000000003" pitchFamily="34" charset="0"/>
              </a:rPr>
              <a:t> </a:t>
            </a:r>
            <a:endParaRPr lang="en-US" sz="2800" b="1" dirty="0">
              <a:latin typeface="Segoe Script" panose="020B0504020000000003" pitchFamily="34" charset="0"/>
            </a:endParaRPr>
          </a:p>
        </p:txBody>
      </p:sp>
    </p:spTree>
    <p:extLst>
      <p:ext uri="{BB962C8B-B14F-4D97-AF65-F5344CB8AC3E}">
        <p14:creationId xmlns:p14="http://schemas.microsoft.com/office/powerpoint/2010/main" val="3713507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solidFill>
                  <a:schemeClr val="accent2"/>
                </a:solidFill>
                <a:latin typeface="Segoe Script" panose="020B0504020000000003" pitchFamily="34" charset="0"/>
              </a:rPr>
              <a:t>Pensando en la amistad</a:t>
            </a:r>
            <a:endParaRPr lang="en-US" sz="2400" dirty="0"/>
          </a:p>
        </p:txBody>
      </p:sp>
      <p:sp>
        <p:nvSpPr>
          <p:cNvPr id="3" name="Content Placeholder 2"/>
          <p:cNvSpPr>
            <a:spLocks noGrp="1"/>
          </p:cNvSpPr>
          <p:nvPr>
            <p:ph idx="1"/>
          </p:nvPr>
        </p:nvSpPr>
        <p:spPr>
          <a:xfrm>
            <a:off x="685800" y="1100629"/>
            <a:ext cx="8001000" cy="3090372"/>
          </a:xfrm>
        </p:spPr>
        <p:txBody>
          <a:bodyPr>
            <a:noAutofit/>
          </a:bodyPr>
          <a:lstStyle/>
          <a:p>
            <a:r>
              <a:rPr lang="es-ES" sz="2000" dirty="0" smtClean="0"/>
              <a:t>Piense  en un buen amigo.  En el papel proporcionado, escriba:</a:t>
            </a:r>
          </a:p>
          <a:p>
            <a:pPr>
              <a:buFont typeface="Arial" panose="020B0604020202020204" pitchFamily="34" charset="0"/>
              <a:buChar char="•"/>
            </a:pPr>
            <a:r>
              <a:rPr lang="es-ES" sz="2000" dirty="0" smtClean="0"/>
              <a:t>Su nombre</a:t>
            </a:r>
          </a:p>
          <a:p>
            <a:pPr>
              <a:buFont typeface="Arial" panose="020B0604020202020204" pitchFamily="34" charset="0"/>
              <a:buChar char="•"/>
            </a:pPr>
            <a:endParaRPr lang="es-ES" sz="2000" dirty="0" smtClean="0"/>
          </a:p>
          <a:p>
            <a:r>
              <a:rPr lang="es-GT" sz="2000" dirty="0"/>
              <a:t>Seguidamente comparta con el grupo:</a:t>
            </a:r>
            <a:endParaRPr lang="en-US" sz="2000" dirty="0"/>
          </a:p>
          <a:p>
            <a:pPr lvl="0">
              <a:buFont typeface="Arial" panose="020B0604020202020204" pitchFamily="34" charset="0"/>
              <a:buChar char="•"/>
            </a:pPr>
            <a:r>
              <a:rPr lang="es-GT" sz="2000" dirty="0"/>
              <a:t>Dónde se conocieron</a:t>
            </a:r>
            <a:endParaRPr lang="en-US" sz="2000" dirty="0"/>
          </a:p>
          <a:p>
            <a:pPr lvl="0">
              <a:buFont typeface="Arial" panose="020B0604020202020204" pitchFamily="34" charset="0"/>
              <a:buChar char="•"/>
            </a:pPr>
            <a:r>
              <a:rPr lang="es-GT" sz="2000" dirty="0"/>
              <a:t>Cuánto tiempo han sido amigos</a:t>
            </a:r>
            <a:endParaRPr lang="en-US" sz="2000" dirty="0"/>
          </a:p>
          <a:p>
            <a:pPr lvl="0">
              <a:buFont typeface="Arial" panose="020B0604020202020204" pitchFamily="34" charset="0"/>
              <a:buChar char="•"/>
            </a:pPr>
            <a:r>
              <a:rPr lang="es-GT" sz="2000" dirty="0"/>
              <a:t>Una cualidad o característica que </a:t>
            </a:r>
            <a:r>
              <a:rPr lang="es-GT" sz="2000" dirty="0" smtClean="0"/>
              <a:t>le </a:t>
            </a:r>
            <a:r>
              <a:rPr lang="es-GT" sz="2000" dirty="0"/>
              <a:t>encanta de </a:t>
            </a:r>
            <a:r>
              <a:rPr lang="es-GT" sz="2000" dirty="0" smtClean="0"/>
              <a:t>su </a:t>
            </a:r>
            <a:r>
              <a:rPr lang="es-GT" sz="2000" dirty="0"/>
              <a:t>amigo.</a:t>
            </a:r>
            <a:endParaRPr lang="en-US" sz="2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dirty="0"/>
          </a:p>
        </p:txBody>
      </p:sp>
    </p:spTree>
    <p:extLst>
      <p:ext uri="{BB962C8B-B14F-4D97-AF65-F5344CB8AC3E}">
        <p14:creationId xmlns:p14="http://schemas.microsoft.com/office/powerpoint/2010/main" val="2353768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200" b="1" dirty="0">
                <a:solidFill>
                  <a:srgbClr val="F96A1B"/>
                </a:solidFill>
                <a:latin typeface="Segoe Script" panose="020B0504020000000003" pitchFamily="34" charset="0"/>
              </a:rPr>
              <a:t>¿</a:t>
            </a:r>
            <a:r>
              <a:rPr lang="es-ES" b="1" dirty="0">
                <a:solidFill>
                  <a:srgbClr val="F96A1B"/>
                </a:solidFill>
                <a:latin typeface="Segoe Script" panose="020B0504020000000003" pitchFamily="34" charset="0"/>
              </a:rPr>
              <a:t>Qué</a:t>
            </a:r>
            <a:r>
              <a:rPr lang="es-ES" b="1" dirty="0" smtClean="0">
                <a:solidFill>
                  <a:schemeClr val="accent2"/>
                </a:solidFill>
                <a:latin typeface="Segoe Script" panose="020B0504020000000003" pitchFamily="34" charset="0"/>
              </a:rPr>
              <a:t> es un amigo?</a:t>
            </a:r>
            <a:endParaRPr lang="es-ES"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dirty="0"/>
          </a:p>
        </p:txBody>
      </p:sp>
      <p:sp>
        <p:nvSpPr>
          <p:cNvPr id="5" name="Rectangle 1"/>
          <p:cNvSpPr>
            <a:spLocks noChangeArrowheads="1"/>
          </p:cNvSpPr>
          <p:nvPr/>
        </p:nvSpPr>
        <p:spPr bwMode="auto">
          <a:xfrm>
            <a:off x="990600" y="1143000"/>
            <a:ext cx="7010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000" b="1" dirty="0" smtClean="0"/>
              <a:t>¡Nos llevamos muy </a:t>
            </a:r>
            <a:r>
              <a:rPr lang="es-ES" sz="2000" b="1" dirty="0"/>
              <a:t>bien! Disfrutamos de nuestra compañía. Nos confiamos, nos entendemos, nos respetamos y nos apreciamos.  Nos gusta como nos sentimos cuando estamos juntos.  Estamos cerca incluso cuando estamos separados.  Esperamos estar juntos.  Nos comprometemos por un tiempo. Nos </a:t>
            </a:r>
            <a:r>
              <a:rPr lang="es-ES" sz="2000" b="1" dirty="0" smtClean="0"/>
              <a:t>damos apoyo </a:t>
            </a:r>
            <a:r>
              <a:rPr lang="es-ES" sz="2000" b="1" dirty="0"/>
              <a:t>mutuamente.  No podemos dar de la misma manera , pero lo que damos y lo que recibimos es de gran valor para cada uno de nosotros. </a:t>
            </a:r>
            <a:endParaRPr lang="en-US" sz="2000" dirty="0"/>
          </a:p>
          <a:p>
            <a:endParaRPr lang="en-US" sz="2000" dirty="0"/>
          </a:p>
        </p:txBody>
      </p:sp>
    </p:spTree>
    <p:extLst>
      <p:ext uri="{BB962C8B-B14F-4D97-AF65-F5344CB8AC3E}">
        <p14:creationId xmlns:p14="http://schemas.microsoft.com/office/powerpoint/2010/main" val="15054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
            <a:ext cx="8763000" cy="548640"/>
          </a:xfrm>
        </p:spPr>
        <p:txBody>
          <a:bodyPr/>
          <a:lstStyle/>
          <a:p>
            <a:pPr algn="ctr"/>
            <a:r>
              <a:rPr lang="es-ES" sz="2400" b="1" dirty="0" smtClean="0">
                <a:solidFill>
                  <a:srgbClr val="F96A1B"/>
                </a:solidFill>
                <a:latin typeface="Segoe Script" panose="020B0504020000000003" pitchFamily="34" charset="0"/>
              </a:rPr>
              <a:t>¡</a:t>
            </a:r>
            <a:r>
              <a:rPr lang="es-ES" sz="2400" b="1" dirty="0" smtClean="0">
                <a:solidFill>
                  <a:schemeClr val="accent2"/>
                </a:solidFill>
                <a:latin typeface="Segoe Script" panose="020B0504020000000003" pitchFamily="34" charset="0"/>
              </a:rPr>
              <a:t>Seamos inclusivos en nuestras Amistades</a:t>
            </a:r>
            <a:r>
              <a:rPr lang="en-US" sz="2400" b="1" dirty="0" smtClean="0">
                <a:solidFill>
                  <a:schemeClr val="accent2"/>
                </a:solidFill>
                <a:latin typeface="Segoe Script" panose="020B0504020000000003" pitchFamily="34" charset="0"/>
              </a:rPr>
              <a:t>!</a:t>
            </a:r>
            <a:endParaRPr lang="en-US" sz="24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dirty="0"/>
          </a:p>
        </p:txBody>
      </p:sp>
      <p:sp>
        <p:nvSpPr>
          <p:cNvPr id="5" name="Rectangle 1"/>
          <p:cNvSpPr>
            <a:spLocks noChangeArrowheads="1"/>
          </p:cNvSpPr>
          <p:nvPr/>
        </p:nvSpPr>
        <p:spPr bwMode="auto">
          <a:xfrm>
            <a:off x="935056" y="1295400"/>
            <a:ext cx="714214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000" b="1" dirty="0"/>
              <a:t>Todos nos beneficiamos al tener amigos que son como nosotros, y amigos que son diferentes a nosotros.</a:t>
            </a:r>
            <a:endParaRPr lang="en-US" sz="2000" dirty="0"/>
          </a:p>
          <a:p>
            <a:r>
              <a:rPr lang="es-ES" sz="2000" b="1" dirty="0"/>
              <a:t> </a:t>
            </a:r>
            <a:endParaRPr lang="en-US" sz="2000" dirty="0"/>
          </a:p>
          <a:p>
            <a:r>
              <a:rPr lang="es-ES" sz="2000" b="1" dirty="0"/>
              <a:t>Queremos brindar la misma diversidad de opciones y experiencias a nuestros hijos.</a:t>
            </a:r>
            <a:endParaRPr lang="en-US" sz="2000" dirty="0"/>
          </a:p>
          <a:p>
            <a:r>
              <a:rPr lang="es-ES" sz="2000" b="1" dirty="0"/>
              <a:t> </a:t>
            </a:r>
            <a:endParaRPr lang="en-US" sz="2000" dirty="0"/>
          </a:p>
          <a:p>
            <a:r>
              <a:rPr lang="es-ES" sz="2000" b="1" dirty="0"/>
              <a:t>¡Los niños con discapacidades se benefician de tener amigos con y sin discapacidades</a:t>
            </a:r>
            <a:r>
              <a:rPr lang="es-ES" sz="2000" b="1" dirty="0" smtClean="0"/>
              <a:t>!</a:t>
            </a:r>
          </a:p>
        </p:txBody>
      </p:sp>
    </p:spTree>
    <p:extLst>
      <p:ext uri="{BB962C8B-B14F-4D97-AF65-F5344CB8AC3E}">
        <p14:creationId xmlns:p14="http://schemas.microsoft.com/office/powerpoint/2010/main" val="321185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610600" cy="548640"/>
          </a:xfrm>
        </p:spPr>
        <p:txBody>
          <a:bodyPr/>
          <a:lstStyle/>
          <a:p>
            <a:pPr algn="ctr"/>
            <a:r>
              <a:rPr lang="es-ES" sz="2400" b="1" dirty="0" smtClean="0">
                <a:solidFill>
                  <a:srgbClr val="F96A1B"/>
                </a:solidFill>
                <a:latin typeface="Segoe Script" panose="020B0504020000000003" pitchFamily="34" charset="0"/>
              </a:rPr>
              <a:t/>
            </a:r>
            <a:br>
              <a:rPr lang="es-ES" sz="2400" b="1" dirty="0" smtClean="0">
                <a:solidFill>
                  <a:srgbClr val="F96A1B"/>
                </a:solidFill>
                <a:latin typeface="Segoe Script" panose="020B0504020000000003" pitchFamily="34" charset="0"/>
              </a:rPr>
            </a:br>
            <a:r>
              <a:rPr lang="es-ES" b="1" dirty="0" smtClean="0">
                <a:solidFill>
                  <a:srgbClr val="F96A1B"/>
                </a:solidFill>
                <a:latin typeface="Segoe Script" panose="020B0504020000000003" pitchFamily="34" charset="0"/>
              </a:rPr>
              <a:t>¡</a:t>
            </a:r>
            <a:r>
              <a:rPr lang="es-ES" b="1" dirty="0">
                <a:solidFill>
                  <a:srgbClr val="F96A1B"/>
                </a:solidFill>
                <a:latin typeface="Segoe Script" panose="020B0504020000000003" pitchFamily="34" charset="0"/>
              </a:rPr>
              <a:t>LAS AMISTADES BENEFICIAN A </a:t>
            </a:r>
            <a:r>
              <a:rPr lang="es-ES" b="1" u="sng" dirty="0">
                <a:solidFill>
                  <a:srgbClr val="F96A1B"/>
                </a:solidFill>
                <a:latin typeface="Segoe Script" panose="020B0504020000000003" pitchFamily="34" charset="0"/>
              </a:rPr>
              <a:t>TODOS</a:t>
            </a:r>
            <a:r>
              <a:rPr lang="es-ES" b="1" dirty="0">
                <a:solidFill>
                  <a:srgbClr val="F96A1B"/>
                </a:solidFill>
                <a:latin typeface="Segoe Script" panose="020B0504020000000003" pitchFamily="34" charset="0"/>
              </a:rPr>
              <a:t>!</a:t>
            </a:r>
            <a:r>
              <a:rPr lang="en-US" sz="2400" dirty="0">
                <a:latin typeface="Segoe Script" panose="020B0504020000000003" pitchFamily="34" charset="0"/>
              </a:rPr>
              <a:t/>
            </a:r>
            <a:br>
              <a:rPr lang="en-US" sz="2400" dirty="0">
                <a:latin typeface="Segoe Script" panose="020B0504020000000003" pitchFamily="34" charset="0"/>
              </a:rPr>
            </a:br>
            <a:r>
              <a:rPr lang="en-US" sz="2600" b="1" dirty="0" smtClean="0">
                <a:solidFill>
                  <a:schemeClr val="accent2"/>
                </a:solidFill>
                <a:latin typeface="Segoe Script" panose="020B0504020000000003" pitchFamily="34" charset="0"/>
              </a:rPr>
              <a:t> </a:t>
            </a:r>
            <a:endParaRPr lang="en-US" sz="26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6</a:t>
            </a:fld>
            <a:endParaRPr lang="en-US" dirty="0"/>
          </a:p>
        </p:txBody>
      </p:sp>
      <p:sp>
        <p:nvSpPr>
          <p:cNvPr id="5" name="Rectangle 1"/>
          <p:cNvSpPr>
            <a:spLocks noChangeArrowheads="1"/>
          </p:cNvSpPr>
          <p:nvPr/>
        </p:nvSpPr>
        <p:spPr bwMode="auto">
          <a:xfrm>
            <a:off x="688932" y="1295399"/>
            <a:ext cx="7924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buFont typeface="Arial" panose="020B0604020202020204" pitchFamily="34" charset="0"/>
              <a:buChar char="•"/>
            </a:pPr>
            <a:r>
              <a:rPr lang="es-ES" sz="2400" b="1" dirty="0"/>
              <a:t>¡Ser más feliz!</a:t>
            </a:r>
            <a:endParaRPr lang="en-US" sz="2400" dirty="0"/>
          </a:p>
          <a:p>
            <a:pPr marL="342900" lvl="0" indent="-342900">
              <a:buFont typeface="Arial" panose="020B0604020202020204" pitchFamily="34" charset="0"/>
              <a:buChar char="•"/>
            </a:pPr>
            <a:r>
              <a:rPr lang="es-ES" sz="2400" b="1" dirty="0"/>
              <a:t>¡Estar más saludable!</a:t>
            </a:r>
            <a:endParaRPr lang="en-US" sz="2400" dirty="0"/>
          </a:p>
          <a:p>
            <a:pPr marL="342900" lvl="0" indent="-342900">
              <a:buFont typeface="Arial" panose="020B0604020202020204" pitchFamily="34" charset="0"/>
              <a:buChar char="•"/>
            </a:pPr>
            <a:r>
              <a:rPr lang="es-ES" sz="2400" b="1" dirty="0"/>
              <a:t>¡Estar más seguro!</a:t>
            </a:r>
            <a:endParaRPr lang="en-US" sz="2400" dirty="0"/>
          </a:p>
          <a:p>
            <a:pPr marL="342900" lvl="0" indent="-342900">
              <a:buFont typeface="Arial" panose="020B0604020202020204" pitchFamily="34" charset="0"/>
              <a:buChar char="•"/>
            </a:pPr>
            <a:r>
              <a:rPr lang="es-ES" sz="2400" b="1" dirty="0"/>
              <a:t>Reduce el aislamiento y la soledad.</a:t>
            </a:r>
            <a:endParaRPr lang="en-US" sz="2400" dirty="0"/>
          </a:p>
          <a:p>
            <a:pPr marL="342900" lvl="0" indent="-342900">
              <a:buFont typeface="Arial" panose="020B0604020202020204" pitchFamily="34" charset="0"/>
              <a:buChar char="•"/>
            </a:pPr>
            <a:r>
              <a:rPr lang="es-ES" sz="2400" b="1" dirty="0"/>
              <a:t>Aumenta la confianza en uno mismo.</a:t>
            </a:r>
            <a:endParaRPr lang="en-US" sz="2400" dirty="0"/>
          </a:p>
          <a:p>
            <a:pPr marL="342900" lvl="0" indent="-342900">
              <a:buFont typeface="Arial" panose="020B0604020202020204" pitchFamily="34" charset="0"/>
              <a:buChar char="•"/>
            </a:pPr>
            <a:r>
              <a:rPr lang="es-ES" sz="2400" b="1" dirty="0"/>
              <a:t>Estar expuesto a más perspectivas.</a:t>
            </a:r>
            <a:endParaRPr lang="en-US" sz="2400" dirty="0"/>
          </a:p>
          <a:p>
            <a:pPr marL="342900" lvl="0" indent="-342900">
              <a:buFont typeface="Arial" panose="020B0604020202020204" pitchFamily="34" charset="0"/>
              <a:buChar char="•"/>
            </a:pPr>
            <a:r>
              <a:rPr lang="es-ES" sz="2400" b="1" dirty="0"/>
              <a:t>Ser parte de un círculo más grande que puede conducir a un empleo, relaciones íntimas, y otras oportunidades. </a:t>
            </a:r>
            <a:endParaRPr lang="en-US" sz="2400" dirty="0"/>
          </a:p>
        </p:txBody>
      </p:sp>
      <p:sp>
        <p:nvSpPr>
          <p:cNvPr id="3" name="TextBox 2">
            <a:extLst>
              <a:ext uri="{FF2B5EF4-FFF2-40B4-BE49-F238E27FC236}">
                <a16:creationId xmlns:a16="http://schemas.microsoft.com/office/drawing/2014/main" xmlns="" id="{F2D98FE7-D403-4893-8F2C-B4E1CC4C68AD}"/>
              </a:ext>
            </a:extLst>
          </p:cNvPr>
          <p:cNvSpPr txBox="1"/>
          <p:nvPr/>
        </p:nvSpPr>
        <p:spPr>
          <a:xfrm>
            <a:off x="838200" y="5355741"/>
            <a:ext cx="7696200"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s-ES" b="1" dirty="0" smtClean="0">
                <a:latin typeface="Segoe Script" panose="020B0504020000000003" pitchFamily="34" charset="0"/>
              </a:rPr>
              <a:t>“LAS BUENAS RELACIONES NOS MANTIENEN MÁS   FELICES Y SALUDABLES.  PUNTO ” </a:t>
            </a:r>
          </a:p>
          <a:p>
            <a:r>
              <a:rPr lang="es-ES" sz="1400" b="1" dirty="0" smtClean="0">
                <a:latin typeface="Segoe Script" panose="020B0504020000000003" pitchFamily="34" charset="0"/>
              </a:rPr>
              <a:t>                       </a:t>
            </a:r>
            <a:r>
              <a:rPr lang="es-ES" sz="1400" dirty="0" smtClean="0"/>
              <a:t>– Robert Walinger, Director del Estudio  de Desarrollo de Adultos de Harvard</a:t>
            </a:r>
            <a:endParaRPr lang="es-ES" sz="1400" dirty="0"/>
          </a:p>
        </p:txBody>
      </p:sp>
    </p:spTree>
    <p:extLst>
      <p:ext uri="{BB962C8B-B14F-4D97-AF65-F5344CB8AC3E}">
        <p14:creationId xmlns:p14="http://schemas.microsoft.com/office/powerpoint/2010/main" val="22840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32" y="304800"/>
            <a:ext cx="8610600" cy="762000"/>
          </a:xfrm>
        </p:spPr>
        <p:txBody>
          <a:bodyPr/>
          <a:lstStyle/>
          <a:p>
            <a:pPr algn="ctr"/>
            <a:r>
              <a:rPr lang="es-ES" sz="2400" b="1" dirty="0" smtClean="0">
                <a:solidFill>
                  <a:schemeClr val="accent2"/>
                </a:solidFill>
                <a:latin typeface="Segoe Script" panose="020B0504020000000003" pitchFamily="34" charset="0"/>
              </a:rPr>
              <a:t>Las amistades benefician A                    nuestras </a:t>
            </a:r>
            <a:r>
              <a:rPr lang="es-ES" sz="2400" b="1" u="sng" dirty="0" smtClean="0">
                <a:solidFill>
                  <a:schemeClr val="accent2"/>
                </a:solidFill>
                <a:latin typeface="Segoe Script" panose="020B0504020000000003" pitchFamily="34" charset="0"/>
              </a:rPr>
              <a:t>familias</a:t>
            </a:r>
            <a:endParaRPr lang="es-ES" sz="2400" b="1" u="sng"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a:p>
        </p:txBody>
      </p:sp>
      <p:sp>
        <p:nvSpPr>
          <p:cNvPr id="5" name="Rectangle 1"/>
          <p:cNvSpPr>
            <a:spLocks noChangeArrowheads="1"/>
          </p:cNvSpPr>
          <p:nvPr/>
        </p:nvSpPr>
        <p:spPr bwMode="auto">
          <a:xfrm>
            <a:off x="688932" y="1295399"/>
            <a:ext cx="7924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22275" indent="-285750">
              <a:spcBef>
                <a:spcPts val="600"/>
              </a:spcBef>
              <a:buFont typeface="Arial" panose="020B0604020202020204" pitchFamily="34" charset="0"/>
              <a:buChar char="•"/>
            </a:pPr>
            <a:r>
              <a:rPr lang="es-ES" sz="2400" b="1" dirty="0" smtClean="0"/>
              <a:t>Oportunidades naturales para el respiro.</a:t>
            </a:r>
          </a:p>
          <a:p>
            <a:pPr marL="422275" indent="-285750">
              <a:spcBef>
                <a:spcPts val="600"/>
              </a:spcBef>
              <a:buFont typeface="Arial" panose="020B0604020202020204" pitchFamily="34" charset="0"/>
              <a:buChar char="•"/>
            </a:pPr>
            <a:r>
              <a:rPr lang="es-ES" sz="2400" b="1" dirty="0" smtClean="0"/>
              <a:t>Oportunidades para que otros miembros de la familia se conecten. La discapacidad a menudo aísla a la familia entera. </a:t>
            </a:r>
          </a:p>
          <a:p>
            <a:pPr marL="422275" indent="-285750">
              <a:spcBef>
                <a:spcPts val="600"/>
              </a:spcBef>
              <a:buFont typeface="Arial" panose="020B0604020202020204" pitchFamily="34" charset="0"/>
              <a:buChar char="•"/>
            </a:pPr>
            <a:r>
              <a:rPr lang="es-ES" sz="2400" b="1" dirty="0" smtClean="0"/>
              <a:t>Tranquilidad sabiendo que el miembro de su familia realmente PERTENECE.</a:t>
            </a:r>
          </a:p>
          <a:p>
            <a:pPr marL="422275" indent="-285750">
              <a:spcBef>
                <a:spcPts val="600"/>
              </a:spcBef>
              <a:buFont typeface="Arial" panose="020B0604020202020204" pitchFamily="34" charset="0"/>
              <a:buChar char="•"/>
            </a:pPr>
            <a:r>
              <a:rPr lang="es-ES" sz="2400" b="1" dirty="0" smtClean="0"/>
              <a:t>Oportunidades naturales para que su hijo aumente sus habilidades sociales.</a:t>
            </a:r>
            <a:endParaRPr lang="es-ES" sz="2400" dirty="0" smtClean="0"/>
          </a:p>
          <a:p>
            <a:pPr marL="422275" indent="-285750">
              <a:spcBef>
                <a:spcPts val="600"/>
              </a:spcBef>
              <a:buFont typeface="Arial" panose="020B0604020202020204" pitchFamily="34" charset="0"/>
              <a:buChar char="•"/>
            </a:pPr>
            <a:endParaRPr lang="en-US" sz="2400" b="1" dirty="0" smtClean="0"/>
          </a:p>
          <a:p>
            <a:pPr marL="422275" indent="-285750">
              <a:spcBef>
                <a:spcPts val="600"/>
              </a:spcBef>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3974677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610600" cy="701040"/>
          </a:xfrm>
        </p:spPr>
        <p:txBody>
          <a:bodyPr/>
          <a:lstStyle/>
          <a:p>
            <a:pPr algn="ctr"/>
            <a:r>
              <a:rPr lang="es-ES" sz="2400" b="1" dirty="0" smtClean="0">
                <a:solidFill>
                  <a:schemeClr val="accent2"/>
                </a:solidFill>
                <a:latin typeface="Segoe Script" panose="020B0504020000000003" pitchFamily="34" charset="0"/>
              </a:rPr>
              <a:t>Las amistades benefician a                      nuestras </a:t>
            </a:r>
            <a:r>
              <a:rPr lang="es-ES" sz="2400" b="1" u="sng" dirty="0" smtClean="0">
                <a:solidFill>
                  <a:schemeClr val="accent2"/>
                </a:solidFill>
                <a:latin typeface="Segoe Script" panose="020B0504020000000003" pitchFamily="34" charset="0"/>
              </a:rPr>
              <a:t>comunidades</a:t>
            </a:r>
            <a:endParaRPr lang="es-ES" sz="2400" b="1" u="sng"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8</a:t>
            </a:fld>
            <a:endParaRPr lang="en-US"/>
          </a:p>
        </p:txBody>
      </p:sp>
      <p:sp>
        <p:nvSpPr>
          <p:cNvPr id="5" name="Rectangle 1"/>
          <p:cNvSpPr>
            <a:spLocks noChangeArrowheads="1"/>
          </p:cNvSpPr>
          <p:nvPr/>
        </p:nvSpPr>
        <p:spPr bwMode="auto">
          <a:xfrm>
            <a:off x="688932" y="1295399"/>
            <a:ext cx="792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79425">
              <a:spcBef>
                <a:spcPts val="600"/>
              </a:spcBef>
              <a:buFont typeface="Arial" panose="020B0604020202020204" pitchFamily="34" charset="0"/>
              <a:buChar char="•"/>
            </a:pPr>
            <a:r>
              <a:rPr lang="es-ES" sz="2400" b="1" dirty="0" smtClean="0"/>
              <a:t> Mejora las percepciones acerca de las personas con discapacidades.</a:t>
            </a:r>
          </a:p>
          <a:p>
            <a:pPr marL="479425">
              <a:spcBef>
                <a:spcPts val="600"/>
              </a:spcBef>
              <a:buFont typeface="Arial" panose="020B0604020202020204" pitchFamily="34" charset="0"/>
              <a:buChar char="•"/>
            </a:pPr>
            <a:r>
              <a:rPr lang="es-ES" sz="2400" b="1" dirty="0" smtClean="0"/>
              <a:t>Crea actitudes y oportunidades más inclusivas en la comunidad.</a:t>
            </a:r>
          </a:p>
          <a:p>
            <a:pPr marL="479425">
              <a:spcBef>
                <a:spcPts val="600"/>
              </a:spcBef>
              <a:buFont typeface="Arial" panose="020B0604020202020204" pitchFamily="34" charset="0"/>
              <a:buChar char="•"/>
            </a:pPr>
            <a:r>
              <a:rPr lang="es-ES" sz="2400" b="1" dirty="0" smtClean="0"/>
              <a:t>Enseña a los miembros de la comunidad a cómo ser amigos con personas que tiene diferencias.</a:t>
            </a:r>
            <a:endParaRPr lang="es-ES" sz="2400" b="1" dirty="0"/>
          </a:p>
        </p:txBody>
      </p:sp>
    </p:spTree>
    <p:extLst>
      <p:ext uri="{BB962C8B-B14F-4D97-AF65-F5344CB8AC3E}">
        <p14:creationId xmlns:p14="http://schemas.microsoft.com/office/powerpoint/2010/main" val="3135162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400" b="1" dirty="0" smtClean="0">
                <a:solidFill>
                  <a:srgbClr val="F96A1B"/>
                </a:solidFill>
                <a:latin typeface="Segoe Script" panose="020B0504020000000003" pitchFamily="34" charset="0"/>
              </a:rPr>
              <a:t/>
            </a:r>
            <a:br>
              <a:rPr lang="es-ES" sz="2400" b="1" dirty="0" smtClean="0">
                <a:solidFill>
                  <a:srgbClr val="F96A1B"/>
                </a:solidFill>
                <a:latin typeface="Segoe Script" panose="020B0504020000000003" pitchFamily="34" charset="0"/>
              </a:rPr>
            </a:br>
            <a:r>
              <a:rPr lang="es-ES" sz="2400" b="1" dirty="0" smtClean="0">
                <a:solidFill>
                  <a:srgbClr val="F96A1B"/>
                </a:solidFill>
                <a:latin typeface="Segoe Script" panose="020B0504020000000003" pitchFamily="34" charset="0"/>
              </a:rPr>
              <a:t>¿Cuál </a:t>
            </a:r>
            <a:r>
              <a:rPr lang="es-ES" sz="2400" b="1" dirty="0">
                <a:solidFill>
                  <a:srgbClr val="F96A1B"/>
                </a:solidFill>
                <a:latin typeface="Segoe Script" panose="020B0504020000000003" pitchFamily="34" charset="0"/>
              </a:rPr>
              <a:t>es nuestra meta?</a:t>
            </a:r>
            <a:r>
              <a:rPr lang="en-US" sz="2400" b="1" dirty="0">
                <a:solidFill>
                  <a:srgbClr val="F96A1B"/>
                </a:solidFill>
                <a:latin typeface="Segoe Script" panose="020B0504020000000003" pitchFamily="34" charset="0"/>
              </a:rPr>
              <a:t/>
            </a:r>
            <a:br>
              <a:rPr lang="en-US" sz="2400" b="1" dirty="0">
                <a:solidFill>
                  <a:srgbClr val="F96A1B"/>
                </a:solidFill>
                <a:latin typeface="Segoe Script" panose="020B0504020000000003" pitchFamily="34" charset="0"/>
              </a:rPr>
            </a:br>
            <a:endParaRPr lang="en-US" sz="2600" b="1" dirty="0">
              <a:solidFill>
                <a:schemeClr val="accent2"/>
              </a:solidFill>
              <a:latin typeface="Segoe Script" panose="020B0504020000000003" pitchFamily="34" charset="0"/>
            </a:endParaRPr>
          </a:p>
        </p:txBody>
      </p:sp>
      <p:sp>
        <p:nvSpPr>
          <p:cNvPr id="3" name="Content Placeholder 2"/>
          <p:cNvSpPr>
            <a:spLocks noGrp="1"/>
          </p:cNvSpPr>
          <p:nvPr>
            <p:ph idx="1"/>
          </p:nvPr>
        </p:nvSpPr>
        <p:spPr/>
        <p:txBody>
          <a:bodyPr>
            <a:normAutofit fontScale="92500" lnSpcReduction="20000"/>
          </a:bodyPr>
          <a:lstStyle/>
          <a:p>
            <a:r>
              <a:rPr lang="es-ES" sz="2000" dirty="0"/>
              <a:t>Nuestra meta es ayudar a los miembros de nuestra familia a tener amistades </a:t>
            </a:r>
            <a:r>
              <a:rPr lang="es-ES" sz="2000" dirty="0" smtClean="0"/>
              <a:t>-que </a:t>
            </a:r>
            <a:r>
              <a:rPr lang="es-ES" sz="2000" dirty="0"/>
              <a:t>sean significativas y de manera </a:t>
            </a:r>
            <a:r>
              <a:rPr lang="es-ES" sz="2000" dirty="0" smtClean="0"/>
              <a:t>voluntaria- entre </a:t>
            </a:r>
            <a:r>
              <a:rPr lang="es-ES" sz="2000" dirty="0"/>
              <a:t>las personas con y sin discapacidad.</a:t>
            </a:r>
            <a:endParaRPr lang="en-US" sz="2000" dirty="0"/>
          </a:p>
          <a:p>
            <a:r>
              <a:rPr lang="es-ES" sz="2000" dirty="0"/>
              <a:t>Porque las buenas relaciones nos mantienen más felices y saludables, sin importar la discapacidad.</a:t>
            </a:r>
            <a:endParaRPr lang="en-US" sz="2000" dirty="0"/>
          </a:p>
          <a:p>
            <a:r>
              <a:rPr lang="es-ES" sz="2000" dirty="0"/>
              <a:t>Las personas que están más conectadas socialmente con su familia, amigos y comunidad son más felices, están físicamente más saludables y viven más tiempo que las personas que están menos conectadas.</a:t>
            </a:r>
            <a:endParaRPr lang="en-US" sz="2000" dirty="0"/>
          </a:p>
          <a:p>
            <a:r>
              <a:rPr lang="es-ES" sz="2000" dirty="0"/>
              <a:t>Y nosotros sabemos que se puede hacer: </a:t>
            </a:r>
            <a:endParaRPr lang="en-US" sz="2000" dirty="0"/>
          </a:p>
          <a:p>
            <a:endParaRPr lang="en-US" b="0" dirty="0">
              <a:hlinkClick r:id="rId3"/>
            </a:endParaRPr>
          </a:p>
          <a:p>
            <a:r>
              <a:rPr lang="en-US" dirty="0">
                <a:hlinkClick r:id="rId3"/>
              </a:rPr>
              <a:t>https://www.youtube.com/watch?v=g6Yp4MzNQMk</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3281748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2971</TotalTime>
  <Words>2176</Words>
  <Application>Microsoft Office PowerPoint</Application>
  <PresentationFormat>On-screen Show (4:3)</PresentationFormat>
  <Paragraphs>243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Angles</vt:lpstr>
      <vt:lpstr>Apoyando la amistad</vt:lpstr>
      <vt:lpstr> “prefiero caminar con un amigo en la oscuridad que sola en la luz”.     – Helen Keller </vt:lpstr>
      <vt:lpstr>Pensando en la amistad</vt:lpstr>
      <vt:lpstr>¿Qué es un amigo?</vt:lpstr>
      <vt:lpstr>¡Seamos inclusivos en nuestras Amistades!</vt:lpstr>
      <vt:lpstr> ¡LAS AMISTADES BENEFICIAN A TODOS!  </vt:lpstr>
      <vt:lpstr>Las amistades benefician A                    nuestras familias</vt:lpstr>
      <vt:lpstr>Las amistades benefician a                      nuestras comunidades</vt:lpstr>
      <vt:lpstr> ¿Cuál es nuestra meta? </vt:lpstr>
      <vt:lpstr> ¿Qué es lo que se interpone               en el camino de la amistad?  </vt:lpstr>
      <vt:lpstr> “LA INCLUSIÓN ES SOLO UN PASO EN EL CAMINO HACIA LA RELACIÓN     – Michael Kendrick</vt:lpstr>
      <vt:lpstr>¿CóMO LLEGAMOS A LA AMISTAD?        ¡LA  AMISTAD PUEDE SER UN PROCESO!</vt:lpstr>
      <vt:lpstr>Diez cosas que los padres pueden hacer para ayudar a sus hijos a tener amistades</vt:lpstr>
      <vt:lpstr>1. Crear una membresía</vt:lpstr>
      <vt:lpstr>La Planificación para la membresía</vt:lpstr>
      <vt:lpstr>PowerPoint Presentation</vt:lpstr>
      <vt:lpstr>PowerPoint Presentation</vt:lpstr>
      <vt:lpstr> 3-6. IDENTIFIQUE LOS DONES E INTERESES; DÓNDE Y CÓMO PARTICIPAR :</vt:lpstr>
      <vt:lpstr>PowerPoint Presentation</vt:lpstr>
      <vt:lpstr>PowerPoint Presentation</vt:lpstr>
      <vt:lpstr>8. Resaltar las características similares y los dones</vt:lpstr>
      <vt:lpstr>PowerPoint Presentation</vt:lpstr>
      <vt:lpstr>10. Utilice su iep, ISP y cualquier    otra Herramienta</vt:lpstr>
      <vt:lpstr> ¡HAGÁMOSLO REALIDAD!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Friendship</dc:title>
  <dc:creator>Ingrid Flory</dc:creator>
  <cp:lastModifiedBy>Carlosoliva</cp:lastModifiedBy>
  <cp:revision>238</cp:revision>
  <cp:lastPrinted>2018-03-02T20:24:14Z</cp:lastPrinted>
  <dcterms:created xsi:type="dcterms:W3CDTF">2016-09-08T16:58:08Z</dcterms:created>
  <dcterms:modified xsi:type="dcterms:W3CDTF">2018-03-06T14:40:15Z</dcterms:modified>
</cp:coreProperties>
</file>